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39"/>
  </p:notesMasterIdLst>
  <p:handoutMasterIdLst>
    <p:handoutMasterId r:id="rId140"/>
  </p:handoutMasterIdLst>
  <p:sldIdLst>
    <p:sldId id="1154" r:id="rId2"/>
    <p:sldId id="901" r:id="rId3"/>
    <p:sldId id="969" r:id="rId4"/>
    <p:sldId id="977" r:id="rId5"/>
    <p:sldId id="919" r:id="rId6"/>
    <p:sldId id="921" r:id="rId7"/>
    <p:sldId id="928" r:id="rId8"/>
    <p:sldId id="1005" r:id="rId9"/>
    <p:sldId id="1014" r:id="rId10"/>
    <p:sldId id="1015" r:id="rId11"/>
    <p:sldId id="1017" r:id="rId12"/>
    <p:sldId id="1018" r:id="rId13"/>
    <p:sldId id="1019" r:id="rId14"/>
    <p:sldId id="1020" r:id="rId15"/>
    <p:sldId id="1021" r:id="rId16"/>
    <p:sldId id="1022" r:id="rId17"/>
    <p:sldId id="1023" r:id="rId18"/>
    <p:sldId id="1024" r:id="rId19"/>
    <p:sldId id="1025" r:id="rId20"/>
    <p:sldId id="1026" r:id="rId21"/>
    <p:sldId id="1027" r:id="rId22"/>
    <p:sldId id="1028" r:id="rId23"/>
    <p:sldId id="1029" r:id="rId24"/>
    <p:sldId id="1030" r:id="rId25"/>
    <p:sldId id="1031" r:id="rId26"/>
    <p:sldId id="1032" r:id="rId27"/>
    <p:sldId id="1033" r:id="rId28"/>
    <p:sldId id="1034" r:id="rId29"/>
    <p:sldId id="1035" r:id="rId30"/>
    <p:sldId id="1036" r:id="rId31"/>
    <p:sldId id="1037" r:id="rId32"/>
    <p:sldId id="1038" r:id="rId33"/>
    <p:sldId id="1039" r:id="rId34"/>
    <p:sldId id="1040" r:id="rId35"/>
    <p:sldId id="1041" r:id="rId36"/>
    <p:sldId id="1042" r:id="rId37"/>
    <p:sldId id="1043" r:id="rId38"/>
    <p:sldId id="1044" r:id="rId39"/>
    <p:sldId id="1045" r:id="rId40"/>
    <p:sldId id="1046" r:id="rId41"/>
    <p:sldId id="1047" r:id="rId42"/>
    <p:sldId id="1048" r:id="rId43"/>
    <p:sldId id="1049" r:id="rId44"/>
    <p:sldId id="1050" r:id="rId45"/>
    <p:sldId id="1052" r:id="rId46"/>
    <p:sldId id="1053" r:id="rId47"/>
    <p:sldId id="1054" r:id="rId48"/>
    <p:sldId id="1055" r:id="rId49"/>
    <p:sldId id="1056" r:id="rId50"/>
    <p:sldId id="1057" r:id="rId51"/>
    <p:sldId id="1061" r:id="rId52"/>
    <p:sldId id="1062" r:id="rId53"/>
    <p:sldId id="1071" r:id="rId54"/>
    <p:sldId id="1072" r:id="rId55"/>
    <p:sldId id="1073" r:id="rId56"/>
    <p:sldId id="1074" r:id="rId57"/>
    <p:sldId id="1075" r:id="rId58"/>
    <p:sldId id="1076" r:id="rId59"/>
    <p:sldId id="1077" r:id="rId60"/>
    <p:sldId id="1078" r:id="rId61"/>
    <p:sldId id="1079" r:id="rId62"/>
    <p:sldId id="1080" r:id="rId63"/>
    <p:sldId id="1081" r:id="rId64"/>
    <p:sldId id="1082" r:id="rId65"/>
    <p:sldId id="1083" r:id="rId66"/>
    <p:sldId id="1084" r:id="rId67"/>
    <p:sldId id="1085" r:id="rId68"/>
    <p:sldId id="1086" r:id="rId69"/>
    <p:sldId id="1087" r:id="rId70"/>
    <p:sldId id="1088" r:id="rId71"/>
    <p:sldId id="1089" r:id="rId72"/>
    <p:sldId id="1090" r:id="rId73"/>
    <p:sldId id="1091" r:id="rId74"/>
    <p:sldId id="1092" r:id="rId75"/>
    <p:sldId id="1093" r:id="rId76"/>
    <p:sldId id="1094" r:id="rId77"/>
    <p:sldId id="1095" r:id="rId78"/>
    <p:sldId id="1096" r:id="rId79"/>
    <p:sldId id="1097" r:id="rId80"/>
    <p:sldId id="1098" r:id="rId81"/>
    <p:sldId id="1099" r:id="rId82"/>
    <p:sldId id="1100" r:id="rId83"/>
    <p:sldId id="1101" r:id="rId84"/>
    <p:sldId id="1102" r:id="rId85"/>
    <p:sldId id="1103" r:id="rId86"/>
    <p:sldId id="1104" r:id="rId87"/>
    <p:sldId id="1105" r:id="rId88"/>
    <p:sldId id="1106" r:id="rId89"/>
    <p:sldId id="1107" r:id="rId90"/>
    <p:sldId id="1108" r:id="rId91"/>
    <p:sldId id="1109" r:id="rId92"/>
    <p:sldId id="1110" r:id="rId93"/>
    <p:sldId id="1111" r:id="rId94"/>
    <p:sldId id="1112" r:id="rId95"/>
    <p:sldId id="1113" r:id="rId96"/>
    <p:sldId id="1114" r:id="rId97"/>
    <p:sldId id="1115" r:id="rId98"/>
    <p:sldId id="1116" r:id="rId99"/>
    <p:sldId id="1117" r:id="rId100"/>
    <p:sldId id="1118" r:id="rId101"/>
    <p:sldId id="1119" r:id="rId102"/>
    <p:sldId id="1120" r:id="rId103"/>
    <p:sldId id="1121" r:id="rId104"/>
    <p:sldId id="1122" r:id="rId105"/>
    <p:sldId id="1123" r:id="rId106"/>
    <p:sldId id="1124" r:id="rId107"/>
    <p:sldId id="1125" r:id="rId108"/>
    <p:sldId id="1126" r:id="rId109"/>
    <p:sldId id="1127" r:id="rId110"/>
    <p:sldId id="1128" r:id="rId111"/>
    <p:sldId id="1129" r:id="rId112"/>
    <p:sldId id="1130" r:id="rId113"/>
    <p:sldId id="1131" r:id="rId114"/>
    <p:sldId id="1132" r:id="rId115"/>
    <p:sldId id="1133" r:id="rId116"/>
    <p:sldId id="1134" r:id="rId117"/>
    <p:sldId id="1135" r:id="rId118"/>
    <p:sldId id="1136" r:id="rId119"/>
    <p:sldId id="1137" r:id="rId120"/>
    <p:sldId id="1138" r:id="rId121"/>
    <p:sldId id="1139" r:id="rId122"/>
    <p:sldId id="1140" r:id="rId123"/>
    <p:sldId id="1141" r:id="rId124"/>
    <p:sldId id="1142" r:id="rId125"/>
    <p:sldId id="1143" r:id="rId126"/>
    <p:sldId id="1144" r:id="rId127"/>
    <p:sldId id="1145" r:id="rId128"/>
    <p:sldId id="1146" r:id="rId129"/>
    <p:sldId id="1147" r:id="rId130"/>
    <p:sldId id="1148" r:id="rId131"/>
    <p:sldId id="1149" r:id="rId132"/>
    <p:sldId id="1150" r:id="rId133"/>
    <p:sldId id="1151" r:id="rId134"/>
    <p:sldId id="1152" r:id="rId135"/>
    <p:sldId id="1158" r:id="rId136"/>
    <p:sldId id="1155" r:id="rId137"/>
    <p:sldId id="1159" r:id="rId138"/>
  </p:sldIdLst>
  <p:sldSz cx="9144000" cy="6858000" type="screen4x3"/>
  <p:notesSz cx="7315200" cy="9601200"/>
  <p:custDataLst>
    <p:tags r:id="rId141"/>
  </p:custDataLst>
  <p:defaultTextStyle>
    <a:defPPr>
      <a:defRPr lang="en-US"/>
    </a:defPPr>
    <a:lvl1pPr algn="l" rtl="0" eaLnBrk="0" fontAlgn="base" hangingPunct="0">
      <a:lnSpc>
        <a:spcPct val="80000"/>
      </a:lnSpc>
      <a:spcBef>
        <a:spcPct val="30000"/>
      </a:spcBef>
      <a:spcAft>
        <a:spcPct val="0"/>
      </a:spcAft>
      <a:defRPr kumimoji="1" sz="800" kern="1200">
        <a:solidFill>
          <a:schemeClr val="tx1"/>
        </a:solidFill>
        <a:latin typeface="Arial" charset="0"/>
        <a:ea typeface="+mn-ea"/>
        <a:cs typeface="+mn-cs"/>
      </a:defRPr>
    </a:lvl1pPr>
    <a:lvl2pPr marL="457200" algn="l" rtl="0" eaLnBrk="0" fontAlgn="base" hangingPunct="0">
      <a:lnSpc>
        <a:spcPct val="80000"/>
      </a:lnSpc>
      <a:spcBef>
        <a:spcPct val="30000"/>
      </a:spcBef>
      <a:spcAft>
        <a:spcPct val="0"/>
      </a:spcAft>
      <a:defRPr kumimoji="1" sz="800" kern="1200">
        <a:solidFill>
          <a:schemeClr val="tx1"/>
        </a:solidFill>
        <a:latin typeface="Arial" charset="0"/>
        <a:ea typeface="+mn-ea"/>
        <a:cs typeface="+mn-cs"/>
      </a:defRPr>
    </a:lvl2pPr>
    <a:lvl3pPr marL="914400" algn="l" rtl="0" eaLnBrk="0" fontAlgn="base" hangingPunct="0">
      <a:lnSpc>
        <a:spcPct val="80000"/>
      </a:lnSpc>
      <a:spcBef>
        <a:spcPct val="30000"/>
      </a:spcBef>
      <a:spcAft>
        <a:spcPct val="0"/>
      </a:spcAft>
      <a:defRPr kumimoji="1" sz="800" kern="1200">
        <a:solidFill>
          <a:schemeClr val="tx1"/>
        </a:solidFill>
        <a:latin typeface="Arial" charset="0"/>
        <a:ea typeface="+mn-ea"/>
        <a:cs typeface="+mn-cs"/>
      </a:defRPr>
    </a:lvl3pPr>
    <a:lvl4pPr marL="1371600" algn="l" rtl="0" eaLnBrk="0" fontAlgn="base" hangingPunct="0">
      <a:lnSpc>
        <a:spcPct val="80000"/>
      </a:lnSpc>
      <a:spcBef>
        <a:spcPct val="30000"/>
      </a:spcBef>
      <a:spcAft>
        <a:spcPct val="0"/>
      </a:spcAft>
      <a:defRPr kumimoji="1" sz="800" kern="1200">
        <a:solidFill>
          <a:schemeClr val="tx1"/>
        </a:solidFill>
        <a:latin typeface="Arial" charset="0"/>
        <a:ea typeface="+mn-ea"/>
        <a:cs typeface="+mn-cs"/>
      </a:defRPr>
    </a:lvl4pPr>
    <a:lvl5pPr marL="1828800" algn="l" rtl="0" eaLnBrk="0" fontAlgn="base" hangingPunct="0">
      <a:lnSpc>
        <a:spcPct val="80000"/>
      </a:lnSpc>
      <a:spcBef>
        <a:spcPct val="30000"/>
      </a:spcBef>
      <a:spcAft>
        <a:spcPct val="0"/>
      </a:spcAft>
      <a:defRPr kumimoji="1" sz="800" kern="1200">
        <a:solidFill>
          <a:schemeClr val="tx1"/>
        </a:solidFill>
        <a:latin typeface="Arial" charset="0"/>
        <a:ea typeface="+mn-ea"/>
        <a:cs typeface="+mn-cs"/>
      </a:defRPr>
    </a:lvl5pPr>
    <a:lvl6pPr marL="2286000" algn="l" defTabSz="914400" rtl="0" eaLnBrk="1" latinLnBrk="0" hangingPunct="1">
      <a:defRPr kumimoji="1" sz="800" kern="1200">
        <a:solidFill>
          <a:schemeClr val="tx1"/>
        </a:solidFill>
        <a:latin typeface="Arial" charset="0"/>
        <a:ea typeface="+mn-ea"/>
        <a:cs typeface="+mn-cs"/>
      </a:defRPr>
    </a:lvl6pPr>
    <a:lvl7pPr marL="2743200" algn="l" defTabSz="914400" rtl="0" eaLnBrk="1" latinLnBrk="0" hangingPunct="1">
      <a:defRPr kumimoji="1" sz="800" kern="1200">
        <a:solidFill>
          <a:schemeClr val="tx1"/>
        </a:solidFill>
        <a:latin typeface="Arial" charset="0"/>
        <a:ea typeface="+mn-ea"/>
        <a:cs typeface="+mn-cs"/>
      </a:defRPr>
    </a:lvl7pPr>
    <a:lvl8pPr marL="3200400" algn="l" defTabSz="914400" rtl="0" eaLnBrk="1" latinLnBrk="0" hangingPunct="1">
      <a:defRPr kumimoji="1" sz="800" kern="1200">
        <a:solidFill>
          <a:schemeClr val="tx1"/>
        </a:solidFill>
        <a:latin typeface="Arial" charset="0"/>
        <a:ea typeface="+mn-ea"/>
        <a:cs typeface="+mn-cs"/>
      </a:defRPr>
    </a:lvl8pPr>
    <a:lvl9pPr marL="3657600" algn="l" defTabSz="914400" rtl="0" eaLnBrk="1" latinLnBrk="0" hangingPunct="1">
      <a:defRPr kumimoji="1" sz="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99"/>
    <a:srgbClr val="6699FF"/>
    <a:srgbClr val="C0C0C0"/>
    <a:srgbClr val="DDDDDD"/>
    <a:srgbClr val="B2B2B2"/>
    <a:srgbClr val="66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22292" autoAdjust="0"/>
    <p:restoredTop sz="67954" autoAdjust="0"/>
  </p:normalViewPr>
  <p:slideViewPr>
    <p:cSldViewPr snapToGrid="0">
      <p:cViewPr varScale="1">
        <p:scale>
          <a:sx n="72" d="100"/>
          <a:sy n="72" d="100"/>
        </p:scale>
        <p:origin x="-1620" y="-96"/>
      </p:cViewPr>
      <p:guideLst>
        <p:guide orient="horz"/>
        <p:guide/>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30"/>
    </p:cViewPr>
  </p:notesTextViewPr>
  <p:sorterViewPr>
    <p:cViewPr>
      <p:scale>
        <a:sx n="100" d="100"/>
        <a:sy n="100" d="100"/>
      </p:scale>
      <p:origin x="0" y="0"/>
    </p:cViewPr>
  </p:sorterViewPr>
  <p:notesViewPr>
    <p:cSldViewPr snapToGrid="0">
      <p:cViewPr varScale="1">
        <p:scale>
          <a:sx n="76" d="100"/>
          <a:sy n="76" d="100"/>
        </p:scale>
        <p:origin x="-1956" y="-9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79.xml"/><Relationship Id="rId13" Type="http://schemas.openxmlformats.org/officeDocument/2006/relationships/slide" Target="slides/slide92.xml"/><Relationship Id="rId18" Type="http://schemas.openxmlformats.org/officeDocument/2006/relationships/slide" Target="slides/slide128.xml"/><Relationship Id="rId3" Type="http://schemas.openxmlformats.org/officeDocument/2006/relationships/slide" Target="slides/slide10.xml"/><Relationship Id="rId7" Type="http://schemas.openxmlformats.org/officeDocument/2006/relationships/slide" Target="slides/slide72.xml"/><Relationship Id="rId12" Type="http://schemas.openxmlformats.org/officeDocument/2006/relationships/slide" Target="slides/slide91.xml"/><Relationship Id="rId17" Type="http://schemas.openxmlformats.org/officeDocument/2006/relationships/slide" Target="slides/slide118.xml"/><Relationship Id="rId2" Type="http://schemas.openxmlformats.org/officeDocument/2006/relationships/slide" Target="slides/slide9.xml"/><Relationship Id="rId16" Type="http://schemas.openxmlformats.org/officeDocument/2006/relationships/slide" Target="slides/slide109.xml"/><Relationship Id="rId1" Type="http://schemas.openxmlformats.org/officeDocument/2006/relationships/slide" Target="slides/slide1.xml"/><Relationship Id="rId6" Type="http://schemas.openxmlformats.org/officeDocument/2006/relationships/slide" Target="slides/slide64.xml"/><Relationship Id="rId11" Type="http://schemas.openxmlformats.org/officeDocument/2006/relationships/slide" Target="slides/slide90.xml"/><Relationship Id="rId5" Type="http://schemas.openxmlformats.org/officeDocument/2006/relationships/slide" Target="slides/slide38.xml"/><Relationship Id="rId15" Type="http://schemas.openxmlformats.org/officeDocument/2006/relationships/slide" Target="slides/slide108.xml"/><Relationship Id="rId10" Type="http://schemas.openxmlformats.org/officeDocument/2006/relationships/slide" Target="slides/slide85.xml"/><Relationship Id="rId4" Type="http://schemas.openxmlformats.org/officeDocument/2006/relationships/slide" Target="slides/slide18.xml"/><Relationship Id="rId9" Type="http://schemas.openxmlformats.org/officeDocument/2006/relationships/slide" Target="slides/slide84.xml"/><Relationship Id="rId14" Type="http://schemas.openxmlformats.org/officeDocument/2006/relationships/slide" Target="slides/slide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6338" name="Rectangle 2"/>
          <p:cNvSpPr>
            <a:spLocks noGrp="1" noChangeArrowheads="1"/>
          </p:cNvSpPr>
          <p:nvPr>
            <p:ph type="hdr" sz="quarter"/>
          </p:nvPr>
        </p:nvSpPr>
        <p:spPr bwMode="auto">
          <a:xfrm>
            <a:off x="2" y="0"/>
            <a:ext cx="3170764" cy="480388"/>
          </a:xfrm>
          <a:prstGeom prst="rect">
            <a:avLst/>
          </a:prstGeom>
          <a:noFill/>
          <a:ln w="9525">
            <a:noFill/>
            <a:miter lim="800000"/>
            <a:headEnd/>
            <a:tailEnd/>
          </a:ln>
        </p:spPr>
        <p:txBody>
          <a:bodyPr vert="horz" wrap="square" lIns="96590" tIns="48294" rIns="96590" bIns="48294" numCol="1" anchor="t" anchorCtr="0" compatLnSpc="1">
            <a:prstTxWarp prst="textNoShape">
              <a:avLst/>
            </a:prstTxWarp>
          </a:bodyPr>
          <a:lstStyle>
            <a:lvl1pPr defTabSz="968195" eaLnBrk="1" hangingPunct="1">
              <a:lnSpc>
                <a:spcPct val="100000"/>
              </a:lnSpc>
              <a:spcBef>
                <a:spcPct val="100000"/>
              </a:spcBef>
              <a:buClr>
                <a:schemeClr val="tx1"/>
              </a:buClr>
              <a:buSzPct val="60000"/>
              <a:buFont typeface="Wingdings" pitchFamily="2" charset="2"/>
              <a:buChar char="n"/>
              <a:defRPr kumimoji="0" sz="1200">
                <a:latin typeface="Tahoma" pitchFamily="34" charset="0"/>
              </a:defRPr>
            </a:lvl1pPr>
          </a:lstStyle>
          <a:p>
            <a:pPr>
              <a:defRPr/>
            </a:pPr>
            <a:endParaRPr lang="en-US"/>
          </a:p>
        </p:txBody>
      </p:sp>
      <p:sp>
        <p:nvSpPr>
          <p:cNvPr id="526339" name="Rectangle 3"/>
          <p:cNvSpPr>
            <a:spLocks noGrp="1" noChangeArrowheads="1"/>
          </p:cNvSpPr>
          <p:nvPr>
            <p:ph type="dt" sz="quarter" idx="1"/>
          </p:nvPr>
        </p:nvSpPr>
        <p:spPr bwMode="auto">
          <a:xfrm>
            <a:off x="4144438" y="0"/>
            <a:ext cx="3170764" cy="480388"/>
          </a:xfrm>
          <a:prstGeom prst="rect">
            <a:avLst/>
          </a:prstGeom>
          <a:noFill/>
          <a:ln w="9525">
            <a:noFill/>
            <a:miter lim="800000"/>
            <a:headEnd/>
            <a:tailEnd/>
          </a:ln>
        </p:spPr>
        <p:txBody>
          <a:bodyPr vert="horz" wrap="square" lIns="96590" tIns="48294" rIns="96590" bIns="48294" numCol="1" anchor="t" anchorCtr="0" compatLnSpc="1">
            <a:prstTxWarp prst="textNoShape">
              <a:avLst/>
            </a:prstTxWarp>
          </a:bodyPr>
          <a:lstStyle>
            <a:lvl1pPr algn="r" defTabSz="968195" eaLnBrk="1" hangingPunct="1">
              <a:lnSpc>
                <a:spcPct val="100000"/>
              </a:lnSpc>
              <a:spcBef>
                <a:spcPct val="100000"/>
              </a:spcBef>
              <a:buClr>
                <a:schemeClr val="tx1"/>
              </a:buClr>
              <a:buSzPct val="60000"/>
              <a:buFont typeface="Wingdings" pitchFamily="2" charset="2"/>
              <a:buChar char="n"/>
              <a:defRPr kumimoji="0" sz="1200">
                <a:latin typeface="Tahoma" pitchFamily="34" charset="0"/>
              </a:defRPr>
            </a:lvl1pPr>
          </a:lstStyle>
          <a:p>
            <a:pPr>
              <a:defRPr/>
            </a:pPr>
            <a:endParaRPr lang="en-US"/>
          </a:p>
        </p:txBody>
      </p:sp>
      <p:sp>
        <p:nvSpPr>
          <p:cNvPr id="526341" name="Rectangle 5"/>
          <p:cNvSpPr>
            <a:spLocks noGrp="1" noChangeArrowheads="1"/>
          </p:cNvSpPr>
          <p:nvPr>
            <p:ph type="sldNum" sz="quarter" idx="3"/>
          </p:nvPr>
        </p:nvSpPr>
        <p:spPr bwMode="auto">
          <a:xfrm>
            <a:off x="4144438" y="9120814"/>
            <a:ext cx="3170764" cy="480387"/>
          </a:xfrm>
          <a:prstGeom prst="rect">
            <a:avLst/>
          </a:prstGeom>
          <a:noFill/>
          <a:ln w="9525">
            <a:noFill/>
            <a:miter lim="800000"/>
            <a:headEnd/>
            <a:tailEnd/>
          </a:ln>
        </p:spPr>
        <p:txBody>
          <a:bodyPr vert="horz" wrap="square" lIns="96590" tIns="48294" rIns="96590" bIns="48294" numCol="1" anchor="b" anchorCtr="0" compatLnSpc="1">
            <a:prstTxWarp prst="textNoShape">
              <a:avLst/>
            </a:prstTxWarp>
          </a:bodyPr>
          <a:lstStyle>
            <a:lvl1pPr algn="r" defTabSz="968195" eaLnBrk="1" hangingPunct="1">
              <a:lnSpc>
                <a:spcPct val="100000"/>
              </a:lnSpc>
              <a:spcBef>
                <a:spcPct val="100000"/>
              </a:spcBef>
              <a:buClr>
                <a:schemeClr val="tx1"/>
              </a:buClr>
              <a:buSzPct val="60000"/>
              <a:buFont typeface="Wingdings" pitchFamily="2" charset="2"/>
              <a:buNone/>
              <a:defRPr kumimoji="0" sz="1200">
                <a:latin typeface="Tahoma" pitchFamily="34" charset="0"/>
              </a:defRPr>
            </a:lvl1pPr>
          </a:lstStyle>
          <a:p>
            <a:pPr>
              <a:defRPr/>
            </a:pPr>
            <a:fld id="{D803C1BD-F8DA-42CF-AE27-40878BFD8237}" type="slidenum">
              <a:rPr lang="en-US"/>
              <a:pPr>
                <a:defRPr/>
              </a:pPr>
              <a:t>‹#›</a:t>
            </a:fld>
            <a:endParaRPr lang="en-US"/>
          </a:p>
        </p:txBody>
      </p:sp>
      <p:sp>
        <p:nvSpPr>
          <p:cNvPr id="77829" name="Rectangle 7"/>
          <p:cNvSpPr>
            <a:spLocks noChangeArrowheads="1"/>
          </p:cNvSpPr>
          <p:nvPr/>
        </p:nvSpPr>
        <p:spPr bwMode="auto">
          <a:xfrm>
            <a:off x="634492" y="8697810"/>
            <a:ext cx="6079969" cy="222979"/>
          </a:xfrm>
          <a:prstGeom prst="rect">
            <a:avLst/>
          </a:prstGeom>
          <a:noFill/>
          <a:ln w="9525">
            <a:noFill/>
            <a:miter lim="800000"/>
            <a:headEnd/>
            <a:tailEnd/>
          </a:ln>
        </p:spPr>
        <p:txBody>
          <a:bodyPr lIns="99423" tIns="49711" rIns="99423" bIns="49711" anchor="b"/>
          <a:lstStyle/>
          <a:p>
            <a:pPr algn="ctr" defTabSz="994183">
              <a:lnSpc>
                <a:spcPct val="100000"/>
              </a:lnSpc>
              <a:spcBef>
                <a:spcPct val="0"/>
              </a:spcBef>
              <a:defRPr/>
            </a:pPr>
            <a:r>
              <a:rPr kumimoji="0" lang="en-US" dirty="0">
                <a:solidFill>
                  <a:srgbClr val="000000"/>
                </a:solidFill>
                <a:ea typeface="Times New Roman" pitchFamily="18" charset="0"/>
                <a:cs typeface="Arial" charset="0"/>
              </a:rPr>
              <a:t>Copyright © 1999-2011 The Regents of the University of California. All rights reserved. Updated </a:t>
            </a:r>
            <a:r>
              <a:rPr kumimoji="0" lang="en-US" dirty="0" smtClean="0">
                <a:solidFill>
                  <a:srgbClr val="000000"/>
                </a:solidFill>
                <a:ea typeface="Times New Roman" pitchFamily="18" charset="0"/>
                <a:cs typeface="Arial" charset="0"/>
              </a:rPr>
              <a:t>March </a:t>
            </a:r>
            <a:r>
              <a:rPr kumimoji="0" lang="en-US" dirty="0">
                <a:solidFill>
                  <a:srgbClr val="000000"/>
                </a:solidFill>
                <a:ea typeface="Times New Roman" pitchFamily="18" charset="0"/>
                <a:cs typeface="Arial" charset="0"/>
              </a:rPr>
              <a:t>2011.</a:t>
            </a:r>
          </a:p>
        </p:txBody>
      </p:sp>
    </p:spTree>
    <p:extLst>
      <p:ext uri="{BB962C8B-B14F-4D97-AF65-F5344CB8AC3E}">
        <p14:creationId xmlns:p14="http://schemas.microsoft.com/office/powerpoint/2010/main" val="3650596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2" y="0"/>
            <a:ext cx="3170764" cy="480388"/>
          </a:xfrm>
          <a:prstGeom prst="rect">
            <a:avLst/>
          </a:prstGeom>
          <a:noFill/>
          <a:ln w="9525">
            <a:noFill/>
            <a:miter lim="800000"/>
            <a:headEnd/>
            <a:tailEnd/>
          </a:ln>
        </p:spPr>
        <p:txBody>
          <a:bodyPr vert="horz" wrap="square" lIns="96590" tIns="48294" rIns="96590" bIns="48294" numCol="1" anchor="t" anchorCtr="0" compatLnSpc="1">
            <a:prstTxWarp prst="textNoShape">
              <a:avLst/>
            </a:prstTxWarp>
          </a:bodyPr>
          <a:lstStyle>
            <a:lvl1pPr defTabSz="968195" eaLnBrk="1" hangingPunct="1">
              <a:lnSpc>
                <a:spcPct val="100000"/>
              </a:lnSpc>
              <a:spcBef>
                <a:spcPct val="0"/>
              </a:spcBef>
              <a:defRPr kumimoji="0" sz="1200">
                <a:latin typeface="Tahoma" pitchFamily="34" charset="0"/>
              </a:defRPr>
            </a:lvl1pPr>
          </a:lstStyle>
          <a:p>
            <a:pPr>
              <a:defRPr/>
            </a:pPr>
            <a:endParaRPr lang="en-US"/>
          </a:p>
        </p:txBody>
      </p:sp>
      <p:sp>
        <p:nvSpPr>
          <p:cNvPr id="101379" name="Rectangle 3"/>
          <p:cNvSpPr>
            <a:spLocks noGrp="1" noChangeArrowheads="1"/>
          </p:cNvSpPr>
          <p:nvPr>
            <p:ph type="dt" idx="1"/>
          </p:nvPr>
        </p:nvSpPr>
        <p:spPr bwMode="auto">
          <a:xfrm>
            <a:off x="4144438" y="0"/>
            <a:ext cx="3170764" cy="480388"/>
          </a:xfrm>
          <a:prstGeom prst="rect">
            <a:avLst/>
          </a:prstGeom>
          <a:noFill/>
          <a:ln w="9525">
            <a:noFill/>
            <a:miter lim="800000"/>
            <a:headEnd/>
            <a:tailEnd/>
          </a:ln>
        </p:spPr>
        <p:txBody>
          <a:bodyPr vert="horz" wrap="square" lIns="96590" tIns="48294" rIns="96590" bIns="48294" numCol="1" anchor="t" anchorCtr="0" compatLnSpc="1">
            <a:prstTxWarp prst="textNoShape">
              <a:avLst/>
            </a:prstTxWarp>
          </a:bodyPr>
          <a:lstStyle>
            <a:lvl1pPr algn="r" defTabSz="968195" eaLnBrk="1" hangingPunct="1">
              <a:lnSpc>
                <a:spcPct val="100000"/>
              </a:lnSpc>
              <a:spcBef>
                <a:spcPct val="0"/>
              </a:spcBef>
              <a:defRPr kumimoji="0" sz="1200">
                <a:latin typeface="Tahoma" pitchFamily="34"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873250" y="719138"/>
            <a:ext cx="3552825" cy="26654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595679" y="3543066"/>
            <a:ext cx="6171092" cy="5338372"/>
          </a:xfrm>
          <a:prstGeom prst="rect">
            <a:avLst/>
          </a:prstGeom>
          <a:noFill/>
          <a:ln w="9525">
            <a:solidFill>
              <a:schemeClr val="tx1"/>
            </a:solidFill>
            <a:miter lim="800000"/>
            <a:headEnd/>
            <a:tailEnd/>
          </a:ln>
        </p:spPr>
        <p:txBody>
          <a:bodyPr vert="horz" wrap="square" lIns="96590" tIns="48294" rIns="96590" bIns="482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3" name="Rectangle 7"/>
          <p:cNvSpPr>
            <a:spLocks noGrp="1" noChangeArrowheads="1"/>
          </p:cNvSpPr>
          <p:nvPr>
            <p:ph type="sldNum" sz="quarter" idx="5"/>
          </p:nvPr>
        </p:nvSpPr>
        <p:spPr bwMode="auto">
          <a:xfrm>
            <a:off x="4144438" y="9120814"/>
            <a:ext cx="3170764" cy="480387"/>
          </a:xfrm>
          <a:prstGeom prst="rect">
            <a:avLst/>
          </a:prstGeom>
          <a:noFill/>
          <a:ln w="9525">
            <a:noFill/>
            <a:miter lim="800000"/>
            <a:headEnd/>
            <a:tailEnd/>
          </a:ln>
        </p:spPr>
        <p:txBody>
          <a:bodyPr vert="horz" wrap="square" lIns="96590" tIns="48294" rIns="96590" bIns="48294" numCol="1" anchor="b" anchorCtr="0" compatLnSpc="1">
            <a:prstTxWarp prst="textNoShape">
              <a:avLst/>
            </a:prstTxWarp>
          </a:bodyPr>
          <a:lstStyle>
            <a:lvl1pPr algn="r" defTabSz="968195" eaLnBrk="1" hangingPunct="1">
              <a:lnSpc>
                <a:spcPct val="100000"/>
              </a:lnSpc>
              <a:spcBef>
                <a:spcPct val="0"/>
              </a:spcBef>
              <a:defRPr kumimoji="0" sz="1200">
                <a:latin typeface="Tahoma" pitchFamily="34" charset="0"/>
              </a:defRPr>
            </a:lvl1pPr>
          </a:lstStyle>
          <a:p>
            <a:pPr>
              <a:defRPr/>
            </a:pPr>
            <a:fld id="{DF36EC8E-7080-4303-9369-0C192C1F0E0C}" type="slidenum">
              <a:rPr lang="en-US"/>
              <a:pPr>
                <a:defRPr/>
              </a:pPr>
              <a:t>‹#›</a:t>
            </a:fld>
            <a:endParaRPr lang="en-US"/>
          </a:p>
        </p:txBody>
      </p:sp>
      <p:sp>
        <p:nvSpPr>
          <p:cNvPr id="39943" name="Rectangle 7"/>
          <p:cNvSpPr>
            <a:spLocks noChangeArrowheads="1"/>
          </p:cNvSpPr>
          <p:nvPr/>
        </p:nvSpPr>
        <p:spPr bwMode="auto">
          <a:xfrm>
            <a:off x="634492" y="8927347"/>
            <a:ext cx="6079969" cy="222979"/>
          </a:xfrm>
          <a:prstGeom prst="rect">
            <a:avLst/>
          </a:prstGeom>
          <a:noFill/>
          <a:ln w="9525">
            <a:noFill/>
            <a:miter lim="800000"/>
            <a:headEnd/>
            <a:tailEnd/>
          </a:ln>
        </p:spPr>
        <p:txBody>
          <a:bodyPr lIns="99423" tIns="49711" rIns="99423" bIns="49711" anchor="b"/>
          <a:lstStyle/>
          <a:p>
            <a:pPr algn="ctr" defTabSz="994183">
              <a:lnSpc>
                <a:spcPct val="100000"/>
              </a:lnSpc>
              <a:spcBef>
                <a:spcPct val="0"/>
              </a:spcBef>
              <a:defRPr/>
            </a:pPr>
            <a:r>
              <a:rPr kumimoji="0" lang="en-US" dirty="0">
                <a:solidFill>
                  <a:srgbClr val="000000"/>
                </a:solidFill>
                <a:ea typeface="Times New Roman" pitchFamily="18" charset="0"/>
                <a:cs typeface="Arial" charset="0"/>
              </a:rPr>
              <a:t>Copyright © 1999-2011 The Regents of the University of California. All rights reserved. Updated </a:t>
            </a:r>
            <a:r>
              <a:rPr kumimoji="0" lang="en-US" dirty="0" smtClean="0">
                <a:solidFill>
                  <a:srgbClr val="000000"/>
                </a:solidFill>
                <a:ea typeface="Times New Roman" pitchFamily="18" charset="0"/>
                <a:cs typeface="Arial" charset="0"/>
              </a:rPr>
              <a:t>March </a:t>
            </a:r>
            <a:r>
              <a:rPr kumimoji="0" lang="en-US" dirty="0">
                <a:solidFill>
                  <a:srgbClr val="000000"/>
                </a:solidFill>
                <a:ea typeface="Times New Roman" pitchFamily="18" charset="0"/>
                <a:cs typeface="Arial" charset="0"/>
              </a:rPr>
              <a:t>2011.</a:t>
            </a:r>
          </a:p>
        </p:txBody>
      </p:sp>
    </p:spTree>
    <p:extLst>
      <p:ext uri="{BB962C8B-B14F-4D97-AF65-F5344CB8AC3E}">
        <p14:creationId xmlns:p14="http://schemas.microsoft.com/office/powerpoint/2010/main" val="3537603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0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0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0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233">
              <a:defRPr kumimoji="1" sz="800">
                <a:solidFill>
                  <a:schemeClr val="tx1"/>
                </a:solidFill>
                <a:latin typeface="Arial" pitchFamily="34" charset="0"/>
              </a:defRPr>
            </a:lvl1pPr>
            <a:lvl2pPr marL="742842" indent="-285708" defTabSz="968233">
              <a:defRPr kumimoji="1" sz="800">
                <a:solidFill>
                  <a:schemeClr val="tx1"/>
                </a:solidFill>
                <a:latin typeface="Arial" pitchFamily="34" charset="0"/>
              </a:defRPr>
            </a:lvl2pPr>
            <a:lvl3pPr marL="1142833" indent="-228567" defTabSz="968233">
              <a:defRPr kumimoji="1" sz="800">
                <a:solidFill>
                  <a:schemeClr val="tx1"/>
                </a:solidFill>
                <a:latin typeface="Arial" pitchFamily="34" charset="0"/>
              </a:defRPr>
            </a:lvl3pPr>
            <a:lvl4pPr marL="1599966" indent="-228567" defTabSz="968233">
              <a:defRPr kumimoji="1" sz="800">
                <a:solidFill>
                  <a:schemeClr val="tx1"/>
                </a:solidFill>
                <a:latin typeface="Arial" pitchFamily="34" charset="0"/>
              </a:defRPr>
            </a:lvl4pPr>
            <a:lvl5pPr marL="2057099" indent="-228567" defTabSz="968233">
              <a:defRPr kumimoji="1" sz="800">
                <a:solidFill>
                  <a:schemeClr val="tx1"/>
                </a:solidFill>
                <a:latin typeface="Arial" pitchFamily="34" charset="0"/>
              </a:defRPr>
            </a:lvl5pPr>
            <a:lvl6pPr marL="2514232" indent="-228567" defTabSz="968233" eaLnBrk="0" fontAlgn="base" hangingPunct="0">
              <a:lnSpc>
                <a:spcPct val="80000"/>
              </a:lnSpc>
              <a:spcBef>
                <a:spcPct val="30000"/>
              </a:spcBef>
              <a:spcAft>
                <a:spcPct val="0"/>
              </a:spcAft>
              <a:defRPr kumimoji="1" sz="800">
                <a:solidFill>
                  <a:schemeClr val="tx1"/>
                </a:solidFill>
                <a:latin typeface="Arial" pitchFamily="34" charset="0"/>
              </a:defRPr>
            </a:lvl6pPr>
            <a:lvl7pPr marL="2971365" indent="-228567" defTabSz="968233" eaLnBrk="0" fontAlgn="base" hangingPunct="0">
              <a:lnSpc>
                <a:spcPct val="80000"/>
              </a:lnSpc>
              <a:spcBef>
                <a:spcPct val="30000"/>
              </a:spcBef>
              <a:spcAft>
                <a:spcPct val="0"/>
              </a:spcAft>
              <a:defRPr kumimoji="1" sz="800">
                <a:solidFill>
                  <a:schemeClr val="tx1"/>
                </a:solidFill>
                <a:latin typeface="Arial" pitchFamily="34" charset="0"/>
              </a:defRPr>
            </a:lvl7pPr>
            <a:lvl8pPr marL="3428497" indent="-228567" defTabSz="968233" eaLnBrk="0" fontAlgn="base" hangingPunct="0">
              <a:lnSpc>
                <a:spcPct val="80000"/>
              </a:lnSpc>
              <a:spcBef>
                <a:spcPct val="30000"/>
              </a:spcBef>
              <a:spcAft>
                <a:spcPct val="0"/>
              </a:spcAft>
              <a:defRPr kumimoji="1" sz="800">
                <a:solidFill>
                  <a:schemeClr val="tx1"/>
                </a:solidFill>
                <a:latin typeface="Arial" pitchFamily="34" charset="0"/>
              </a:defRPr>
            </a:lvl8pPr>
            <a:lvl9pPr marL="3885630" indent="-228567" defTabSz="968233" eaLnBrk="0" fontAlgn="base" hangingPunct="0">
              <a:lnSpc>
                <a:spcPct val="80000"/>
              </a:lnSpc>
              <a:spcBef>
                <a:spcPct val="30000"/>
              </a:spcBef>
              <a:spcAft>
                <a:spcPct val="0"/>
              </a:spcAft>
              <a:defRPr kumimoji="1" sz="800">
                <a:solidFill>
                  <a:schemeClr val="tx1"/>
                </a:solidFill>
                <a:latin typeface="Arial" pitchFamily="34" charset="0"/>
              </a:defRPr>
            </a:lvl9pPr>
          </a:lstStyle>
          <a:p>
            <a:fld id="{1FC43282-0FBF-4FB1-BC30-F35CABFAF09F}" type="slidenum">
              <a:rPr kumimoji="0" lang="en-US" sz="1200">
                <a:latin typeface="Tahoma" pitchFamily="34" charset="0"/>
              </a:rPr>
              <a:pPr/>
              <a:t>1</a:t>
            </a:fld>
            <a:endParaRPr kumimoji="0" lang="en-US" sz="1200">
              <a:latin typeface="Tahoma" pitchFamily="34" charset="0"/>
            </a:endParaRPr>
          </a:p>
        </p:txBody>
      </p:sp>
      <p:sp>
        <p:nvSpPr>
          <p:cNvPr id="98307" name="Rectangle 2"/>
          <p:cNvSpPr>
            <a:spLocks noGrp="1" noRot="1" noChangeAspect="1" noChangeArrowheads="1" noTextEdit="1"/>
          </p:cNvSpPr>
          <p:nvPr>
            <p:ph type="sldImg"/>
          </p:nvPr>
        </p:nvSpPr>
        <p:spPr>
          <a:xfrm>
            <a:off x="1886779" y="719763"/>
            <a:ext cx="3588026" cy="2664267"/>
          </a:xfrm>
          <a:ln/>
        </p:spPr>
      </p:sp>
      <p:sp>
        <p:nvSpPr>
          <p:cNvPr id="98308" name="Rectangle 3"/>
          <p:cNvSpPr>
            <a:spLocks noGrp="1" noChangeArrowheads="1"/>
          </p:cNvSpPr>
          <p:nvPr>
            <p:ph type="body" idx="1"/>
          </p:nvPr>
        </p:nvSpPr>
        <p:spPr>
          <a:xfrm>
            <a:off x="615949" y="3541714"/>
            <a:ext cx="6122989" cy="5340350"/>
          </a:xfrm>
          <a:noFill/>
          <a:extLst>
            <a:ext uri="{909E8E84-426E-40DD-AFC4-6F175D3DCCD1}">
              <a14:hiddenFill xmlns:a14="http://schemas.microsoft.com/office/drawing/2010/main">
                <a:solidFill>
                  <a:srgbClr val="FFFFFF"/>
                </a:solidFill>
              </a14:hiddenFill>
            </a:ext>
          </a:extLst>
        </p:spPr>
        <p:txBody>
          <a:bodyPr lIns="96672" tIns="48336" rIns="96672" bIns="48336"/>
          <a:lstStyle/>
          <a:p>
            <a:pPr>
              <a:tabLst>
                <a:tab pos="228567" algn="l"/>
              </a:tabLst>
            </a:pPr>
            <a:r>
              <a:rPr lang="en-US" altLang="en-US" smtClean="0">
                <a:latin typeface="Arial" pitchFamily="34" charset="0"/>
              </a:rPr>
              <a:t>This program focuses on equipping the learner with state-of-the-art knowledge and skills for assisting patients with quitting. </a:t>
            </a:r>
          </a:p>
          <a:p>
            <a:pPr>
              <a:tabLst>
                <a:tab pos="228567" algn="l"/>
              </a:tabLst>
            </a:pPr>
            <a:r>
              <a:rPr lang="en-US" altLang="en-US" b="1" smtClean="0">
                <a:latin typeface="Arial" pitchFamily="34" charset="0"/>
              </a:rPr>
              <a:t>Tobacco use is</a:t>
            </a:r>
            <a:r>
              <a:rPr lang="en-US" altLang="en-US" smtClean="0">
                <a:latin typeface="Arial" pitchFamily="34" charset="0"/>
              </a:rPr>
              <a:t> </a:t>
            </a:r>
            <a:r>
              <a:rPr lang="en-US" altLang="en-US" b="1" smtClean="0">
                <a:latin typeface="Arial" pitchFamily="34" charset="0"/>
              </a:rPr>
              <a:t>a complex, addictive behavior</a:t>
            </a:r>
            <a:r>
              <a:rPr lang="en-US" altLang="en-US" smtClean="0">
                <a:latin typeface="Arial" pitchFamily="34" charset="0"/>
              </a:rPr>
              <a:t>. As such, helping a patient to quit requires a behavioral intervention, not simply a drug. Research shows that adding pharmacotherapy to a behavioral intervention substantially increases patients’ likelihood of quitting (Fiore et al., 2008). </a:t>
            </a:r>
          </a:p>
          <a:p>
            <a:pPr>
              <a:spcBef>
                <a:spcPct val="0"/>
              </a:spcBef>
              <a:tabLst>
                <a:tab pos="228567" algn="l"/>
              </a:tabLst>
            </a:pPr>
            <a:endParaRPr lang="en-US" altLang="en-US" smtClean="0">
              <a:latin typeface="Arial" pitchFamily="34" charset="0"/>
            </a:endParaRPr>
          </a:p>
          <a:p>
            <a:pPr>
              <a:spcBef>
                <a:spcPct val="0"/>
              </a:spcBef>
              <a:tabLst>
                <a:tab pos="228567" algn="l"/>
              </a:tabLst>
            </a:pPr>
            <a:r>
              <a:rPr lang="en-US" altLang="en-US" smtClean="0">
                <a:latin typeface="Arial" pitchFamily="34" charset="0"/>
              </a:rPr>
              <a:t>Clinicians are educators who routinely interact with patients to discuss health-related issues. With the introduction of pharmaceutical products to aid cessation, clinicians’ potential role for helping patients to quit using tobacco has expanded. It is our job, as educators, to make sure that students in the health professions are equipped for this role.</a:t>
            </a:r>
          </a:p>
          <a:p>
            <a:pPr eaLnBrk="1" hangingPunct="1">
              <a:spcBef>
                <a:spcPct val="0"/>
              </a:spcBef>
              <a:buClr>
                <a:schemeClr val="tx1"/>
              </a:buClr>
              <a:buSzPct val="60000"/>
              <a:tabLst>
                <a:tab pos="228567" algn="l"/>
              </a:tabLst>
            </a:pPr>
            <a:endParaRPr kumimoji="0" lang="en-US" smtClean="0">
              <a:latin typeface="Arial" pitchFamily="34" charset="0"/>
            </a:endParaRPr>
          </a:p>
          <a:p>
            <a:pPr eaLnBrk="1" hangingPunct="1">
              <a:spcBef>
                <a:spcPct val="0"/>
              </a:spcBef>
              <a:buClr>
                <a:schemeClr val="tx1"/>
              </a:buClr>
              <a:buSzPct val="60000"/>
              <a:tabLst>
                <a:tab pos="228567" algn="l"/>
              </a:tabLst>
            </a:pPr>
            <a:endParaRPr lang="en-US" sz="800">
              <a:latin typeface="Arial" pitchFamily="34" charset="0"/>
            </a:endParaRPr>
          </a:p>
          <a:p>
            <a:pPr eaLnBrk="1" hangingPunct="1">
              <a:spcBef>
                <a:spcPct val="0"/>
              </a:spcBef>
              <a:buClr>
                <a:schemeClr val="tx1"/>
              </a:buClr>
              <a:buSzPct val="60000"/>
              <a:tabLst>
                <a:tab pos="228567" algn="l"/>
              </a:tabLst>
            </a:pPr>
            <a:r>
              <a:rPr lang="en-US" sz="800">
                <a:latin typeface="Arial" pitchFamily="34" charset="0"/>
              </a:rPr>
              <a:t>Fiore MC, Jaén CR, Baker TB, et al. (2008). </a:t>
            </a:r>
            <a:r>
              <a:rPr lang="en-US" sz="800" i="1">
                <a:latin typeface="Arial" pitchFamily="34" charset="0"/>
              </a:rPr>
              <a:t>Treating Tobacco Use and Dependence: 2008 Update. Clinical Practice Guideline.</a:t>
            </a:r>
            <a:r>
              <a:rPr lang="en-US" sz="800">
                <a:latin typeface="Arial" pitchFamily="34" charset="0"/>
              </a:rPr>
              <a:t> Rockville, MD: U.S. Department of Health and Human Services. Public Health Service.</a:t>
            </a:r>
          </a:p>
          <a:p>
            <a:pPr eaLnBrk="1" hangingPunct="1">
              <a:spcBef>
                <a:spcPct val="0"/>
              </a:spcBef>
              <a:buClr>
                <a:schemeClr val="tx1"/>
              </a:buClr>
              <a:buSzPct val="60000"/>
              <a:tabLst>
                <a:tab pos="228567" algn="l"/>
              </a:tabLst>
            </a:pPr>
            <a:endParaRPr lang="en-US" altLang="en-US" sz="8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pPr defTabSz="974356"/>
            <a:fld id="{C082BC0E-261A-4DF9-8094-46716C8EE3F3}" type="slidenum">
              <a:rPr lang="en-US" smtClean="0"/>
              <a:pPr defTabSz="974356"/>
              <a:t>10</a:t>
            </a:fld>
            <a:endParaRPr lang="en-US" dirty="0" smtClean="0"/>
          </a:p>
        </p:txBody>
      </p:sp>
      <p:sp>
        <p:nvSpPr>
          <p:cNvPr id="64515" name="Rectangle 2"/>
          <p:cNvSpPr>
            <a:spLocks noGrp="1" noRot="1" noChangeAspect="1" noChangeArrowheads="1" noTextEdit="1"/>
          </p:cNvSpPr>
          <p:nvPr>
            <p:ph type="sldImg"/>
          </p:nvPr>
        </p:nvSpPr>
        <p:spPr>
          <a:xfrm>
            <a:off x="1881188" y="719138"/>
            <a:ext cx="3554412" cy="2665412"/>
          </a:xfrm>
          <a:ln/>
        </p:spPr>
      </p:sp>
      <p:sp>
        <p:nvSpPr>
          <p:cNvPr id="64516" name="Rectangle 3"/>
          <p:cNvSpPr>
            <a:spLocks noGrp="1" noChangeArrowheads="1"/>
          </p:cNvSpPr>
          <p:nvPr>
            <p:ph type="body" idx="1"/>
          </p:nvPr>
        </p:nvSpPr>
        <p:spPr>
          <a:xfrm>
            <a:off x="615929" y="3541426"/>
            <a:ext cx="6123842" cy="5340012"/>
          </a:xfrm>
          <a:noFill/>
        </p:spPr>
        <p:txBody>
          <a:bodyPr lIns="97347" tIns="48675" rIns="97347" bIns="48675"/>
          <a:lstStyle/>
          <a:p>
            <a:pPr>
              <a:tabLst>
                <a:tab pos="227405" algn="l"/>
              </a:tabLst>
            </a:pPr>
            <a:r>
              <a:rPr lang="en-US" sz="900" dirty="0" smtClean="0"/>
              <a:t>Decades of research tell us that clinicians can have an important impact on their patients’ likelihood of achieving cessation. A meta-analysis of 29 studies determined that patients who received a tobacco cessation intervention from a </a:t>
            </a:r>
            <a:r>
              <a:rPr lang="en-US" sz="900" dirty="0" err="1" smtClean="0"/>
              <a:t>nonphysician</a:t>
            </a:r>
            <a:r>
              <a:rPr lang="en-US" sz="900" dirty="0" smtClean="0"/>
              <a:t> clinician or a physician clinician were 1.7 and 2.2 times as likely to quit (at 5 or more months </a:t>
            </a:r>
            <a:r>
              <a:rPr lang="en-US" sz="900" dirty="0" err="1" smtClean="0"/>
              <a:t>postcessation</a:t>
            </a:r>
            <a:r>
              <a:rPr lang="en-US" sz="900" dirty="0" smtClean="0"/>
              <a:t>), respectively, compared with patients who did not receive such an intervention (Fiore et al., 2008; p. 88). Self-help materials were only slightly better than no clinician.</a:t>
            </a:r>
          </a:p>
          <a:p>
            <a:pPr eaLnBrk="1" hangingPunct="1">
              <a:spcBef>
                <a:spcPct val="0"/>
              </a:spcBef>
              <a:buClr>
                <a:schemeClr val="tx1"/>
              </a:buClr>
              <a:buSzPct val="60000"/>
              <a:tabLst>
                <a:tab pos="227405" algn="l"/>
              </a:tabLst>
            </a:pPr>
            <a:endParaRPr kumimoji="0" lang="en-US" sz="9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endParaRPr lang="en-US" altLang="en-US" sz="800" dirty="0" smtClean="0"/>
          </a:p>
          <a:p>
            <a:pPr eaLnBrk="1" hangingPunct="1">
              <a:spcBef>
                <a:spcPct val="0"/>
              </a:spcBef>
              <a:buClr>
                <a:schemeClr val="tx1"/>
              </a:buClr>
              <a:buSzPct val="60000"/>
              <a:tabLst>
                <a:tab pos="227405" algn="l"/>
              </a:tabLst>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p:txBody>
      </p:sp>
      <p:graphicFrame>
        <p:nvGraphicFramePr>
          <p:cNvPr id="1565741" name="Group 45"/>
          <p:cNvGraphicFramePr>
            <a:graphicFrameLocks noGrp="1"/>
          </p:cNvGraphicFramePr>
          <p:nvPr/>
        </p:nvGraphicFramePr>
        <p:xfrm>
          <a:off x="804926" y="4830112"/>
          <a:ext cx="5815012" cy="1327492"/>
        </p:xfrm>
        <a:graphic>
          <a:graphicData uri="http://schemas.openxmlformats.org/drawingml/2006/table">
            <a:tbl>
              <a:tblPr/>
              <a:tblGrid>
                <a:gridCol w="2359025"/>
                <a:gridCol w="1881187"/>
                <a:gridCol w="1574800"/>
              </a:tblGrid>
              <a:tr h="378824">
                <a:tc>
                  <a:txBody>
                    <a:bodyPr/>
                    <a:lstStyle/>
                    <a:p>
                      <a:pPr marL="0" marR="0" lvl="0" indent="0" algn="l" defTabSz="955675"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Intervention</a:t>
                      </a:r>
                    </a:p>
                  </a:txBody>
                  <a:tcPr marL="95509" marR="95509" marT="47755" marB="47755"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odds ratio </a:t>
                      </a:r>
                    </a:p>
                    <a:p>
                      <a:pPr marL="0" marR="0" lvl="0" indent="0" algn="ctr" defTabSz="955675"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(95% CI)</a:t>
                      </a:r>
                    </a:p>
                  </a:txBody>
                  <a:tcPr marL="95509" marR="95509" marT="47755" marB="4775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abstinence rate (95% CI)</a:t>
                      </a:r>
                    </a:p>
                  </a:txBody>
                  <a:tcPr marL="95509" marR="95509" marT="47755" marB="47755"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37167">
                <a:tc>
                  <a:txBody>
                    <a:bodyPr/>
                    <a:lstStyle/>
                    <a:p>
                      <a:pPr marL="0" marR="0" lvl="0" indent="0" algn="l" defTabSz="955675"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No clinician</a:t>
                      </a:r>
                    </a:p>
                  </a:txBody>
                  <a:tcPr marL="95509" marR="95509" marT="47755" marB="47755"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1.0</a:t>
                      </a:r>
                    </a:p>
                  </a:txBody>
                  <a:tcPr marL="95509" marR="95509" marT="47755" marB="4775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10.2</a:t>
                      </a:r>
                    </a:p>
                  </a:txBody>
                  <a:tcPr marL="95509" marR="95509" marT="47755" marB="47755"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7167">
                <a:tc>
                  <a:txBody>
                    <a:bodyPr/>
                    <a:lstStyle/>
                    <a:p>
                      <a:pPr marL="0" marR="0" lvl="0" indent="0" algn="l" defTabSz="955675"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Self-help material</a:t>
                      </a:r>
                    </a:p>
                  </a:txBody>
                  <a:tcPr marL="95509" marR="95509" marT="47755" marB="47755"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1.1 (0.9–1.3)</a:t>
                      </a:r>
                    </a:p>
                  </a:txBody>
                  <a:tcPr marL="95509" marR="95509" marT="47755" marB="4775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10.9% (9.1</a:t>
                      </a:r>
                      <a:r>
                        <a:rPr kumimoji="1" lang="en-US" sz="900" b="0" i="0" u="none" strike="noStrike" cap="none" normalizeH="0" baseline="0" smtClean="0">
                          <a:ln>
                            <a:noFill/>
                          </a:ln>
                          <a:solidFill>
                            <a:schemeClr val="tx1"/>
                          </a:solidFill>
                          <a:effectLst/>
                          <a:latin typeface="Arial" charset="0"/>
                          <a:cs typeface="Arial" charset="0"/>
                        </a:rPr>
                        <a:t>–12.7</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a:t>
                      </a:r>
                      <a:endParaRPr kumimoji="1" lang="en-US" sz="900" b="0" i="0" u="none" strike="noStrike" cap="none" normalizeH="0" baseline="0" smtClean="0">
                        <a:ln>
                          <a:noFill/>
                        </a:ln>
                        <a:solidFill>
                          <a:schemeClr val="tx1"/>
                        </a:solidFill>
                        <a:effectLst/>
                        <a:latin typeface="Arial" charset="0"/>
                        <a:cs typeface="Arial" charset="0"/>
                      </a:endParaRPr>
                    </a:p>
                  </a:txBody>
                  <a:tcPr marL="95509" marR="95509" marT="47755" marB="47755"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7167">
                <a:tc>
                  <a:txBody>
                    <a:bodyPr/>
                    <a:lstStyle/>
                    <a:p>
                      <a:pPr marL="0" marR="0" lvl="0" indent="0" algn="l" defTabSz="955675"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sym typeface="Symbol" pitchFamily="18" charset="2"/>
                        </a:rPr>
                        <a:t>Nonphysician clinician</a:t>
                      </a:r>
                      <a:endParaRPr kumimoji="1" lang="en-US" sz="900" b="0" i="0" u="none" strike="noStrike" cap="none" normalizeH="0" baseline="0" smtClean="0">
                        <a:ln>
                          <a:noFill/>
                        </a:ln>
                        <a:solidFill>
                          <a:schemeClr val="tx1"/>
                        </a:solidFill>
                        <a:effectLst/>
                        <a:latin typeface="Arial" charset="0"/>
                        <a:cs typeface="Arial" charset="0"/>
                      </a:endParaRPr>
                    </a:p>
                  </a:txBody>
                  <a:tcPr marL="95509" marR="95509" marT="47755" marB="47755"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1.7 (1.3–2.1)</a:t>
                      </a:r>
                    </a:p>
                  </a:txBody>
                  <a:tcPr marL="95509" marR="95509" marT="47755" marB="4775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15.8% (12.8</a:t>
                      </a:r>
                      <a:r>
                        <a:rPr kumimoji="1" lang="en-US" sz="900" b="0" i="0" u="none" strike="noStrike" cap="none" normalizeH="0" baseline="0" smtClean="0">
                          <a:ln>
                            <a:noFill/>
                          </a:ln>
                          <a:solidFill>
                            <a:schemeClr val="tx1"/>
                          </a:solidFill>
                          <a:effectLst/>
                          <a:latin typeface="Arial" charset="0"/>
                          <a:cs typeface="Arial" charset="0"/>
                        </a:rPr>
                        <a:t>–18.8</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a:t>
                      </a:r>
                      <a:endParaRPr kumimoji="1" lang="en-US" sz="900" b="0" i="0" u="none" strike="noStrike" cap="none" normalizeH="0" baseline="0" smtClean="0">
                        <a:ln>
                          <a:noFill/>
                        </a:ln>
                        <a:solidFill>
                          <a:schemeClr val="tx1"/>
                        </a:solidFill>
                        <a:effectLst/>
                        <a:latin typeface="Arial" charset="0"/>
                        <a:cs typeface="Arial" charset="0"/>
                      </a:endParaRPr>
                    </a:p>
                  </a:txBody>
                  <a:tcPr marL="95509" marR="95509" marT="47755" marB="47755"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37167">
                <a:tc>
                  <a:txBody>
                    <a:bodyPr/>
                    <a:lstStyle/>
                    <a:p>
                      <a:pPr marL="0" marR="0" lvl="0" indent="0" algn="l" defTabSz="955675"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Physician clinician</a:t>
                      </a:r>
                    </a:p>
                  </a:txBody>
                  <a:tcPr marL="95509" marR="95509" marT="47755" marB="47755"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2.2 (1.5–3.2)</a:t>
                      </a:r>
                    </a:p>
                  </a:txBody>
                  <a:tcPr marL="95509" marR="95509" marT="47755" marB="4775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5675"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19.9% (13.7</a:t>
                      </a:r>
                      <a:r>
                        <a:rPr kumimoji="1" lang="en-US" sz="900" b="0" i="0" u="none" strike="noStrike" cap="none" normalizeH="0" baseline="0" smtClean="0">
                          <a:ln>
                            <a:noFill/>
                          </a:ln>
                          <a:solidFill>
                            <a:schemeClr val="tx1"/>
                          </a:solidFill>
                          <a:effectLst/>
                          <a:latin typeface="Arial" charset="0"/>
                          <a:cs typeface="Arial" charset="0"/>
                        </a:rPr>
                        <a:t>–26.2</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a:t>
                      </a:r>
                      <a:endParaRPr kumimoji="1" lang="en-US" sz="900" b="0" i="0" u="none" strike="noStrike" cap="none" normalizeH="0" baseline="0" smtClean="0">
                        <a:ln>
                          <a:noFill/>
                        </a:ln>
                        <a:solidFill>
                          <a:schemeClr val="tx1"/>
                        </a:solidFill>
                        <a:effectLst/>
                        <a:latin typeface="Arial" charset="0"/>
                        <a:cs typeface="Arial" charset="0"/>
                      </a:endParaRPr>
                    </a:p>
                  </a:txBody>
                  <a:tcPr marL="95509" marR="95509" marT="47755" marB="47755"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DD68227-D977-4C9D-AE8B-30CE2D8CE98B}" type="slidenum">
              <a:rPr lang="en-US" smtClean="0"/>
              <a:pPr/>
              <a:t>100</a:t>
            </a:fld>
            <a:endParaRPr lang="en-US" smtClean="0"/>
          </a:p>
        </p:txBody>
      </p:sp>
      <p:sp>
        <p:nvSpPr>
          <p:cNvPr id="13926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68754BED-76C2-459C-8F0A-2D8C6BBFC6A6}" type="slidenum">
              <a:rPr kumimoji="0" lang="en-US" sz="1200">
                <a:latin typeface="Tahoma" pitchFamily="34" charset="0"/>
                <a:cs typeface="Arial" pitchFamily="34" charset="0"/>
              </a:rPr>
              <a:pPr algn="r" defTabSz="966788" eaLnBrk="1" hangingPunct="1">
                <a:lnSpc>
                  <a:spcPct val="100000"/>
                </a:lnSpc>
                <a:spcBef>
                  <a:spcPct val="0"/>
                </a:spcBef>
              </a:pPr>
              <a:t>100</a:t>
            </a:fld>
            <a:endParaRPr kumimoji="0" lang="en-US" sz="1200">
              <a:latin typeface="Tahoma" pitchFamily="34" charset="0"/>
              <a:cs typeface="Arial" pitchFamily="34" charset="0"/>
            </a:endParaRPr>
          </a:p>
        </p:txBody>
      </p:sp>
      <p:sp>
        <p:nvSpPr>
          <p:cNvPr id="139268" name="Rectangle 2"/>
          <p:cNvSpPr>
            <a:spLocks noGrp="1" noRot="1" noChangeAspect="1" noChangeArrowheads="1" noTextEdit="1"/>
          </p:cNvSpPr>
          <p:nvPr>
            <p:ph type="sldImg"/>
          </p:nvPr>
        </p:nvSpPr>
        <p:spPr>
          <a:xfrm>
            <a:off x="1876425" y="719138"/>
            <a:ext cx="3554413" cy="2665412"/>
          </a:xfrm>
          <a:ln/>
        </p:spPr>
      </p:sp>
      <p:sp>
        <p:nvSpPr>
          <p:cNvPr id="139269" name="Rectangle 3"/>
          <p:cNvSpPr>
            <a:spLocks noGrp="1" noChangeArrowheads="1"/>
          </p:cNvSpPr>
          <p:nvPr>
            <p:ph type="body" idx="1"/>
          </p:nvPr>
        </p:nvSpPr>
        <p:spPr>
          <a:noFill/>
        </p:spPr>
        <p:txBody>
          <a:bodyPr lIns="96606" tIns="48303" rIns="96606" bIns="48303"/>
          <a:lstStyle/>
          <a:p>
            <a:r>
              <a:rPr lang="en-US" sz="900" smtClean="0">
                <a:latin typeface="Arial" pitchFamily="34" charset="0"/>
              </a:rPr>
              <a:t>This schematic diagram depicts the key components of the nicotine inhalation system. The nicotine inhaler consists of a two-piece plastic unit designed to deliver nicotine contained in individual cartridges. Each foil-sealed cartridge contains a porous plug impregnated with 10 mg of nicotine and 1 mg of menthol. Sharp spikes found on the interior of both mouthpiece components pierce the protective foil covering, allowing the release of nicotine vapor following inhalation.</a:t>
            </a:r>
          </a:p>
          <a:p>
            <a:endParaRPr lang="en-US" sz="900" smtClean="0">
              <a:latin typeface="Arial" pitchFamily="34" charset="0"/>
            </a:endParaRPr>
          </a:p>
          <a:p>
            <a:r>
              <a:rPr lang="en-US" altLang="en-US" sz="800" smtClean="0">
                <a:latin typeface="Arial" pitchFamily="34" charset="0"/>
              </a:rPr>
              <a:t>Schneider NG, Olmstead RE, Franzon MA, Lunell E. (2001). The nicotine inhaler. Clinical pharmacokinetics and comparison with other nicotine treatments. </a:t>
            </a:r>
            <a:r>
              <a:rPr lang="en-US" altLang="en-US" sz="800" i="1" smtClean="0">
                <a:latin typeface="Arial" pitchFamily="34" charset="0"/>
              </a:rPr>
              <a:t>Clin Pharmacokinet</a:t>
            </a:r>
            <a:r>
              <a:rPr lang="en-US" altLang="en-US" sz="800" smtClean="0">
                <a:latin typeface="Arial" pitchFamily="34" charset="0"/>
              </a:rPr>
              <a:t> 40:661</a:t>
            </a:r>
            <a:r>
              <a:rPr lang="en-US" altLang="en-US" sz="800" smtClean="0">
                <a:latin typeface="Arial" pitchFamily="34" charset="0"/>
                <a:cs typeface="Arial" pitchFamily="34" charset="0"/>
              </a:rPr>
              <a:t>–</a:t>
            </a:r>
            <a:r>
              <a:rPr lang="en-US" altLang="en-US" sz="800" smtClean="0">
                <a:latin typeface="Arial" pitchFamily="34" charset="0"/>
              </a:rPr>
              <a:t>684.</a:t>
            </a:r>
            <a:endParaRPr lang="en-US" sz="800" smtClean="0">
              <a:latin typeface="Arial"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DCF42DE-FFAD-4894-8789-53000E2AADB6}" type="slidenum">
              <a:rPr lang="en-US" smtClean="0"/>
              <a:pPr/>
              <a:t>101</a:t>
            </a:fld>
            <a:endParaRPr lang="en-US" smtClean="0"/>
          </a:p>
        </p:txBody>
      </p:sp>
      <p:sp>
        <p:nvSpPr>
          <p:cNvPr id="14029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47F79D2E-210E-4E39-9216-8382DAAAFD93}" type="slidenum">
              <a:rPr kumimoji="0" lang="en-US" sz="1200">
                <a:latin typeface="Tahoma" pitchFamily="34" charset="0"/>
                <a:cs typeface="Arial" pitchFamily="34" charset="0"/>
              </a:rPr>
              <a:pPr algn="r" defTabSz="966788" eaLnBrk="1" hangingPunct="1">
                <a:lnSpc>
                  <a:spcPct val="100000"/>
                </a:lnSpc>
                <a:spcBef>
                  <a:spcPct val="0"/>
                </a:spcBef>
              </a:pPr>
              <a:t>101</a:t>
            </a:fld>
            <a:endParaRPr kumimoji="0" lang="en-US" sz="1200">
              <a:latin typeface="Tahoma" pitchFamily="34" charset="0"/>
              <a:cs typeface="Arial" pitchFamily="34" charset="0"/>
            </a:endParaRPr>
          </a:p>
        </p:txBody>
      </p:sp>
      <p:sp>
        <p:nvSpPr>
          <p:cNvPr id="140292" name="Rectangle 2"/>
          <p:cNvSpPr>
            <a:spLocks noGrp="1" noRot="1" noChangeAspect="1" noChangeArrowheads="1" noTextEdit="1"/>
          </p:cNvSpPr>
          <p:nvPr>
            <p:ph type="sldImg"/>
          </p:nvPr>
        </p:nvSpPr>
        <p:spPr>
          <a:xfrm>
            <a:off x="1874838" y="719138"/>
            <a:ext cx="3554412" cy="2665412"/>
          </a:xfrm>
          <a:ln/>
        </p:spPr>
      </p:sp>
      <p:sp>
        <p:nvSpPr>
          <p:cNvPr id="140293" name="Rectangle 3"/>
          <p:cNvSpPr>
            <a:spLocks noGrp="1" noChangeArrowheads="1"/>
          </p:cNvSpPr>
          <p:nvPr>
            <p:ph type="body" idx="1"/>
          </p:nvPr>
        </p:nvSpPr>
        <p:spPr>
          <a:noFill/>
        </p:spPr>
        <p:txBody>
          <a:bodyPr lIns="95715" tIns="47857" rIns="95715" bIns="47857"/>
          <a:lstStyle/>
          <a:p>
            <a:pPr>
              <a:buFont typeface="Wingdings" pitchFamily="2" charset="2"/>
              <a:buNone/>
            </a:pPr>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solidFill>
                  <a:srgbClr val="000000"/>
                </a:solidFill>
                <a:latin typeface="Arial" pitchFamily="34" charset="0"/>
                <a:cs typeface="Times New Roman" pitchFamily="18" charset="0"/>
              </a:rPr>
              <a:t>Demonstrate the use of inhaler with a placebo nicotine inhaler. Have each participant assemble and use a placebo inhaler unit.</a:t>
            </a:r>
          </a:p>
          <a:p>
            <a:pPr>
              <a:buFont typeface="Wingdings" pitchFamily="2" charset="2"/>
              <a:buNone/>
            </a:pPr>
            <a:endParaRPr lang="en-US" sz="900" smtClean="0">
              <a:solidFill>
                <a:srgbClr val="000000"/>
              </a:solidFill>
              <a:latin typeface="Arial" pitchFamily="34" charset="0"/>
              <a:cs typeface="Times New Roman" pitchFamily="18" charset="0"/>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solidFill>
                  <a:srgbClr val="000000"/>
                </a:solidFill>
                <a:latin typeface="Arial" pitchFamily="34" charset="0"/>
                <a:cs typeface="Times New Roman" pitchFamily="18" charset="0"/>
                <a:sym typeface="Monotype Sorts"/>
              </a:rPr>
              <a:t>The manufacturer has developed a short (1:39 min) video clip d</a:t>
            </a:r>
            <a:r>
              <a:rPr lang="en-US" sz="900" smtClean="0">
                <a:solidFill>
                  <a:srgbClr val="000000"/>
                </a:solidFill>
                <a:latin typeface="Arial" pitchFamily="34" charset="0"/>
                <a:cs typeface="Times New Roman" pitchFamily="18" charset="0"/>
              </a:rPr>
              <a:t>emonstrating proper use of the nicotine inhaler.  The video clip can be accessed at the  following link: http://www.nicotrol.com/nicotrol_demo.html</a:t>
            </a:r>
          </a:p>
          <a:p>
            <a:endParaRPr lang="en-US" sz="900" b="1" smtClean="0">
              <a:solidFill>
                <a:srgbClr val="000000"/>
              </a:solidFill>
              <a:latin typeface="Arial" pitchFamily="34" charset="0"/>
              <a:cs typeface="Times New Roman" pitchFamily="18" charset="0"/>
            </a:endParaRPr>
          </a:p>
          <a:p>
            <a:r>
              <a:rPr lang="en-US" sz="900" b="1" smtClean="0">
                <a:solidFill>
                  <a:srgbClr val="000000"/>
                </a:solidFill>
                <a:latin typeface="Arial" pitchFamily="34" charset="0"/>
                <a:cs typeface="Times New Roman" pitchFamily="18" charset="0"/>
              </a:rPr>
              <a:t>Nicotine inhaler: Directions for use</a:t>
            </a:r>
            <a:endParaRPr lang="en-US" sz="900" smtClean="0">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Align the marks on the mouthpiece.</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4DF7884-D214-408C-8A95-D5BEEDD8FF7B}" type="slidenum">
              <a:rPr lang="en-US" smtClean="0"/>
              <a:pPr/>
              <a:t>102</a:t>
            </a:fld>
            <a:endParaRPr lang="en-US" smtClean="0"/>
          </a:p>
        </p:txBody>
      </p:sp>
      <p:sp>
        <p:nvSpPr>
          <p:cNvPr id="14131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A39EAF09-5F01-4D24-A3EB-EA3F631F5E84}" type="slidenum">
              <a:rPr kumimoji="0" lang="en-US" sz="1200">
                <a:latin typeface="Tahoma" pitchFamily="34" charset="0"/>
                <a:cs typeface="Arial" pitchFamily="34" charset="0"/>
              </a:rPr>
              <a:pPr algn="r" defTabSz="966788" eaLnBrk="1" hangingPunct="1">
                <a:lnSpc>
                  <a:spcPct val="100000"/>
                </a:lnSpc>
                <a:spcBef>
                  <a:spcPct val="0"/>
                </a:spcBef>
              </a:pPr>
              <a:t>102</a:t>
            </a:fld>
            <a:endParaRPr kumimoji="0" lang="en-US" sz="1200">
              <a:latin typeface="Tahoma" pitchFamily="34" charset="0"/>
              <a:cs typeface="Arial" pitchFamily="34" charset="0"/>
            </a:endParaRPr>
          </a:p>
        </p:txBody>
      </p:sp>
      <p:sp>
        <p:nvSpPr>
          <p:cNvPr id="141316" name="Rectangle 2"/>
          <p:cNvSpPr>
            <a:spLocks noGrp="1" noRot="1" noChangeAspect="1" noChangeArrowheads="1" noTextEdit="1"/>
          </p:cNvSpPr>
          <p:nvPr>
            <p:ph type="sldImg"/>
          </p:nvPr>
        </p:nvSpPr>
        <p:spPr>
          <a:xfrm>
            <a:off x="1874838" y="719138"/>
            <a:ext cx="3554412" cy="2665412"/>
          </a:xfrm>
          <a:ln/>
        </p:spPr>
      </p:sp>
      <p:sp>
        <p:nvSpPr>
          <p:cNvPr id="141317" name="Rectangle 3"/>
          <p:cNvSpPr>
            <a:spLocks noGrp="1" noChangeArrowheads="1"/>
          </p:cNvSpPr>
          <p:nvPr>
            <p:ph type="body" idx="1"/>
          </p:nvPr>
        </p:nvSpPr>
        <p:spPr>
          <a:noFill/>
        </p:spPr>
        <p:txBody>
          <a:bodyPr lIns="95715" tIns="47857" rIns="95715" bIns="47857"/>
          <a:lstStyle/>
          <a:p>
            <a:r>
              <a:rPr lang="en-US" sz="900" b="1" smtClean="0">
                <a:solidFill>
                  <a:srgbClr val="000000"/>
                </a:solidFill>
                <a:latin typeface="Arial" pitchFamily="34" charset="0"/>
                <a:cs typeface="Times New Roman" pitchFamily="18" charset="0"/>
              </a:rPr>
              <a:t>Nicotine inhaler: Directions for use (cont’d)</a:t>
            </a:r>
            <a:endParaRPr lang="en-US" sz="900" smtClean="0">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Pull and separate the mouthpiece into two parts.</a:t>
            </a:r>
          </a:p>
          <a:p>
            <a:endParaRPr lang="en-US" sz="900" smtClean="0">
              <a:solidFill>
                <a:srgbClr val="000000"/>
              </a:solidFill>
              <a:latin typeface="Arial" pitchFamily="34" charset="0"/>
              <a:cs typeface="Times New Roman" pitchFamily="18"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F0F1A949-F6BD-4443-BA93-05CA105956CF}" type="slidenum">
              <a:rPr lang="en-US" smtClean="0"/>
              <a:pPr/>
              <a:t>103</a:t>
            </a:fld>
            <a:endParaRPr lang="en-US" smtClean="0"/>
          </a:p>
        </p:txBody>
      </p:sp>
      <p:sp>
        <p:nvSpPr>
          <p:cNvPr id="14233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DD2F5A99-045E-4D2B-910B-DDEABC870663}" type="slidenum">
              <a:rPr kumimoji="0" lang="en-US" sz="1200">
                <a:latin typeface="Tahoma" pitchFamily="34" charset="0"/>
                <a:cs typeface="Arial" pitchFamily="34" charset="0"/>
              </a:rPr>
              <a:pPr algn="r" defTabSz="966788" eaLnBrk="1" hangingPunct="1">
                <a:lnSpc>
                  <a:spcPct val="100000"/>
                </a:lnSpc>
                <a:spcBef>
                  <a:spcPct val="0"/>
                </a:spcBef>
              </a:pPr>
              <a:t>103</a:t>
            </a:fld>
            <a:endParaRPr kumimoji="0" lang="en-US" sz="1200">
              <a:latin typeface="Tahoma" pitchFamily="34" charset="0"/>
              <a:cs typeface="Arial" pitchFamily="34" charset="0"/>
            </a:endParaRPr>
          </a:p>
        </p:txBody>
      </p:sp>
      <p:sp>
        <p:nvSpPr>
          <p:cNvPr id="142340" name="Rectangle 2"/>
          <p:cNvSpPr>
            <a:spLocks noGrp="1" noRot="1" noChangeAspect="1" noChangeArrowheads="1" noTextEdit="1"/>
          </p:cNvSpPr>
          <p:nvPr>
            <p:ph type="sldImg"/>
          </p:nvPr>
        </p:nvSpPr>
        <p:spPr>
          <a:xfrm>
            <a:off x="1874838" y="719138"/>
            <a:ext cx="3554412" cy="2665412"/>
          </a:xfrm>
          <a:ln/>
        </p:spPr>
      </p:sp>
      <p:sp>
        <p:nvSpPr>
          <p:cNvPr id="142341" name="Rectangle 3"/>
          <p:cNvSpPr>
            <a:spLocks noGrp="1" noChangeArrowheads="1"/>
          </p:cNvSpPr>
          <p:nvPr>
            <p:ph type="body" idx="1"/>
          </p:nvPr>
        </p:nvSpPr>
        <p:spPr>
          <a:noFill/>
        </p:spPr>
        <p:txBody>
          <a:bodyPr lIns="95715" tIns="47857" rIns="95715" bIns="47857"/>
          <a:lstStyle/>
          <a:p>
            <a:r>
              <a:rPr lang="en-US" sz="900" b="1" smtClean="0">
                <a:solidFill>
                  <a:srgbClr val="000000"/>
                </a:solidFill>
                <a:latin typeface="Arial" pitchFamily="34" charset="0"/>
                <a:cs typeface="Times New Roman" pitchFamily="18" charset="0"/>
              </a:rPr>
              <a:t>Nicotine inhaler: Directions for use (cont’d)</a:t>
            </a:r>
            <a:endParaRPr lang="en-US" sz="900" smtClean="0">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Press the nicotine-containing cartridge firmly into the bottom of the mouthpiece until the seal breaks.</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905746E-84C3-40C9-891B-E1615F9CC0EA}" type="slidenum">
              <a:rPr lang="en-US" smtClean="0"/>
              <a:pPr/>
              <a:t>104</a:t>
            </a:fld>
            <a:endParaRPr lang="en-US" smtClean="0"/>
          </a:p>
        </p:txBody>
      </p:sp>
      <p:sp>
        <p:nvSpPr>
          <p:cNvPr id="14336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9C97E696-E506-4AA7-85C0-C293CB5B38CE}" type="slidenum">
              <a:rPr kumimoji="0" lang="en-US" sz="1200">
                <a:latin typeface="Tahoma" pitchFamily="34" charset="0"/>
                <a:cs typeface="Arial" pitchFamily="34" charset="0"/>
              </a:rPr>
              <a:pPr algn="r" defTabSz="966788" eaLnBrk="1" hangingPunct="1">
                <a:lnSpc>
                  <a:spcPct val="100000"/>
                </a:lnSpc>
                <a:spcBef>
                  <a:spcPct val="0"/>
                </a:spcBef>
              </a:pPr>
              <a:t>104</a:t>
            </a:fld>
            <a:endParaRPr kumimoji="0" lang="en-US" sz="1200">
              <a:latin typeface="Tahoma" pitchFamily="34" charset="0"/>
              <a:cs typeface="Arial" pitchFamily="34" charset="0"/>
            </a:endParaRPr>
          </a:p>
        </p:txBody>
      </p:sp>
      <p:sp>
        <p:nvSpPr>
          <p:cNvPr id="143364" name="Rectangle 2"/>
          <p:cNvSpPr>
            <a:spLocks noGrp="1" noRot="1" noChangeAspect="1" noChangeArrowheads="1" noTextEdit="1"/>
          </p:cNvSpPr>
          <p:nvPr>
            <p:ph type="sldImg"/>
          </p:nvPr>
        </p:nvSpPr>
        <p:spPr>
          <a:xfrm>
            <a:off x="1881188" y="708025"/>
            <a:ext cx="3551237" cy="2663825"/>
          </a:xfrm>
          <a:ln/>
        </p:spPr>
      </p:sp>
      <p:sp>
        <p:nvSpPr>
          <p:cNvPr id="143365" name="Rectangle 3"/>
          <p:cNvSpPr>
            <a:spLocks noGrp="1" noChangeArrowheads="1"/>
          </p:cNvSpPr>
          <p:nvPr>
            <p:ph type="body" idx="1"/>
          </p:nvPr>
        </p:nvSpPr>
        <p:spPr>
          <a:noFill/>
        </p:spPr>
        <p:txBody>
          <a:bodyPr lIns="95715" tIns="47857" rIns="95715" bIns="47857"/>
          <a:lstStyle/>
          <a:p>
            <a:r>
              <a:rPr lang="en-US" sz="900" b="1" smtClean="0">
                <a:solidFill>
                  <a:srgbClr val="000000"/>
                </a:solidFill>
                <a:latin typeface="Arial" pitchFamily="34" charset="0"/>
                <a:cs typeface="Times New Roman" pitchFamily="18" charset="0"/>
              </a:rPr>
              <a:t>Nicotine inhaler: Directions for use (cont’d)</a:t>
            </a:r>
            <a:endParaRPr lang="en-US" sz="900" smtClean="0">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Put the top on the mouthpiece and align the marks to close. </a:t>
            </a:r>
          </a:p>
          <a:p>
            <a:pPr marL="327025" lvl="1" indent="-107950">
              <a:buFontTx/>
              <a:buChar char="•"/>
            </a:pPr>
            <a:r>
              <a:rPr lang="en-US" sz="900" smtClean="0">
                <a:solidFill>
                  <a:srgbClr val="000000"/>
                </a:solidFill>
                <a:latin typeface="Arial" pitchFamily="34" charset="0"/>
                <a:cs typeface="Times New Roman" pitchFamily="18" charset="0"/>
              </a:rPr>
              <a:t>Press down firmly to break the top seal on the cartridge. </a:t>
            </a:r>
          </a:p>
          <a:p>
            <a:pPr marL="327025" lvl="1" indent="-107950">
              <a:buFontTx/>
              <a:buChar char="•"/>
            </a:pPr>
            <a:r>
              <a:rPr lang="en-US" sz="900" smtClean="0">
                <a:solidFill>
                  <a:srgbClr val="000000"/>
                </a:solidFill>
                <a:latin typeface="Arial" pitchFamily="34" charset="0"/>
                <a:cs typeface="Times New Roman" pitchFamily="18" charset="0"/>
              </a:rPr>
              <a:t>Twist the top piece to misalign the marks and secure the unit. The nicotine inhaler is now ready for use.</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671CC82-AFEA-4754-9987-2AEF88C9C3CD}" type="slidenum">
              <a:rPr lang="en-US" smtClean="0"/>
              <a:pPr/>
              <a:t>105</a:t>
            </a:fld>
            <a:endParaRPr lang="en-US" smtClean="0"/>
          </a:p>
        </p:txBody>
      </p:sp>
      <p:sp>
        <p:nvSpPr>
          <p:cNvPr id="14438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B5CA7554-6034-4610-8A91-32A1B79BEAAA}" type="slidenum">
              <a:rPr kumimoji="0" lang="en-US" sz="1200">
                <a:latin typeface="Tahoma" pitchFamily="34" charset="0"/>
                <a:cs typeface="Arial" pitchFamily="34" charset="0"/>
              </a:rPr>
              <a:pPr algn="r" defTabSz="966788" eaLnBrk="1" hangingPunct="1">
                <a:lnSpc>
                  <a:spcPct val="100000"/>
                </a:lnSpc>
                <a:spcBef>
                  <a:spcPct val="0"/>
                </a:spcBef>
              </a:pPr>
              <a:t>105</a:t>
            </a:fld>
            <a:endParaRPr kumimoji="0" lang="en-US" sz="1200">
              <a:latin typeface="Tahoma" pitchFamily="34" charset="0"/>
              <a:cs typeface="Arial" pitchFamily="34" charset="0"/>
            </a:endParaRPr>
          </a:p>
        </p:txBody>
      </p:sp>
      <p:sp>
        <p:nvSpPr>
          <p:cNvPr id="144388" name="Rectangle 2"/>
          <p:cNvSpPr>
            <a:spLocks noGrp="1" noRot="1" noChangeAspect="1" noChangeArrowheads="1" noTextEdit="1"/>
          </p:cNvSpPr>
          <p:nvPr>
            <p:ph type="sldImg"/>
          </p:nvPr>
        </p:nvSpPr>
        <p:spPr>
          <a:xfrm>
            <a:off x="1874838" y="719138"/>
            <a:ext cx="3554412" cy="2665412"/>
          </a:xfrm>
          <a:ln/>
        </p:spPr>
      </p:sp>
      <p:sp>
        <p:nvSpPr>
          <p:cNvPr id="144389" name="Rectangle 3"/>
          <p:cNvSpPr>
            <a:spLocks noGrp="1" noChangeArrowheads="1"/>
          </p:cNvSpPr>
          <p:nvPr>
            <p:ph type="body" idx="1"/>
          </p:nvPr>
        </p:nvSpPr>
        <p:spPr>
          <a:solidFill>
            <a:schemeClr val="bg1"/>
          </a:solidFill>
        </p:spPr>
        <p:txBody>
          <a:bodyPr lIns="95715" tIns="47857" rIns="95715" bIns="47857"/>
          <a:lstStyle/>
          <a:p>
            <a:r>
              <a:rPr lang="en-US" sz="900" b="1" smtClean="0">
                <a:solidFill>
                  <a:srgbClr val="000000"/>
                </a:solidFill>
                <a:latin typeface="Arial" pitchFamily="34" charset="0"/>
                <a:cs typeface="Times New Roman" pitchFamily="18" charset="0"/>
              </a:rPr>
              <a:t>Nicotine inhaler: Directions for use (cont’d)</a:t>
            </a:r>
            <a:endParaRPr lang="en-US" sz="900" smtClean="0">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When inhaled or puffed through the mouthpiece, nicotine turns into a vapor that is absorbed across the oropharyngeal mucosa.</a:t>
            </a:r>
          </a:p>
          <a:p>
            <a:pPr marL="327025" lvl="1" indent="-107950">
              <a:buFontTx/>
              <a:buChar char="•"/>
            </a:pPr>
            <a:r>
              <a:rPr lang="en-US" sz="900" smtClean="0">
                <a:solidFill>
                  <a:srgbClr val="000000"/>
                </a:solidFill>
                <a:latin typeface="Arial" pitchFamily="34" charset="0"/>
                <a:cs typeface="Times New Roman" pitchFamily="18" charset="0"/>
              </a:rPr>
              <a:t>Inhale into the back of throat or puff in short breaths. </a:t>
            </a:r>
          </a:p>
          <a:p>
            <a:endParaRPr lang="en-US" sz="900" b="1" smtClean="0">
              <a:solidFill>
                <a:srgbClr val="000000"/>
              </a:solidFill>
              <a:latin typeface="Arial" pitchFamily="34" charset="0"/>
              <a:cs typeface="Times New Roman" pitchFamily="18" charset="0"/>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solidFill>
                  <a:srgbClr val="000000"/>
                </a:solidFill>
                <a:latin typeface="Arial" pitchFamily="34" charset="0"/>
                <a:cs typeface="Times New Roman" pitchFamily="18" charset="0"/>
              </a:rPr>
              <a:t>Patients should be instructed </a:t>
            </a:r>
            <a:r>
              <a:rPr lang="en-US" sz="900" i="1" smtClean="0">
                <a:solidFill>
                  <a:srgbClr val="000000"/>
                </a:solidFill>
                <a:latin typeface="Arial" pitchFamily="34" charset="0"/>
                <a:cs typeface="Times New Roman" pitchFamily="18" charset="0"/>
              </a:rPr>
              <a:t>not</a:t>
            </a:r>
            <a:r>
              <a:rPr lang="en-US" sz="900" smtClean="0">
                <a:solidFill>
                  <a:srgbClr val="000000"/>
                </a:solidFill>
                <a:latin typeface="Arial" pitchFamily="34" charset="0"/>
                <a:cs typeface="Times New Roman" pitchFamily="18" charset="0"/>
              </a:rPr>
              <a:t> to inhale into the lungs (like a cigarette) but to puff as if lighting a pipe. Deep inhalation into the lungs increases the delivery of nicotine and increases the incidence of adverse effects.</a:t>
            </a:r>
          </a:p>
          <a:p>
            <a:endParaRPr lang="en-US" sz="900" smtClean="0">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Nicotine in the cartridges is depleted after about 20 minutes of active puffing:</a:t>
            </a:r>
          </a:p>
          <a:p>
            <a:pPr marL="654050" lvl="2" indent="-107950">
              <a:buFontTx/>
              <a:buChar char="•"/>
            </a:pPr>
            <a:r>
              <a:rPr lang="en-US" sz="900" smtClean="0">
                <a:solidFill>
                  <a:srgbClr val="000000"/>
                </a:solidFill>
                <a:latin typeface="Arial" pitchFamily="34" charset="0"/>
                <a:cs typeface="Times New Roman" pitchFamily="18" charset="0"/>
              </a:rPr>
              <a:t>The 20-minute supply is not necessarily meant to be used at one time.</a:t>
            </a:r>
          </a:p>
          <a:p>
            <a:pPr marL="654050" lvl="2" indent="-107950">
              <a:buFontTx/>
              <a:buChar char="•"/>
            </a:pPr>
            <a:r>
              <a:rPr lang="en-US" sz="900" smtClean="0">
                <a:solidFill>
                  <a:srgbClr val="000000"/>
                </a:solidFill>
                <a:latin typeface="Arial" pitchFamily="34" charset="0"/>
                <a:cs typeface="Times New Roman" pitchFamily="18" charset="0"/>
              </a:rPr>
              <a:t>Patients can use the inhaler for just a few minutes, put it down, and then pick it up later and use it again for a total of 20 minutes of </a:t>
            </a:r>
            <a:r>
              <a:rPr lang="en-US" sz="900" smtClean="0">
                <a:latin typeface="Arial" pitchFamily="34" charset="0"/>
                <a:cs typeface="Times New Roman" pitchFamily="18" charset="0"/>
              </a:rPr>
              <a:t>active puffing per cartridge (~ 80 puffs).</a:t>
            </a:r>
          </a:p>
          <a:p>
            <a:pPr marL="654050" lvl="2" indent="-107950">
              <a:buFontTx/>
              <a:buChar char="•"/>
            </a:pPr>
            <a:r>
              <a:rPr lang="en-US" sz="900" smtClean="0">
                <a:solidFill>
                  <a:srgbClr val="000000"/>
                </a:solidFill>
                <a:latin typeface="Arial" pitchFamily="34" charset="0"/>
                <a:cs typeface="Times New Roman" pitchFamily="18" charset="0"/>
              </a:rPr>
              <a:t>An open cartridge retains potency for 24 hours. Once opened, each cartridge, whether fully used or not, should be replaced after 24 hours.</a:t>
            </a:r>
          </a:p>
          <a:p>
            <a:pPr marL="327025" lvl="1" indent="-107950">
              <a:buFontTx/>
              <a:buChar char="•"/>
            </a:pPr>
            <a:r>
              <a:rPr lang="en-US" sz="900" smtClean="0">
                <a:latin typeface="Arial" pitchFamily="34" charset="0"/>
              </a:rPr>
              <a:t>The mouthpiece is reusable and should be cleaned regularly with a mild detergent and water.</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761D079-5A70-4A8E-93E7-7219FAC788FC}" type="slidenum">
              <a:rPr lang="en-US" smtClean="0"/>
              <a:pPr/>
              <a:t>106</a:t>
            </a:fld>
            <a:endParaRPr lang="en-US" smtClean="0"/>
          </a:p>
        </p:txBody>
      </p:sp>
      <p:sp>
        <p:nvSpPr>
          <p:cNvPr id="14541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2CEDA008-80C9-4414-8F89-C07500ACD492}" type="slidenum">
              <a:rPr kumimoji="0" lang="en-US" sz="1200">
                <a:latin typeface="Tahoma" pitchFamily="34" charset="0"/>
                <a:cs typeface="Arial" pitchFamily="34" charset="0"/>
              </a:rPr>
              <a:pPr algn="r" defTabSz="966788" eaLnBrk="1" hangingPunct="1">
                <a:lnSpc>
                  <a:spcPct val="100000"/>
                </a:lnSpc>
                <a:spcBef>
                  <a:spcPct val="0"/>
                </a:spcBef>
              </a:pPr>
              <a:t>106</a:t>
            </a:fld>
            <a:endParaRPr kumimoji="0" lang="en-US" sz="1200">
              <a:latin typeface="Tahoma" pitchFamily="34" charset="0"/>
              <a:cs typeface="Arial" pitchFamily="34" charset="0"/>
            </a:endParaRPr>
          </a:p>
        </p:txBody>
      </p:sp>
      <p:sp>
        <p:nvSpPr>
          <p:cNvPr id="145412" name="Rectangle 2"/>
          <p:cNvSpPr>
            <a:spLocks noGrp="1" noRot="1" noChangeAspect="1" noChangeArrowheads="1" noTextEdit="1"/>
          </p:cNvSpPr>
          <p:nvPr>
            <p:ph type="sldImg"/>
          </p:nvPr>
        </p:nvSpPr>
        <p:spPr>
          <a:xfrm>
            <a:off x="1874838" y="719138"/>
            <a:ext cx="3554412" cy="2665412"/>
          </a:xfrm>
          <a:ln/>
        </p:spPr>
      </p:sp>
      <p:sp>
        <p:nvSpPr>
          <p:cNvPr id="145413" name="Rectangle 3"/>
          <p:cNvSpPr>
            <a:spLocks noGrp="1" noChangeArrowheads="1"/>
          </p:cNvSpPr>
          <p:nvPr>
            <p:ph type="body" idx="1"/>
          </p:nvPr>
        </p:nvSpPr>
        <p:spPr>
          <a:xfrm>
            <a:off x="561975" y="3565525"/>
            <a:ext cx="6119813" cy="5338763"/>
          </a:xfrm>
          <a:noFill/>
        </p:spPr>
        <p:txBody>
          <a:bodyPr lIns="95715" tIns="47857" rIns="95715" bIns="47857"/>
          <a:lstStyle/>
          <a:p>
            <a:r>
              <a:rPr lang="en-US" sz="900" dirty="0" smtClean="0">
                <a:solidFill>
                  <a:srgbClr val="000000"/>
                </a:solidFill>
                <a:latin typeface="Arial" pitchFamily="34" charset="0"/>
                <a:cs typeface="Times New Roman" pitchFamily="18" charset="0"/>
              </a:rPr>
              <a:t>When initiating treatment, local irritation of the mouth or throat (40%), cough (32%), headache (26%), rhinitis (23%) and dyspepsia (18%) may occur. </a:t>
            </a:r>
            <a:r>
              <a:rPr lang="en-US" sz="900" dirty="0" smtClean="0">
                <a:latin typeface="Arial" pitchFamily="34" charset="0"/>
                <a:cs typeface="Times New Roman" pitchFamily="18" charset="0"/>
              </a:rPr>
              <a:t>The majority of patients rated cough and mouth and throat irritation symptoms as mild, decreasing with continued use</a:t>
            </a:r>
            <a:r>
              <a:rPr lang="en-US" sz="900" dirty="0" smtClean="0">
                <a:solidFill>
                  <a:srgbClr val="000000"/>
                </a:solidFill>
                <a:latin typeface="Arial" pitchFamily="34" charset="0"/>
                <a:cs typeface="Times New Roman" pitchFamily="18" charset="0"/>
              </a:rPr>
              <a:t> (Fiore et al., </a:t>
            </a:r>
            <a:r>
              <a:rPr lang="en-US" sz="900" dirty="0" smtClean="0">
                <a:latin typeface="Arial" pitchFamily="34" charset="0"/>
                <a:cs typeface="Times New Roman" pitchFamily="18" charset="0"/>
              </a:rPr>
              <a:t>2008; Pfizer, 2008). </a:t>
            </a:r>
          </a:p>
          <a:p>
            <a:endParaRPr lang="en-US" sz="900" dirty="0" smtClean="0">
              <a:latin typeface="Arial" pitchFamily="34" charset="0"/>
              <a:cs typeface="Times New Roman" pitchFamily="18" charset="0"/>
            </a:endParaRPr>
          </a:p>
          <a:p>
            <a:r>
              <a:rPr lang="en-US" sz="900" dirty="0" smtClean="0">
                <a:latin typeface="Arial" pitchFamily="34" charset="0"/>
                <a:cs typeface="Times New Roman" pitchFamily="18" charset="0"/>
              </a:rPr>
              <a:t>Other less common adverse effects include taste disturbances, nausea, diarrhea, and hiccups (Pfizer, 2005). </a:t>
            </a:r>
          </a:p>
          <a:p>
            <a:endParaRPr lang="en-US" sz="900" dirty="0" smtClean="0">
              <a:latin typeface="Arial" pitchFamily="34" charset="0"/>
              <a:cs typeface="Times New Roman" pitchFamily="18" charset="0"/>
            </a:endParaRPr>
          </a:p>
          <a:p>
            <a:r>
              <a:rPr lang="en-US" sz="800" dirty="0" smtClean="0">
                <a:latin typeface="Arial" pitchFamily="34" charset="0"/>
              </a:rPr>
              <a:t>Fiore MC, </a:t>
            </a:r>
            <a:r>
              <a:rPr lang="en-US" sz="800" dirty="0" err="1" smtClean="0">
                <a:latin typeface="Arial" pitchFamily="34" charset="0"/>
              </a:rPr>
              <a:t>Jaén</a:t>
            </a:r>
            <a:r>
              <a:rPr lang="en-US" sz="800" dirty="0" smtClean="0">
                <a:latin typeface="Arial" pitchFamily="34" charset="0"/>
              </a:rPr>
              <a:t> CR, Baker TB, et al. (2008). </a:t>
            </a:r>
            <a:r>
              <a:rPr lang="en-US" sz="800" i="1" dirty="0" smtClean="0">
                <a:latin typeface="Arial" pitchFamily="34" charset="0"/>
              </a:rPr>
              <a:t>Treating Tobacco Use and Dependence: 2008 Update. Clinical Practice Guideline.</a:t>
            </a:r>
            <a:r>
              <a:rPr lang="en-US" sz="800" dirty="0" smtClean="0">
                <a:latin typeface="Arial" pitchFamily="34" charset="0"/>
              </a:rPr>
              <a:t> Rockville, MD: U.S. Department of Health and Human Services. Public Health Service.</a:t>
            </a:r>
          </a:p>
          <a:p>
            <a:r>
              <a:rPr lang="en-US" altLang="en-US" sz="800" dirty="0" smtClean="0">
                <a:latin typeface="Arial" pitchFamily="34" charset="0"/>
              </a:rPr>
              <a:t>Pfizer Inc. (2010, January). </a:t>
            </a:r>
            <a:r>
              <a:rPr lang="en-US" altLang="en-US" sz="800" dirty="0" err="1" smtClean="0">
                <a:latin typeface="Arial" pitchFamily="34" charset="0"/>
              </a:rPr>
              <a:t>Nicotrol</a:t>
            </a:r>
            <a:r>
              <a:rPr lang="en-US" altLang="en-US" sz="800" dirty="0" smtClean="0">
                <a:latin typeface="Arial" pitchFamily="34" charset="0"/>
              </a:rPr>
              <a:t> Inhaler Package Insert. New York, NY.</a:t>
            </a:r>
          </a:p>
          <a:p>
            <a:endParaRPr lang="en-US" altLang="en-US" sz="800" dirty="0" smtClean="0">
              <a:latin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7CE490B-FDBD-4CD4-A577-F7A27051C8BA}" type="slidenum">
              <a:rPr lang="en-US" smtClean="0"/>
              <a:pPr/>
              <a:t>107</a:t>
            </a:fld>
            <a:endParaRPr lang="en-US" smtClean="0"/>
          </a:p>
        </p:txBody>
      </p:sp>
      <p:sp>
        <p:nvSpPr>
          <p:cNvPr id="14643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84DC6808-A9D2-469D-977E-639391796AA8}" type="slidenum">
              <a:rPr kumimoji="0" lang="en-US" sz="1200">
                <a:latin typeface="Tahoma" pitchFamily="34" charset="0"/>
                <a:cs typeface="Arial" pitchFamily="34" charset="0"/>
              </a:rPr>
              <a:pPr algn="r" defTabSz="966788" eaLnBrk="1" hangingPunct="1">
                <a:lnSpc>
                  <a:spcPct val="100000"/>
                </a:lnSpc>
                <a:spcBef>
                  <a:spcPct val="0"/>
                </a:spcBef>
              </a:pPr>
              <a:t>107</a:t>
            </a:fld>
            <a:endParaRPr kumimoji="0" lang="en-US" sz="1200">
              <a:latin typeface="Tahoma" pitchFamily="34" charset="0"/>
              <a:cs typeface="Arial" pitchFamily="34" charset="0"/>
            </a:endParaRPr>
          </a:p>
        </p:txBody>
      </p:sp>
      <p:sp>
        <p:nvSpPr>
          <p:cNvPr id="146436" name="Rectangle 2"/>
          <p:cNvSpPr>
            <a:spLocks noGrp="1" noRot="1" noChangeAspect="1" noChangeArrowheads="1" noTextEdit="1"/>
          </p:cNvSpPr>
          <p:nvPr>
            <p:ph type="sldImg"/>
          </p:nvPr>
        </p:nvSpPr>
        <p:spPr>
          <a:xfrm>
            <a:off x="1879600" y="719138"/>
            <a:ext cx="3554413" cy="2665412"/>
          </a:xfrm>
          <a:ln/>
        </p:spPr>
      </p:sp>
      <p:sp>
        <p:nvSpPr>
          <p:cNvPr id="146437" name="Rectangle 3"/>
          <p:cNvSpPr>
            <a:spLocks noGrp="1" noChangeArrowheads="1"/>
          </p:cNvSpPr>
          <p:nvPr>
            <p:ph type="body" idx="1"/>
          </p:nvPr>
        </p:nvSpPr>
        <p:spPr>
          <a:noFill/>
        </p:spPr>
        <p:txBody>
          <a:bodyPr lIns="96606" tIns="48303" rIns="96606" bIns="48303"/>
          <a:lstStyle/>
          <a:p>
            <a:r>
              <a:rPr lang="en-US" sz="900" smtClean="0">
                <a:latin typeface="Arial" pitchFamily="34" charset="0"/>
              </a:rPr>
              <a:t>Release of nicotine from the porous plug is dependent on the vapor pressure of nicotine, which is dependent on the air temperature passing through the plug. Under colder conditions (&lt;59</a:t>
            </a:r>
            <a:r>
              <a:rPr lang="en-US" sz="900" smtClean="0">
                <a:latin typeface="Arial" pitchFamily="34" charset="0"/>
                <a:sym typeface="Symbol" pitchFamily="18" charset="2"/>
              </a:rPr>
              <a:t>F),</a:t>
            </a:r>
            <a:r>
              <a:rPr lang="en-US" sz="900" smtClean="0">
                <a:latin typeface="Arial" pitchFamily="34" charset="0"/>
              </a:rPr>
              <a:t> less nicotine is delivered per puff. Conversely, under warmer conditions more nicotine is released per puff. However, nicotine plasma concentrations achieved using the inhaler in hot climates at maximal doses will not exceed levels normally achieved with smoking </a:t>
            </a:r>
            <a:r>
              <a:rPr lang="en-US" altLang="en-US" sz="900" smtClean="0">
                <a:latin typeface="Arial" pitchFamily="34" charset="0"/>
              </a:rPr>
              <a:t>(Schneider et al., 2001).</a:t>
            </a: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Best results are achieved with frequent continuous puffing over 20 minutes. The inhaler should be used longer and more often at first to help control cigarette cravings. Less nicotine per puff is released from the inhaler compared to a cigarette. </a:t>
            </a: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The effectiveness of the nicotine inhaler may be reduced by some foods and beverages, such as coffee, juices, wine, </a:t>
            </a:r>
            <a:r>
              <a:rPr lang="en-US" sz="900" smtClean="0">
                <a:latin typeface="Arial" pitchFamily="34" charset="0"/>
                <a:cs typeface="Times New Roman" pitchFamily="18" charset="0"/>
              </a:rPr>
              <a:t>or soft drinks. Therefore, patients should be instructed not to eat or drink anything other than water for 15 minutes before or while using the inhaler. </a:t>
            </a:r>
            <a:r>
              <a:rPr lang="en-US" sz="900" smtClean="0">
                <a:latin typeface="Arial" pitchFamily="34" charset="0"/>
              </a:rPr>
              <a:t>Acidic beverages may transiently reduce the pH of the saliva below that necessary for optimal buccal absorption of nicotine.</a:t>
            </a:r>
          </a:p>
          <a:p>
            <a:endParaRPr lang="en-US" sz="900" smtClean="0">
              <a:latin typeface="Arial" pitchFamily="34" charset="0"/>
            </a:endParaRPr>
          </a:p>
          <a:p>
            <a:r>
              <a:rPr lang="en-US" altLang="en-US" sz="800" smtClean="0">
                <a:latin typeface="Arial" pitchFamily="34" charset="0"/>
              </a:rPr>
              <a:t>Schneider NG, Olmstead RE, Franzon MA, Lunell E. (2001). The nicotine inhaler. Clinical pharmacokinetics and comparison with other nicotine treatments. </a:t>
            </a:r>
            <a:r>
              <a:rPr lang="en-US" altLang="en-US" sz="800" i="1" smtClean="0">
                <a:latin typeface="Arial" pitchFamily="34" charset="0"/>
              </a:rPr>
              <a:t>Clin Pharmacokinet</a:t>
            </a:r>
            <a:r>
              <a:rPr lang="en-US" altLang="en-US" sz="800" smtClean="0">
                <a:latin typeface="Arial" pitchFamily="34" charset="0"/>
              </a:rPr>
              <a:t> 40:661</a:t>
            </a:r>
            <a:r>
              <a:rPr lang="en-US" altLang="en-US" sz="800" smtClean="0">
                <a:latin typeface="Arial" pitchFamily="34" charset="0"/>
                <a:cs typeface="Arial" pitchFamily="34" charset="0"/>
              </a:rPr>
              <a:t>–</a:t>
            </a:r>
            <a:r>
              <a:rPr lang="en-US" altLang="en-US" sz="800" smtClean="0">
                <a:latin typeface="Arial" pitchFamily="34" charset="0"/>
              </a:rPr>
              <a:t>684.</a:t>
            </a:r>
            <a:endParaRPr lang="en-US" sz="800" smtClean="0">
              <a:latin typeface="Arial"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9E6B8FEB-F1D2-4EA4-8B89-85AE6B8D68C5}" type="slidenum">
              <a:rPr lang="en-US" smtClean="0"/>
              <a:pPr/>
              <a:t>108</a:t>
            </a:fld>
            <a:endParaRPr lang="en-US" smtClean="0"/>
          </a:p>
        </p:txBody>
      </p:sp>
      <p:sp>
        <p:nvSpPr>
          <p:cNvPr id="14745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75FD672D-2BC6-41BC-A46E-7D5C16E3DF1A}" type="slidenum">
              <a:rPr kumimoji="0" lang="en-US" sz="1200">
                <a:latin typeface="Tahoma" pitchFamily="34" charset="0"/>
                <a:cs typeface="Arial" pitchFamily="34" charset="0"/>
              </a:rPr>
              <a:pPr algn="r" defTabSz="966788" eaLnBrk="1" hangingPunct="1">
                <a:lnSpc>
                  <a:spcPct val="100000"/>
                </a:lnSpc>
                <a:spcBef>
                  <a:spcPct val="0"/>
                </a:spcBef>
              </a:pPr>
              <a:t>108</a:t>
            </a:fld>
            <a:endParaRPr kumimoji="0" lang="en-US" sz="1200">
              <a:latin typeface="Tahoma" pitchFamily="34" charset="0"/>
              <a:cs typeface="Arial" pitchFamily="34" charset="0"/>
            </a:endParaRPr>
          </a:p>
        </p:txBody>
      </p:sp>
      <p:sp>
        <p:nvSpPr>
          <p:cNvPr id="147460" name="Rectangle 2"/>
          <p:cNvSpPr>
            <a:spLocks noGrp="1" noRot="1" noChangeAspect="1" noChangeArrowheads="1" noTextEdit="1"/>
          </p:cNvSpPr>
          <p:nvPr>
            <p:ph type="sldImg"/>
          </p:nvPr>
        </p:nvSpPr>
        <p:spPr>
          <a:xfrm>
            <a:off x="1874838" y="719138"/>
            <a:ext cx="3554412" cy="2665412"/>
          </a:xfrm>
          <a:ln/>
        </p:spPr>
      </p:sp>
      <p:sp>
        <p:nvSpPr>
          <p:cNvPr id="147461" name="Rectangle 3"/>
          <p:cNvSpPr>
            <a:spLocks noGrp="1" noChangeArrowheads="1"/>
          </p:cNvSpPr>
          <p:nvPr>
            <p:ph type="body" idx="1"/>
          </p:nvPr>
        </p:nvSpPr>
        <p:spPr>
          <a:solidFill>
            <a:srgbClr val="FFFFFF"/>
          </a:solidFill>
        </p:spPr>
        <p:txBody>
          <a:bodyPr lIns="97519" tIns="48760" rIns="97519" bIns="48760"/>
          <a:lstStyle/>
          <a:p>
            <a:pPr marL="217488" indent="-217488"/>
            <a:r>
              <a:rPr lang="en-US" altLang="en-US" sz="900" smtClean="0">
                <a:latin typeface="Arial" pitchFamily="34" charset="0"/>
              </a:rPr>
              <a:t>Advantages of the nicotine inhaler include the following:</a:t>
            </a:r>
          </a:p>
          <a:p>
            <a:pPr marL="544513" lvl="1" indent="-107950">
              <a:buFontTx/>
              <a:buChar char="•"/>
            </a:pPr>
            <a:r>
              <a:rPr lang="en-US" altLang="en-US" sz="900" smtClean="0">
                <a:latin typeface="Arial" pitchFamily="34" charset="0"/>
              </a:rPr>
              <a:t>Patients can easily titrate therapy to manage withdrawal symptoms.</a:t>
            </a:r>
          </a:p>
          <a:p>
            <a:pPr marL="544513" lvl="1" indent="-107950">
              <a:buFontTx/>
              <a:buChar char="•"/>
            </a:pPr>
            <a:r>
              <a:rPr lang="en-US" altLang="en-US" sz="900" smtClean="0">
                <a:latin typeface="Arial" pitchFamily="34" charset="0"/>
              </a:rPr>
              <a:t>The inhaler mimics the hand-to-mouth ritual of smoking.</a:t>
            </a:r>
          </a:p>
          <a:p>
            <a:pPr marL="217488" indent="-217488"/>
            <a:endParaRPr lang="en-US" altLang="en-US" sz="900" smtClean="0">
              <a:latin typeface="Arial" pitchFamily="34" charset="0"/>
            </a:endParaRPr>
          </a:p>
          <a:p>
            <a:pPr marL="217488" indent="-217488"/>
            <a:r>
              <a:rPr lang="en-US" altLang="en-US" sz="900" smtClean="0">
                <a:latin typeface="Arial" pitchFamily="34" charset="0"/>
              </a:rPr>
              <a:t>Disadvantages of the inhaler include the following:</a:t>
            </a:r>
          </a:p>
          <a:p>
            <a:pPr marL="544513" lvl="1" indent="-107950">
              <a:buFontTx/>
              <a:buChar char="•"/>
            </a:pPr>
            <a:r>
              <a:rPr lang="en-US" altLang="en-US" sz="900" smtClean="0">
                <a:latin typeface="Arial" pitchFamily="34" charset="0"/>
              </a:rPr>
              <a:t>Need for frequent dosing can compromise compliance.</a:t>
            </a:r>
          </a:p>
          <a:p>
            <a:pPr marL="544513" lvl="1" indent="-107950">
              <a:buFontTx/>
              <a:buChar char="•"/>
            </a:pPr>
            <a:r>
              <a:rPr lang="en-US" altLang="en-US" sz="900" smtClean="0">
                <a:latin typeface="Arial" pitchFamily="34" charset="0"/>
              </a:rPr>
              <a:t>Initial throat or mouth irritation (generally in first week) can be bothersome.</a:t>
            </a:r>
          </a:p>
          <a:p>
            <a:pPr marL="544513" lvl="1" indent="-107950">
              <a:buFontTx/>
              <a:buChar char="•"/>
            </a:pPr>
            <a:r>
              <a:rPr lang="en-US" altLang="en-US" sz="900" smtClean="0">
                <a:latin typeface="Arial" pitchFamily="34" charset="0"/>
              </a:rPr>
              <a:t>Cartridges should not be stored in conditions exceeding 77</a:t>
            </a:r>
            <a:r>
              <a:rPr lang="en-US" altLang="en-US" sz="900" baseline="30000" smtClean="0">
                <a:latin typeface="Arial" pitchFamily="34" charset="0"/>
              </a:rPr>
              <a:t>o</a:t>
            </a:r>
            <a:r>
              <a:rPr lang="en-US" altLang="en-US" sz="900" smtClean="0">
                <a:latin typeface="Arial" pitchFamily="34" charset="0"/>
              </a:rPr>
              <a:t>F or be used below 59</a:t>
            </a:r>
            <a:r>
              <a:rPr lang="en-US" altLang="en-US" sz="900" baseline="30000" smtClean="0">
                <a:latin typeface="Arial" pitchFamily="34" charset="0"/>
              </a:rPr>
              <a:t>o</a:t>
            </a:r>
            <a:r>
              <a:rPr lang="en-US" altLang="en-US" sz="900" smtClean="0">
                <a:latin typeface="Arial" pitchFamily="34" charset="0"/>
              </a:rPr>
              <a:t>F, because the delivery system may be compromised at temperatures outside this range.</a:t>
            </a:r>
          </a:p>
          <a:p>
            <a:pPr marL="544513" lvl="1" indent="-107950">
              <a:buFontTx/>
              <a:buChar char="•"/>
            </a:pPr>
            <a:r>
              <a:rPr lang="en-US" altLang="en-US" sz="900" smtClean="0">
                <a:latin typeface="Arial" pitchFamily="34" charset="0"/>
              </a:rPr>
              <a:t>Patients with underlying bronchospastic conditions should use the nicotine inhaler with caution. Other forms of NRT may be preferred for patients with severe bronchospastic airway disease (e.g., severe asthma or chronic obstructive pulmonary disease) because the nicotine vapor may be irritating and provoke bronchospasm.</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7B44CF5-BEEC-4B00-8C45-301E5EFC35FF}" type="slidenum">
              <a:rPr lang="en-US" smtClean="0"/>
              <a:pPr/>
              <a:t>109</a:t>
            </a:fld>
            <a:endParaRPr lang="en-US" smtClean="0"/>
          </a:p>
        </p:txBody>
      </p:sp>
      <p:sp>
        <p:nvSpPr>
          <p:cNvPr id="14848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6EEBB43A-0D2C-4DE0-9227-B8AD200811F0}" type="slidenum">
              <a:rPr kumimoji="0" lang="en-US" sz="1200">
                <a:latin typeface="Tahoma" pitchFamily="34" charset="0"/>
                <a:cs typeface="Arial" pitchFamily="34" charset="0"/>
              </a:rPr>
              <a:pPr algn="r" defTabSz="966788" eaLnBrk="1" hangingPunct="1">
                <a:lnSpc>
                  <a:spcPct val="100000"/>
                </a:lnSpc>
                <a:spcBef>
                  <a:spcPct val="0"/>
                </a:spcBef>
              </a:pPr>
              <a:t>109</a:t>
            </a:fld>
            <a:endParaRPr kumimoji="0" lang="en-US" sz="1200">
              <a:latin typeface="Tahoma" pitchFamily="34" charset="0"/>
              <a:cs typeface="Arial" pitchFamily="34" charset="0"/>
            </a:endParaRPr>
          </a:p>
        </p:txBody>
      </p:sp>
      <p:sp>
        <p:nvSpPr>
          <p:cNvPr id="148484" name="Rectangle 2"/>
          <p:cNvSpPr>
            <a:spLocks noGrp="1" noRot="1" noChangeAspect="1" noChangeArrowheads="1" noTextEdit="1"/>
          </p:cNvSpPr>
          <p:nvPr>
            <p:ph type="sldImg"/>
          </p:nvPr>
        </p:nvSpPr>
        <p:spPr>
          <a:xfrm>
            <a:off x="1879600" y="712788"/>
            <a:ext cx="3554413" cy="2665412"/>
          </a:xfrm>
          <a:ln/>
        </p:spPr>
      </p:sp>
      <p:sp>
        <p:nvSpPr>
          <p:cNvPr id="148485" name="Rectangle 3"/>
          <p:cNvSpPr>
            <a:spLocks noGrp="1" noChangeArrowheads="1"/>
          </p:cNvSpPr>
          <p:nvPr>
            <p:ph type="body" idx="1"/>
          </p:nvPr>
        </p:nvSpPr>
        <p:spPr>
          <a:xfrm>
            <a:off x="595313" y="3541713"/>
            <a:ext cx="6124575" cy="5340350"/>
          </a:xfrm>
          <a:noFill/>
        </p:spPr>
        <p:txBody>
          <a:bodyPr lIns="96485" tIns="48242" rIns="96485" bIns="48242"/>
          <a:lstStyle/>
          <a:p>
            <a:pPr>
              <a:tabLst>
                <a:tab pos="217488" algn="l"/>
              </a:tabLst>
            </a:pPr>
            <a:r>
              <a:rPr lang="en-US" sz="900" dirty="0" smtClean="0">
                <a:latin typeface="Arial" pitchFamily="34" charset="0"/>
              </a:rPr>
              <a:t>FDA approved for smoking cessation: May 1997 (prescription only), generic approved in 2004</a:t>
            </a:r>
          </a:p>
          <a:p>
            <a:pPr>
              <a:tabLst>
                <a:tab pos="217488" algn="l"/>
              </a:tabLst>
            </a:pPr>
            <a:endParaRPr lang="en-US" sz="900" b="1" dirty="0" smtClean="0">
              <a:solidFill>
                <a:srgbClr val="000000"/>
              </a:solidFill>
              <a:latin typeface="Arial" pitchFamily="34" charset="0"/>
              <a:cs typeface="Times New Roman" pitchFamily="18" charset="0"/>
            </a:endParaRPr>
          </a:p>
          <a:p>
            <a:pPr>
              <a:tabLst>
                <a:tab pos="217488" algn="l"/>
              </a:tabLst>
            </a:pPr>
            <a:r>
              <a:rPr lang="en-US" sz="900" b="1" dirty="0" smtClean="0">
                <a:solidFill>
                  <a:srgbClr val="000000"/>
                </a:solidFill>
                <a:latin typeface="Arial" pitchFamily="34" charset="0"/>
                <a:cs typeface="Times New Roman" pitchFamily="18" charset="0"/>
              </a:rPr>
              <a:t>Description of Product</a:t>
            </a:r>
            <a:endParaRPr lang="en-US" sz="900" dirty="0" smtClean="0">
              <a:latin typeface="Arial" pitchFamily="34" charset="0"/>
              <a:cs typeface="Times New Roman" pitchFamily="18" charset="0"/>
            </a:endParaRPr>
          </a:p>
          <a:p>
            <a:pPr>
              <a:tabLst>
                <a:tab pos="217488" algn="l"/>
              </a:tabLst>
            </a:pPr>
            <a:r>
              <a:rPr lang="en-US" sz="900" dirty="0" err="1" smtClean="0">
                <a:latin typeface="Arial" pitchFamily="34" charset="0"/>
                <a:cs typeface="Times New Roman" pitchFamily="18" charset="0"/>
              </a:rPr>
              <a:t>Bupropion</a:t>
            </a:r>
            <a:r>
              <a:rPr lang="en-US" sz="900" dirty="0" smtClean="0">
                <a:latin typeface="Arial" pitchFamily="34" charset="0"/>
                <a:cs typeface="Times New Roman" pitchFamily="18" charset="0"/>
              </a:rPr>
              <a:t> sustained-release (SR) tablets are an oral antidepressant medication used as a </a:t>
            </a:r>
            <a:r>
              <a:rPr lang="en-US" sz="900" dirty="0" err="1" smtClean="0">
                <a:latin typeface="Arial" pitchFamily="34" charset="0"/>
                <a:cs typeface="Times New Roman" pitchFamily="18" charset="0"/>
              </a:rPr>
              <a:t>nonnicotine</a:t>
            </a:r>
            <a:r>
              <a:rPr lang="en-US" sz="900" dirty="0" smtClean="0">
                <a:latin typeface="Arial" pitchFamily="34" charset="0"/>
                <a:cs typeface="Times New Roman" pitchFamily="18" charset="0"/>
              </a:rPr>
              <a:t> aid to smoking cessation (GlaxoSmithKline, 2010). The same chemical agent is marketed as </a:t>
            </a:r>
            <a:r>
              <a:rPr lang="en-US" sz="900" dirty="0" err="1" smtClean="0">
                <a:latin typeface="Arial" pitchFamily="34" charset="0"/>
                <a:cs typeface="Times New Roman" pitchFamily="18" charset="0"/>
              </a:rPr>
              <a:t>Wellbutrin</a:t>
            </a:r>
            <a:r>
              <a:rPr lang="en-US" sz="900" dirty="0" smtClean="0">
                <a:latin typeface="Arial" pitchFamily="34" charset="0"/>
                <a:cs typeface="Times New Roman" pitchFamily="18" charset="0"/>
              </a:rPr>
              <a:t> for use in treating depression.</a:t>
            </a:r>
            <a:endParaRPr lang="en-US" sz="900" dirty="0" smtClean="0">
              <a:latin typeface="Arial" pitchFamily="34" charset="0"/>
            </a:endParaRPr>
          </a:p>
          <a:p>
            <a:pPr>
              <a:tabLst>
                <a:tab pos="217488" algn="l"/>
              </a:tabLst>
            </a:pPr>
            <a:endParaRPr lang="en-US" altLang="en-US" sz="900" b="1" dirty="0" smtClean="0">
              <a:latin typeface="Arial" pitchFamily="34" charset="0"/>
            </a:endParaRPr>
          </a:p>
          <a:p>
            <a:pPr>
              <a:tabLst>
                <a:tab pos="217488" algn="l"/>
              </a:tabLst>
            </a:pPr>
            <a:endParaRPr lang="en-US" altLang="en-US" sz="900" b="1" dirty="0" smtClean="0">
              <a:latin typeface="Arial" pitchFamily="34" charset="0"/>
            </a:endParaRPr>
          </a:p>
          <a:p>
            <a:pPr>
              <a:lnSpc>
                <a:spcPct val="90000"/>
              </a:lnSpc>
              <a:tabLst>
                <a:tab pos="217488" algn="l"/>
              </a:tabLst>
            </a:pPr>
            <a:r>
              <a:rPr lang="en-US" altLang="en-US" sz="900" b="1" dirty="0" smtClean="0">
                <a:latin typeface="Arial" pitchFamily="34" charset="0"/>
              </a:rPr>
              <a:t>Clinical Efficacy </a:t>
            </a:r>
            <a:r>
              <a:rPr lang="en-US" altLang="en-US" sz="900" dirty="0" smtClean="0">
                <a:latin typeface="Arial" pitchFamily="34" charset="0"/>
              </a:rPr>
              <a:t>(Fiore et al., 2008)</a:t>
            </a:r>
            <a:endParaRPr lang="en-US" altLang="en-US" sz="900" b="1" dirty="0" smtClean="0">
              <a:latin typeface="Arial" pitchFamily="34" charset="0"/>
            </a:endParaRPr>
          </a:p>
          <a:p>
            <a:pPr>
              <a:tabLst>
                <a:tab pos="217488" algn="l"/>
              </a:tabLst>
            </a:pPr>
            <a:r>
              <a:rPr lang="en-US" altLang="en-US" sz="900" dirty="0" smtClean="0">
                <a:latin typeface="Arial" pitchFamily="34" charset="0"/>
              </a:rPr>
              <a:t>In a meta-analysis of 24 trials, </a:t>
            </a:r>
            <a:r>
              <a:rPr lang="en-US" altLang="en-US" sz="900" dirty="0" err="1" smtClean="0">
                <a:latin typeface="Arial" pitchFamily="34" charset="0"/>
              </a:rPr>
              <a:t>bupropion</a:t>
            </a:r>
            <a:r>
              <a:rPr lang="en-US" altLang="en-US" sz="900" dirty="0" smtClean="0">
                <a:latin typeface="Arial" pitchFamily="34" charset="0"/>
              </a:rPr>
              <a:t> was found to significantly improve quit rates compared to placebo. The effectiveness and abstinence rates at 6-months post-quit date are as follows:</a:t>
            </a:r>
          </a:p>
          <a:p>
            <a:pPr>
              <a:tabLst>
                <a:tab pos="217488" algn="l"/>
              </a:tabLst>
            </a:pPr>
            <a:endParaRPr lang="en-US" altLang="en-US" sz="900" dirty="0" smtClean="0">
              <a:latin typeface="Arial" pitchFamily="34" charset="0"/>
            </a:endParaRPr>
          </a:p>
          <a:p>
            <a:pPr>
              <a:tabLst>
                <a:tab pos="217488" algn="l"/>
              </a:tabLst>
            </a:pPr>
            <a:endParaRPr lang="en-US" altLang="en-US" sz="800" dirty="0" smtClean="0">
              <a:latin typeface="Arial" pitchFamily="34" charset="0"/>
              <a:sym typeface="Symbol" pitchFamily="18" charset="2"/>
            </a:endParaRPr>
          </a:p>
          <a:p>
            <a:pPr>
              <a:tabLst>
                <a:tab pos="217488" algn="l"/>
              </a:tabLst>
            </a:pPr>
            <a:endParaRPr lang="en-US" sz="800" dirty="0" smtClean="0">
              <a:solidFill>
                <a:srgbClr val="FF0000"/>
              </a:solidFill>
              <a:latin typeface="Arial" pitchFamily="34" charset="0"/>
            </a:endParaRPr>
          </a:p>
          <a:p>
            <a:pPr>
              <a:tabLst>
                <a:tab pos="217488" algn="l"/>
              </a:tabLst>
            </a:pPr>
            <a:endParaRPr lang="en-US" sz="800" dirty="0" smtClean="0">
              <a:solidFill>
                <a:srgbClr val="FF0000"/>
              </a:solidFill>
              <a:latin typeface="Arial" pitchFamily="34" charset="0"/>
            </a:endParaRPr>
          </a:p>
          <a:p>
            <a:pPr>
              <a:tabLst>
                <a:tab pos="217488" algn="l"/>
              </a:tabLst>
            </a:pPr>
            <a:endParaRPr lang="en-US" sz="800" dirty="0" smtClean="0">
              <a:solidFill>
                <a:srgbClr val="FF0000"/>
              </a:solidFill>
              <a:latin typeface="Arial" pitchFamily="34" charset="0"/>
            </a:endParaRPr>
          </a:p>
          <a:p>
            <a:pPr>
              <a:tabLst>
                <a:tab pos="217488" algn="l"/>
              </a:tabLst>
            </a:pPr>
            <a:endParaRPr lang="en-US" sz="800" dirty="0" smtClean="0">
              <a:solidFill>
                <a:srgbClr val="FF0000"/>
              </a:solidFill>
              <a:latin typeface="Arial" pitchFamily="34" charset="0"/>
            </a:endParaRPr>
          </a:p>
          <a:p>
            <a:pPr>
              <a:tabLst>
                <a:tab pos="217488" algn="l"/>
              </a:tabLst>
            </a:pPr>
            <a:endParaRPr lang="en-US" sz="800" dirty="0" smtClean="0">
              <a:solidFill>
                <a:srgbClr val="FF0000"/>
              </a:solidFill>
              <a:latin typeface="Arial" pitchFamily="34" charset="0"/>
            </a:endParaRPr>
          </a:p>
          <a:p>
            <a:pPr>
              <a:tabLst>
                <a:tab pos="217488" algn="l"/>
              </a:tabLst>
            </a:pPr>
            <a:endParaRPr lang="en-US" altLang="en-US" sz="800" dirty="0" smtClean="0">
              <a:latin typeface="Arial" pitchFamily="34" charset="0"/>
            </a:endParaRPr>
          </a:p>
          <a:p>
            <a:pPr>
              <a:tabLst>
                <a:tab pos="217488" algn="l"/>
              </a:tabLst>
            </a:pPr>
            <a:endParaRPr lang="en-US" altLang="en-US" sz="800" dirty="0" smtClean="0">
              <a:latin typeface="Arial" pitchFamily="34" charset="0"/>
            </a:endParaRPr>
          </a:p>
          <a:p>
            <a:pPr>
              <a:lnSpc>
                <a:spcPct val="90000"/>
              </a:lnSpc>
              <a:tabLst>
                <a:tab pos="217488" algn="l"/>
              </a:tabLst>
            </a:pPr>
            <a:endParaRPr lang="en-US" altLang="en-US" sz="800" dirty="0" smtClean="0">
              <a:latin typeface="Arial" pitchFamily="34" charset="0"/>
            </a:endParaRPr>
          </a:p>
          <a:p>
            <a:pPr>
              <a:lnSpc>
                <a:spcPct val="90000"/>
              </a:lnSpc>
              <a:tabLst>
                <a:tab pos="217488" algn="l"/>
              </a:tabLst>
            </a:pPr>
            <a:endParaRPr lang="en-US" altLang="en-US" sz="800" dirty="0" smtClean="0">
              <a:latin typeface="Arial" pitchFamily="34" charset="0"/>
            </a:endParaRPr>
          </a:p>
          <a:p>
            <a:pPr>
              <a:lnSpc>
                <a:spcPct val="90000"/>
              </a:lnSpc>
              <a:tabLst>
                <a:tab pos="217488" algn="l"/>
              </a:tabLst>
            </a:pPr>
            <a:endParaRPr lang="en-US" altLang="en-US" sz="800" dirty="0" smtClean="0">
              <a:latin typeface="Arial" pitchFamily="34" charset="0"/>
            </a:endParaRPr>
          </a:p>
          <a:p>
            <a:pPr>
              <a:lnSpc>
                <a:spcPct val="90000"/>
              </a:lnSpc>
              <a:tabLst>
                <a:tab pos="217488" algn="l"/>
              </a:tabLst>
            </a:pPr>
            <a:endParaRPr lang="en-US" altLang="en-US" sz="800" dirty="0" smtClean="0">
              <a:latin typeface="Arial" pitchFamily="34" charset="0"/>
            </a:endParaRPr>
          </a:p>
          <a:p>
            <a:pPr>
              <a:lnSpc>
                <a:spcPct val="90000"/>
              </a:lnSpc>
              <a:tabLst>
                <a:tab pos="217488" algn="l"/>
              </a:tabLst>
            </a:pPr>
            <a:endParaRPr lang="en-US" altLang="en-US" sz="800" dirty="0" smtClean="0">
              <a:latin typeface="Arial" pitchFamily="34" charset="0"/>
            </a:endParaRPr>
          </a:p>
          <a:p>
            <a:pPr>
              <a:lnSpc>
                <a:spcPct val="90000"/>
              </a:lnSpc>
              <a:tabLst>
                <a:tab pos="217488" algn="l"/>
              </a:tabLst>
            </a:pPr>
            <a:r>
              <a:rPr lang="en-US" sz="800" dirty="0" smtClean="0">
                <a:latin typeface="Arial" pitchFamily="34" charset="0"/>
              </a:rPr>
              <a:t>Fiore MC, </a:t>
            </a:r>
            <a:r>
              <a:rPr lang="en-US" sz="800" dirty="0" err="1" smtClean="0">
                <a:latin typeface="Arial" pitchFamily="34" charset="0"/>
              </a:rPr>
              <a:t>Jaén</a:t>
            </a:r>
            <a:r>
              <a:rPr lang="en-US" sz="800" dirty="0" smtClean="0">
                <a:latin typeface="Arial" pitchFamily="34" charset="0"/>
              </a:rPr>
              <a:t> CR, Baker TB, et al. (2008). </a:t>
            </a:r>
            <a:r>
              <a:rPr lang="en-US" sz="800" i="1" dirty="0" smtClean="0">
                <a:latin typeface="Arial" pitchFamily="34" charset="0"/>
              </a:rPr>
              <a:t>Treating Tobacco Use and Dependence: 2008 Update. Clinical Practice Guideline.</a:t>
            </a:r>
            <a:r>
              <a:rPr lang="en-US" sz="800" dirty="0" smtClean="0">
                <a:latin typeface="Arial" pitchFamily="34" charset="0"/>
              </a:rPr>
              <a:t> Rockville, MD: U.S. Department of Health and Human Services. Public Health Service.</a:t>
            </a:r>
          </a:p>
          <a:p>
            <a:r>
              <a:rPr lang="en-US" altLang="en-US" sz="800" dirty="0" smtClean="0">
                <a:latin typeface="Arial" pitchFamily="34" charset="0"/>
              </a:rPr>
              <a:t>GlaxoSmithKline Inc. (2010, September). </a:t>
            </a:r>
            <a:r>
              <a:rPr lang="en-US" altLang="en-US" sz="800" dirty="0" err="1" smtClean="0">
                <a:latin typeface="Arial" pitchFamily="34" charset="0"/>
              </a:rPr>
              <a:t>Zyban</a:t>
            </a:r>
            <a:r>
              <a:rPr lang="en-US" altLang="en-US" sz="800" dirty="0" smtClean="0">
                <a:latin typeface="Arial" pitchFamily="34" charset="0"/>
              </a:rPr>
              <a:t> Package Insert. Research Triangle Park, NC. </a:t>
            </a:r>
          </a:p>
          <a:p>
            <a:pPr>
              <a:lnSpc>
                <a:spcPct val="90000"/>
              </a:lnSpc>
              <a:tabLst>
                <a:tab pos="217488" algn="l"/>
              </a:tabLst>
            </a:pPr>
            <a:endParaRPr lang="en-US" altLang="en-US" sz="800" b="1" dirty="0" smtClean="0">
              <a:latin typeface="Arial" pitchFamily="34" charset="0"/>
            </a:endParaRPr>
          </a:p>
        </p:txBody>
      </p:sp>
      <p:graphicFrame>
        <p:nvGraphicFramePr>
          <p:cNvPr id="2078744" name="Group 24"/>
          <p:cNvGraphicFramePr>
            <a:graphicFrameLocks noGrp="1"/>
          </p:cNvGraphicFramePr>
          <p:nvPr/>
        </p:nvGraphicFramePr>
        <p:xfrm>
          <a:off x="1144588" y="5799138"/>
          <a:ext cx="4876800" cy="896934"/>
        </p:xfrm>
        <a:graphic>
          <a:graphicData uri="http://schemas.openxmlformats.org/drawingml/2006/table">
            <a:tbl>
              <a:tblPr/>
              <a:tblGrid>
                <a:gridCol w="1625600"/>
                <a:gridCol w="1625600"/>
                <a:gridCol w="1625600"/>
              </a:tblGrid>
              <a:tr h="336550">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Treatment</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odds ratio </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(95% CI)</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abstinence rate (95% CI)</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2066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Placebo</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1.0</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13.8%</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Bupropion SR</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2.0 (1.8–2.2)</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24.2% (22.2</a:t>
                      </a:r>
                      <a:r>
                        <a:rPr kumimoji="1" lang="en-US" sz="900" b="0" i="0" u="none" strike="noStrike" cap="none" normalizeH="0" baseline="0" smtClean="0">
                          <a:ln>
                            <a:noFill/>
                          </a:ln>
                          <a:solidFill>
                            <a:schemeClr val="tx1"/>
                          </a:solidFill>
                          <a:effectLst/>
                          <a:latin typeface="Arial" charset="0"/>
                          <a:cs typeface="Arial" charset="0"/>
                        </a:rPr>
                        <a:t>–26</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.4)</a:t>
                      </a:r>
                      <a:endParaRPr kumimoji="1" lang="en-US" sz="900" b="0" i="0" u="none" strike="noStrike" cap="none" normalizeH="0" baseline="0" smtClean="0">
                        <a:ln>
                          <a:noFill/>
                        </a:ln>
                        <a:solidFill>
                          <a:schemeClr val="tx1"/>
                        </a:solidFill>
                        <a:effectLst/>
                        <a:latin typeface="Arial" charset="0"/>
                        <a:cs typeface="Arial" charset="0"/>
                      </a:endParaRP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pPr defTabSz="974356"/>
            <a:fld id="{73EBE271-95FE-4597-A129-91B945031A41}" type="slidenum">
              <a:rPr lang="en-US" smtClean="0"/>
              <a:pPr defTabSz="974356"/>
              <a:t>11</a:t>
            </a:fld>
            <a:endParaRPr lang="en-US" dirty="0" smtClean="0"/>
          </a:p>
        </p:txBody>
      </p:sp>
      <p:sp>
        <p:nvSpPr>
          <p:cNvPr id="66563" name="Rectangle 2"/>
          <p:cNvSpPr>
            <a:spLocks noGrp="1" noRot="1" noChangeAspect="1" noChangeArrowheads="1" noTextEdit="1"/>
          </p:cNvSpPr>
          <p:nvPr>
            <p:ph type="sldImg"/>
          </p:nvPr>
        </p:nvSpPr>
        <p:spPr>
          <a:xfrm>
            <a:off x="1846263" y="677863"/>
            <a:ext cx="3597275" cy="2698750"/>
          </a:xfrm>
          <a:ln/>
        </p:spPr>
      </p:sp>
      <p:sp>
        <p:nvSpPr>
          <p:cNvPr id="66564" name="Rectangle 3"/>
          <p:cNvSpPr>
            <a:spLocks noGrp="1" noChangeArrowheads="1"/>
          </p:cNvSpPr>
          <p:nvPr>
            <p:ph type="body" idx="1"/>
          </p:nvPr>
        </p:nvSpPr>
        <p:spPr>
          <a:xfrm>
            <a:off x="636178" y="3575857"/>
            <a:ext cx="6086718" cy="5305581"/>
          </a:xfrm>
          <a:noFill/>
        </p:spPr>
        <p:txBody>
          <a:bodyPr/>
          <a:lstStyle/>
          <a:p>
            <a:r>
              <a:rPr lang="en-US" sz="900" dirty="0" smtClean="0"/>
              <a:t>Tobacco users expect to be encouraged to quit by health professionals. In a study examining whether health habit counseling affects patient satisfaction, </a:t>
            </a:r>
            <a:r>
              <a:rPr lang="en-US" sz="900" dirty="0" err="1" smtClean="0"/>
              <a:t>Barzilai</a:t>
            </a:r>
            <a:r>
              <a:rPr lang="en-US" sz="900" dirty="0" smtClean="0"/>
              <a:t> et al. (2001) determined that of 12 health habits examined (exercise, diet, alcohol history, alcohol counseling, tobacco history, tobacco counseling, passive tobacco exposure, </a:t>
            </a:r>
            <a:r>
              <a:rPr lang="en-US" sz="900" dirty="0" err="1" smtClean="0"/>
              <a:t>dscontraception</a:t>
            </a:r>
            <a:r>
              <a:rPr lang="en-US" sz="900" dirty="0" smtClean="0"/>
              <a:t> and condom use, substance use history, substance use counseling, STD prevention, and counseling about HIV testing or prevention), only tobacco history and tobacco counseling were significantly associated with full satisfaction with the clinician visit. </a:t>
            </a:r>
          </a:p>
          <a:p>
            <a:endParaRPr lang="en-US" sz="900" dirty="0" smtClean="0"/>
          </a:p>
          <a:p>
            <a:r>
              <a:rPr lang="en-US" sz="900" dirty="0" smtClean="0"/>
              <a:t>A clinician who does not address tobacco use during a clinical encounter tacitly implies that quitting is not important.</a:t>
            </a:r>
          </a:p>
          <a:p>
            <a:endParaRPr lang="en-US" sz="900" dirty="0" smtClean="0"/>
          </a:p>
          <a:p>
            <a:r>
              <a:rPr lang="en-US" sz="800" dirty="0" err="1" smtClean="0"/>
              <a:t>Barzilai</a:t>
            </a:r>
            <a:r>
              <a:rPr lang="en-US" sz="800" dirty="0" smtClean="0"/>
              <a:t> DA, Goodwin MA, </a:t>
            </a:r>
            <a:r>
              <a:rPr lang="en-US" sz="800" dirty="0" err="1" smtClean="0"/>
              <a:t>Zyzanski</a:t>
            </a:r>
            <a:r>
              <a:rPr lang="en-US" sz="800" dirty="0" smtClean="0"/>
              <a:t> SJ, </a:t>
            </a:r>
            <a:r>
              <a:rPr lang="en-US" sz="800" dirty="0" err="1" smtClean="0"/>
              <a:t>Stange</a:t>
            </a:r>
            <a:r>
              <a:rPr lang="en-US" sz="800" dirty="0" smtClean="0"/>
              <a:t> KC. (2001). Does health habit counseling affect patient satisfaction? </a:t>
            </a:r>
            <a:r>
              <a:rPr lang="en-US" sz="800" i="1" dirty="0" err="1" smtClean="0"/>
              <a:t>Prev</a:t>
            </a:r>
            <a:r>
              <a:rPr lang="en-US" sz="800" i="1" dirty="0" smtClean="0"/>
              <a:t> Med</a:t>
            </a:r>
            <a:r>
              <a:rPr lang="en-US" sz="800" dirty="0" smtClean="0"/>
              <a:t> 33:595</a:t>
            </a:r>
            <a:r>
              <a:rPr lang="en-US" sz="800" dirty="0" smtClean="0">
                <a:cs typeface="Arial" charset="0"/>
              </a:rPr>
              <a:t>–</a:t>
            </a:r>
            <a:r>
              <a:rPr lang="en-US" sz="800" dirty="0" smtClean="0"/>
              <a:t>599.</a:t>
            </a:r>
          </a:p>
          <a:p>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33EAA02-1416-4966-A2DF-7FA40E8973AC}" type="slidenum">
              <a:rPr lang="en-US" smtClean="0"/>
              <a:pPr/>
              <a:t>110</a:t>
            </a:fld>
            <a:endParaRPr lang="en-US" smtClean="0"/>
          </a:p>
        </p:txBody>
      </p:sp>
      <p:sp>
        <p:nvSpPr>
          <p:cNvPr id="14950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CCFF4B43-4795-431A-AAD5-263DD3F5A8B8}" type="slidenum">
              <a:rPr kumimoji="0" lang="en-US" sz="1200">
                <a:latin typeface="Tahoma" pitchFamily="34" charset="0"/>
                <a:cs typeface="Arial" pitchFamily="34" charset="0"/>
              </a:rPr>
              <a:pPr algn="r" defTabSz="966788" eaLnBrk="1" hangingPunct="1">
                <a:lnSpc>
                  <a:spcPct val="100000"/>
                </a:lnSpc>
                <a:spcBef>
                  <a:spcPct val="0"/>
                </a:spcBef>
              </a:pPr>
              <a:t>110</a:t>
            </a:fld>
            <a:endParaRPr kumimoji="0" lang="en-US" sz="1200">
              <a:latin typeface="Tahoma" pitchFamily="34" charset="0"/>
              <a:cs typeface="Arial" pitchFamily="34" charset="0"/>
            </a:endParaRPr>
          </a:p>
        </p:txBody>
      </p:sp>
      <p:sp>
        <p:nvSpPr>
          <p:cNvPr id="149508" name="Rectangle 2"/>
          <p:cNvSpPr>
            <a:spLocks noGrp="1" noRot="1" noChangeAspect="1" noChangeArrowheads="1" noTextEdit="1"/>
          </p:cNvSpPr>
          <p:nvPr>
            <p:ph type="sldImg"/>
          </p:nvPr>
        </p:nvSpPr>
        <p:spPr>
          <a:xfrm>
            <a:off x="1874838" y="719138"/>
            <a:ext cx="3554412" cy="2665412"/>
          </a:xfrm>
          <a:ln/>
        </p:spPr>
      </p:sp>
      <p:sp>
        <p:nvSpPr>
          <p:cNvPr id="149509" name="Rectangle 3"/>
          <p:cNvSpPr>
            <a:spLocks noGrp="1" noChangeArrowheads="1"/>
          </p:cNvSpPr>
          <p:nvPr>
            <p:ph type="body" idx="1"/>
          </p:nvPr>
        </p:nvSpPr>
        <p:spPr>
          <a:xfrm>
            <a:off x="595313" y="3541713"/>
            <a:ext cx="6124575" cy="5340350"/>
          </a:xfrm>
          <a:noFill/>
        </p:spPr>
        <p:txBody>
          <a:bodyPr lIns="96485" tIns="48242" rIns="96485" bIns="48242"/>
          <a:lstStyle/>
          <a:p>
            <a:r>
              <a:rPr lang="en-US" sz="900" smtClean="0">
                <a:solidFill>
                  <a:srgbClr val="000000"/>
                </a:solidFill>
                <a:latin typeface="Arial" pitchFamily="34" charset="0"/>
                <a:cs typeface="Times New Roman" pitchFamily="18" charset="0"/>
              </a:rPr>
              <a:t>Bupropion is an atypical antidepressant thought to affect the levels of brain neurotransmitters (e.g., dopamine, norepinephrine). The purported mechanisms of action include blockade of </a:t>
            </a:r>
            <a:r>
              <a:rPr lang="en-US" altLang="en-US" sz="900" smtClean="0">
                <a:latin typeface="Arial" pitchFamily="34" charset="0"/>
              </a:rPr>
              <a:t>neuronal re-uptake of dopamine and norepinephrine in the central nervous system and through antagonism of nicotinic acetylcholine receptors. The actions result in reduced craving for nicotine and symptoms of withdrawal (Fiore et al., 2008). Recall that the dopaminergic system is thought to play a role in self-reinforcing behavior (reward pathways) and dependence, whereas noradrenergic effects are thought to prevent the symptoms of nicotine withdrawal.</a:t>
            </a:r>
          </a:p>
          <a:p>
            <a:endParaRPr lang="en-US" altLang="en-US" sz="9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52220D52-5DDE-475D-8B4E-16312C8949C4}" type="slidenum">
              <a:rPr lang="en-US" smtClean="0"/>
              <a:pPr/>
              <a:t>111</a:t>
            </a:fld>
            <a:endParaRPr lang="en-US" smtClean="0"/>
          </a:p>
        </p:txBody>
      </p:sp>
      <p:sp>
        <p:nvSpPr>
          <p:cNvPr id="15053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D30E969B-27C7-46BE-B374-CD664FB8D87B}" type="slidenum">
              <a:rPr kumimoji="0" lang="en-US" sz="1200">
                <a:latin typeface="Tahoma" pitchFamily="34" charset="0"/>
                <a:cs typeface="Arial" pitchFamily="34" charset="0"/>
              </a:rPr>
              <a:pPr algn="r" defTabSz="966788" eaLnBrk="1" hangingPunct="1">
                <a:lnSpc>
                  <a:spcPct val="100000"/>
                </a:lnSpc>
                <a:spcBef>
                  <a:spcPct val="0"/>
                </a:spcBef>
              </a:pPr>
              <a:t>111</a:t>
            </a:fld>
            <a:endParaRPr kumimoji="0" lang="en-US" sz="1200">
              <a:latin typeface="Tahoma" pitchFamily="34" charset="0"/>
              <a:cs typeface="Arial" pitchFamily="34" charset="0"/>
            </a:endParaRPr>
          </a:p>
        </p:txBody>
      </p:sp>
      <p:sp>
        <p:nvSpPr>
          <p:cNvPr id="150532" name="Rectangle 2"/>
          <p:cNvSpPr>
            <a:spLocks noGrp="1" noRot="1" noChangeAspect="1" noChangeArrowheads="1" noTextEdit="1"/>
          </p:cNvSpPr>
          <p:nvPr>
            <p:ph type="sldImg"/>
          </p:nvPr>
        </p:nvSpPr>
        <p:spPr>
          <a:xfrm>
            <a:off x="1874838" y="719138"/>
            <a:ext cx="3554412" cy="2665412"/>
          </a:xfrm>
          <a:ln/>
        </p:spPr>
      </p:sp>
      <p:sp>
        <p:nvSpPr>
          <p:cNvPr id="150533" name="Rectangle 3"/>
          <p:cNvSpPr>
            <a:spLocks noGrp="1" noChangeArrowheads="1"/>
          </p:cNvSpPr>
          <p:nvPr>
            <p:ph type="body" idx="1"/>
          </p:nvPr>
        </p:nvSpPr>
        <p:spPr>
          <a:xfrm>
            <a:off x="387350" y="3541713"/>
            <a:ext cx="6291263" cy="5364162"/>
          </a:xfrm>
          <a:noFill/>
        </p:spPr>
        <p:txBody>
          <a:bodyPr lIns="96474" tIns="48236" rIns="96474" bIns="48236"/>
          <a:lstStyle/>
          <a:p>
            <a:r>
              <a:rPr lang="en-US" altLang="en-US" sz="900" b="1" dirty="0" smtClean="0">
                <a:latin typeface="Arial" pitchFamily="34" charset="0"/>
                <a:cs typeface="Times New Roman" pitchFamily="18" charset="0"/>
              </a:rPr>
              <a:t>Absorption:</a:t>
            </a:r>
            <a:r>
              <a:rPr lang="en-US" altLang="en-US" sz="900" dirty="0" smtClean="0">
                <a:latin typeface="Arial" pitchFamily="34" charset="0"/>
                <a:cs typeface="Times New Roman" pitchFamily="18" charset="0"/>
              </a:rPr>
              <a:t> Animal data suggest the absolute bioavailability of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ranges from 5 to 20%.</a:t>
            </a:r>
          </a:p>
          <a:p>
            <a:r>
              <a:rPr lang="en-US" altLang="en-US" sz="900" b="1" dirty="0" smtClean="0">
                <a:latin typeface="Arial" pitchFamily="34" charset="0"/>
                <a:cs typeface="Times New Roman" pitchFamily="18" charset="0"/>
              </a:rPr>
              <a:t>Metabolism: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undergoes extensive hepatic metabolism to three active metabolites. One of the metabolites, </a:t>
            </a:r>
            <a:r>
              <a:rPr lang="en-US" altLang="en-US" sz="900" dirty="0" err="1" smtClean="0">
                <a:latin typeface="Arial" pitchFamily="34" charset="0"/>
                <a:cs typeface="Times New Roman" pitchFamily="18" charset="0"/>
              </a:rPr>
              <a:t>hydroxybupropion</a:t>
            </a:r>
            <a:r>
              <a:rPr lang="en-US" altLang="en-US" sz="900" dirty="0" smtClean="0">
                <a:latin typeface="Arial" pitchFamily="34" charset="0"/>
                <a:cs typeface="Times New Roman" pitchFamily="18" charset="0"/>
              </a:rPr>
              <a:t>, is formed by the </a:t>
            </a:r>
            <a:r>
              <a:rPr lang="en-US" altLang="en-US" sz="900" dirty="0" err="1" smtClean="0">
                <a:latin typeface="Arial" pitchFamily="34" charset="0"/>
                <a:cs typeface="Times New Roman" pitchFamily="18" charset="0"/>
              </a:rPr>
              <a:t>cytochrome</a:t>
            </a:r>
            <a:r>
              <a:rPr lang="en-US" altLang="en-US" sz="900" dirty="0" smtClean="0">
                <a:latin typeface="Arial" pitchFamily="34" charset="0"/>
                <a:cs typeface="Times New Roman" pitchFamily="18" charset="0"/>
              </a:rPr>
              <a:t> P450 </a:t>
            </a:r>
            <a:r>
              <a:rPr lang="en-US" altLang="en-US" sz="900" dirty="0" err="1" smtClean="0">
                <a:latin typeface="Arial" pitchFamily="34" charset="0"/>
                <a:cs typeface="Times New Roman" pitchFamily="18" charset="0"/>
              </a:rPr>
              <a:t>isoenzyme</a:t>
            </a:r>
            <a:r>
              <a:rPr lang="en-US" altLang="en-US" sz="900" dirty="0" smtClean="0">
                <a:latin typeface="Arial" pitchFamily="34" charset="0"/>
                <a:cs typeface="Times New Roman" pitchFamily="18" charset="0"/>
              </a:rPr>
              <a:t> CYP2B6. </a:t>
            </a:r>
          </a:p>
          <a:p>
            <a:r>
              <a:rPr lang="en-US" altLang="en-US" sz="900" b="1" dirty="0" smtClean="0">
                <a:latin typeface="Arial" pitchFamily="34" charset="0"/>
                <a:cs typeface="Times New Roman" pitchFamily="18" charset="0"/>
              </a:rPr>
              <a:t>Elimination: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and metabolites are eliminated in urine (87%) and feces (10%). Less than 1% of an oral dose of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is excreted unchanged in urine.</a:t>
            </a:r>
          </a:p>
          <a:p>
            <a:r>
              <a:rPr lang="en-US" altLang="en-US" sz="900" b="1" dirty="0" smtClean="0">
                <a:latin typeface="Arial" pitchFamily="34" charset="0"/>
                <a:cs typeface="Times New Roman" pitchFamily="18" charset="0"/>
              </a:rPr>
              <a:t>Half-life:</a:t>
            </a:r>
            <a:r>
              <a:rPr lang="en-US" altLang="en-US" sz="900" dirty="0" smtClean="0">
                <a:latin typeface="Arial" pitchFamily="34" charset="0"/>
                <a:cs typeface="Times New Roman" pitchFamily="18" charset="0"/>
              </a:rPr>
              <a:t> 21 hours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20</a:t>
            </a:r>
            <a:r>
              <a:rPr lang="en-US" altLang="en-US" sz="900" dirty="0" smtClean="0">
                <a:latin typeface="Arial" pitchFamily="34" charset="0"/>
                <a:cs typeface="Arial" pitchFamily="34" charset="0"/>
              </a:rPr>
              <a:t>–</a:t>
            </a:r>
            <a:r>
              <a:rPr lang="en-US" altLang="en-US" sz="900" dirty="0" smtClean="0">
                <a:latin typeface="Arial" pitchFamily="34" charset="0"/>
                <a:cs typeface="Times New Roman" pitchFamily="18" charset="0"/>
              </a:rPr>
              <a:t>37 hours (metabolites). Steady-state plasma concentrations of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and metabolites are reached within 5 and 8 days, respectively. </a:t>
            </a:r>
          </a:p>
          <a:p>
            <a:endParaRPr lang="en-US" altLang="en-US" sz="900" dirty="0" smtClean="0">
              <a:latin typeface="Arial" pitchFamily="34" charset="0"/>
            </a:endParaRPr>
          </a:p>
          <a:p>
            <a:pPr>
              <a:buFont typeface="Wingdings" pitchFamily="2" charset="2"/>
              <a:buNone/>
            </a:pPr>
            <a:r>
              <a:rPr lang="en-US" altLang="en-US" sz="900" b="1" dirty="0" smtClean="0">
                <a:latin typeface="Arial" pitchFamily="34" charset="0"/>
                <a:cs typeface="Arial" pitchFamily="34" charset="0"/>
                <a:sym typeface="Webdings" pitchFamily="18" charset="2"/>
              </a:rPr>
              <a:t>♪</a:t>
            </a:r>
            <a:r>
              <a:rPr lang="en-US" sz="900" b="1" dirty="0" smtClean="0">
                <a:latin typeface="Arial" pitchFamily="34" charset="0"/>
                <a:sym typeface="Monotype Sorts"/>
              </a:rPr>
              <a:t> Note to instructor(s): </a:t>
            </a:r>
            <a:r>
              <a:rPr lang="en-US" altLang="en-US" sz="900" dirty="0" smtClean="0">
                <a:latin typeface="Arial" pitchFamily="34" charset="0"/>
                <a:cs typeface="Times New Roman" pitchFamily="18" charset="0"/>
              </a:rPr>
              <a:t>Because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is extensively metabolized, drug interactions are possible, particularly with agents metabolized by the CYP2D6 </a:t>
            </a:r>
            <a:r>
              <a:rPr lang="en-US" altLang="en-US" sz="900" dirty="0" err="1" smtClean="0">
                <a:latin typeface="Arial" pitchFamily="34" charset="0"/>
                <a:cs typeface="Times New Roman" pitchFamily="18" charset="0"/>
              </a:rPr>
              <a:t>isoenzyme</a:t>
            </a:r>
            <a:r>
              <a:rPr lang="en-US" altLang="en-US" sz="900" dirty="0" smtClean="0">
                <a:latin typeface="Arial" pitchFamily="34" charset="0"/>
                <a:cs typeface="Times New Roman" pitchFamily="18" charset="0"/>
              </a:rPr>
              <a:t> including </a:t>
            </a:r>
            <a:r>
              <a:rPr lang="en-US" altLang="en-US" sz="900" dirty="0" smtClean="0">
                <a:latin typeface="Arial" pitchFamily="34" charset="0"/>
              </a:rPr>
              <a:t>certain antidepressants (e.g., </a:t>
            </a:r>
            <a:r>
              <a:rPr lang="en-US" altLang="en-US" sz="900" dirty="0" err="1" smtClean="0">
                <a:latin typeface="Arial" pitchFamily="34" charset="0"/>
              </a:rPr>
              <a:t>nortriptyline</a:t>
            </a:r>
            <a:r>
              <a:rPr lang="en-US" altLang="en-US" sz="900" dirty="0" smtClean="0">
                <a:latin typeface="Arial" pitchFamily="34" charset="0"/>
              </a:rPr>
              <a:t>, </a:t>
            </a:r>
            <a:r>
              <a:rPr lang="en-US" altLang="en-US" sz="900" dirty="0" err="1" smtClean="0">
                <a:latin typeface="Arial" pitchFamily="34" charset="0"/>
              </a:rPr>
              <a:t>imipramine</a:t>
            </a:r>
            <a:r>
              <a:rPr lang="en-US" altLang="en-US" sz="900" dirty="0" smtClean="0">
                <a:latin typeface="Arial" pitchFamily="34" charset="0"/>
              </a:rPr>
              <a:t>, </a:t>
            </a:r>
            <a:r>
              <a:rPr lang="en-US" altLang="en-US" sz="900" dirty="0" err="1" smtClean="0">
                <a:latin typeface="Arial" pitchFamily="34" charset="0"/>
              </a:rPr>
              <a:t>desipramine</a:t>
            </a:r>
            <a:r>
              <a:rPr lang="en-US" altLang="en-US" sz="900" dirty="0" smtClean="0">
                <a:latin typeface="Arial" pitchFamily="34" charset="0"/>
              </a:rPr>
              <a:t>, </a:t>
            </a:r>
            <a:r>
              <a:rPr lang="en-US" altLang="en-US" sz="900" dirty="0" err="1" smtClean="0">
                <a:latin typeface="Arial" pitchFamily="34" charset="0"/>
              </a:rPr>
              <a:t>paroxetine</a:t>
            </a:r>
            <a:r>
              <a:rPr lang="en-US" altLang="en-US" sz="900" dirty="0" smtClean="0">
                <a:latin typeface="Arial" pitchFamily="34" charset="0"/>
              </a:rPr>
              <a:t>, </a:t>
            </a:r>
            <a:r>
              <a:rPr lang="en-US" altLang="en-US" sz="900" dirty="0" err="1" smtClean="0">
                <a:latin typeface="Arial" pitchFamily="34" charset="0"/>
              </a:rPr>
              <a:t>fluoxetine</a:t>
            </a:r>
            <a:r>
              <a:rPr lang="en-US" altLang="en-US" sz="900" dirty="0" smtClean="0">
                <a:latin typeface="Arial" pitchFamily="34" charset="0"/>
              </a:rPr>
              <a:t>, </a:t>
            </a:r>
            <a:r>
              <a:rPr lang="en-US" altLang="en-US" sz="900" dirty="0" err="1" smtClean="0">
                <a:latin typeface="Arial" pitchFamily="34" charset="0"/>
              </a:rPr>
              <a:t>sertraline</a:t>
            </a:r>
            <a:r>
              <a:rPr lang="en-US" altLang="en-US" sz="900" dirty="0" smtClean="0">
                <a:latin typeface="Arial" pitchFamily="34" charset="0"/>
              </a:rPr>
              <a:t>), antipsychotics (e.g., haloperidol, </a:t>
            </a:r>
            <a:r>
              <a:rPr lang="en-US" altLang="en-US" sz="900" dirty="0" err="1" smtClean="0">
                <a:latin typeface="Arial" pitchFamily="34" charset="0"/>
              </a:rPr>
              <a:t>risperidone</a:t>
            </a:r>
            <a:r>
              <a:rPr lang="en-US" altLang="en-US" sz="900" dirty="0" smtClean="0">
                <a:latin typeface="Arial" pitchFamily="34" charset="0"/>
              </a:rPr>
              <a:t>, </a:t>
            </a:r>
            <a:r>
              <a:rPr lang="en-US" altLang="en-US" sz="900" dirty="0" err="1" smtClean="0">
                <a:latin typeface="Arial" pitchFamily="34" charset="0"/>
              </a:rPr>
              <a:t>thioridazine</a:t>
            </a:r>
            <a:r>
              <a:rPr lang="en-US" altLang="en-US" sz="900" dirty="0" smtClean="0">
                <a:latin typeface="Arial" pitchFamily="34" charset="0"/>
              </a:rPr>
              <a:t>), beta-blockers (e.g., </a:t>
            </a:r>
            <a:r>
              <a:rPr lang="en-US" altLang="en-US" sz="900" dirty="0" err="1" smtClean="0">
                <a:latin typeface="Arial" pitchFamily="34" charset="0"/>
              </a:rPr>
              <a:t>metoprolol</a:t>
            </a:r>
            <a:r>
              <a:rPr lang="en-US" altLang="en-US" sz="900" dirty="0" smtClean="0">
                <a:latin typeface="Arial" pitchFamily="34" charset="0"/>
              </a:rPr>
              <a:t>), and Type 1C </a:t>
            </a:r>
            <a:r>
              <a:rPr lang="en-US" altLang="en-US" sz="900" dirty="0" err="1" smtClean="0">
                <a:latin typeface="Arial" pitchFamily="34" charset="0"/>
              </a:rPr>
              <a:t>antiarrhythmics</a:t>
            </a:r>
            <a:r>
              <a:rPr lang="en-US" altLang="en-US" sz="900" dirty="0" smtClean="0">
                <a:latin typeface="Arial" pitchFamily="34" charset="0"/>
              </a:rPr>
              <a:t> (e.g., </a:t>
            </a:r>
            <a:r>
              <a:rPr lang="en-US" altLang="en-US" sz="900" dirty="0" err="1" smtClean="0">
                <a:latin typeface="Arial" pitchFamily="34" charset="0"/>
              </a:rPr>
              <a:t>propafenone</a:t>
            </a:r>
            <a:r>
              <a:rPr lang="en-US" altLang="en-US" sz="900" dirty="0" smtClean="0">
                <a:latin typeface="Arial" pitchFamily="34" charset="0"/>
              </a:rPr>
              <a:t>, </a:t>
            </a:r>
            <a:r>
              <a:rPr lang="en-US" altLang="en-US" sz="900" dirty="0" err="1" smtClean="0">
                <a:latin typeface="Arial" pitchFamily="34" charset="0"/>
              </a:rPr>
              <a:t>flecainide</a:t>
            </a:r>
            <a:r>
              <a:rPr lang="en-US" altLang="en-US" sz="900" dirty="0" smtClean="0">
                <a:latin typeface="Arial" pitchFamily="34" charset="0"/>
              </a:rPr>
              <a:t>). </a:t>
            </a:r>
            <a:r>
              <a:rPr lang="en-US" altLang="en-US" sz="900" dirty="0" smtClean="0">
                <a:latin typeface="Arial" pitchFamily="34" charset="0"/>
                <a:cs typeface="Times New Roman" pitchFamily="18" charset="0"/>
              </a:rPr>
              <a:t>Although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is not metabolized by </a:t>
            </a:r>
            <a:r>
              <a:rPr lang="en-US" altLang="en-US" sz="900" dirty="0" err="1" smtClean="0">
                <a:latin typeface="Arial" pitchFamily="34" charset="0"/>
                <a:cs typeface="Times New Roman" pitchFamily="18" charset="0"/>
              </a:rPr>
              <a:t>cytochrome</a:t>
            </a:r>
            <a:r>
              <a:rPr lang="en-US" altLang="en-US" sz="900" dirty="0" smtClean="0">
                <a:latin typeface="Arial" pitchFamily="34" charset="0"/>
                <a:cs typeface="Times New Roman" pitchFamily="18" charset="0"/>
              </a:rPr>
              <a:t> CYP2D6, drug interactions are possible when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is </a:t>
            </a:r>
            <a:r>
              <a:rPr lang="en-US" altLang="en-US" sz="900" dirty="0" err="1" smtClean="0">
                <a:latin typeface="Arial" pitchFamily="34" charset="0"/>
                <a:cs typeface="Times New Roman" pitchFamily="18" charset="0"/>
              </a:rPr>
              <a:t>coadministered</a:t>
            </a:r>
            <a:r>
              <a:rPr lang="en-US" altLang="en-US" sz="900" dirty="0" smtClean="0">
                <a:latin typeface="Arial" pitchFamily="34" charset="0"/>
                <a:cs typeface="Times New Roman" pitchFamily="18" charset="0"/>
              </a:rPr>
              <a:t> with drugs metabolized by this </a:t>
            </a:r>
            <a:r>
              <a:rPr lang="en-US" altLang="en-US" sz="900" dirty="0" err="1" smtClean="0">
                <a:latin typeface="Arial" pitchFamily="34" charset="0"/>
                <a:cs typeface="Times New Roman" pitchFamily="18" charset="0"/>
              </a:rPr>
              <a:t>isoenzyme</a:t>
            </a:r>
            <a:r>
              <a:rPr lang="en-US" altLang="en-US" sz="900" dirty="0" smtClean="0">
                <a:latin typeface="Arial" pitchFamily="34" charset="0"/>
                <a:cs typeface="Times New Roman" pitchFamily="18" charset="0"/>
              </a:rPr>
              <a:t> because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and one of its metabolites (</a:t>
            </a:r>
            <a:r>
              <a:rPr lang="en-US" altLang="en-US" sz="900" dirty="0" err="1" smtClean="0">
                <a:latin typeface="Arial" pitchFamily="34" charset="0"/>
                <a:cs typeface="Times New Roman" pitchFamily="18" charset="0"/>
              </a:rPr>
              <a:t>hydroxybupropion</a:t>
            </a:r>
            <a:r>
              <a:rPr lang="en-US" altLang="en-US" sz="900" dirty="0" smtClean="0">
                <a:latin typeface="Arial" pitchFamily="34" charset="0"/>
                <a:cs typeface="Times New Roman" pitchFamily="18" charset="0"/>
              </a:rPr>
              <a:t>) are inhibitors of the CYP2D6 </a:t>
            </a:r>
            <a:r>
              <a:rPr lang="en-US" altLang="en-US" sz="900" dirty="0" err="1" smtClean="0">
                <a:latin typeface="Arial" pitchFamily="34" charset="0"/>
                <a:cs typeface="Times New Roman" pitchFamily="18" charset="0"/>
              </a:rPr>
              <a:t>isoenzyme</a:t>
            </a:r>
            <a:r>
              <a:rPr lang="en-US" altLang="en-US" sz="900" dirty="0" smtClean="0">
                <a:latin typeface="Arial" pitchFamily="34" charset="0"/>
                <a:cs typeface="Times New Roman" pitchFamily="18" charset="0"/>
              </a:rPr>
              <a:t> in vitro.</a:t>
            </a:r>
          </a:p>
          <a:p>
            <a:endParaRPr lang="en-US" altLang="en-US" sz="900" b="1" dirty="0" smtClean="0">
              <a:latin typeface="Arial" pitchFamily="34" charset="0"/>
              <a:cs typeface="Times New Roman" pitchFamily="18" charset="0"/>
            </a:endParaRPr>
          </a:p>
          <a:p>
            <a:r>
              <a:rPr lang="en-US" altLang="en-US" sz="900" b="1" dirty="0" smtClean="0">
                <a:latin typeface="Arial" pitchFamily="34" charset="0"/>
                <a:cs typeface="Times New Roman" pitchFamily="18" charset="0"/>
              </a:rPr>
              <a:t>Drug Interactions</a:t>
            </a:r>
          </a:p>
          <a:p>
            <a:pPr marL="217488" lvl="1" indent="-107950">
              <a:spcBef>
                <a:spcPct val="50000"/>
              </a:spcBef>
              <a:buFontTx/>
              <a:buChar char="•"/>
            </a:pPr>
            <a:r>
              <a:rPr lang="en-US" altLang="en-US" sz="900" b="1" dirty="0" err="1" smtClean="0">
                <a:latin typeface="Arial" pitchFamily="34" charset="0"/>
              </a:rPr>
              <a:t>Levodopa</a:t>
            </a:r>
            <a:r>
              <a:rPr lang="en-US" altLang="en-US" sz="900" b="1" dirty="0" smtClean="0">
                <a:latin typeface="Arial" pitchFamily="34" charset="0"/>
              </a:rPr>
              <a:t> </a:t>
            </a:r>
            <a:r>
              <a:rPr lang="en-US" altLang="en-US" sz="900" dirty="0" smtClean="0">
                <a:latin typeface="Arial" pitchFamily="34" charset="0"/>
              </a:rPr>
              <a:t>(</a:t>
            </a:r>
            <a:r>
              <a:rPr lang="en-US" altLang="en-US" sz="900" dirty="0" err="1" smtClean="0">
                <a:latin typeface="Arial" pitchFamily="34" charset="0"/>
              </a:rPr>
              <a:t>Dopar</a:t>
            </a:r>
            <a:r>
              <a:rPr lang="en-US" altLang="en-US" sz="900" dirty="0" smtClean="0">
                <a:latin typeface="Arial" pitchFamily="34" charset="0"/>
              </a:rPr>
              <a:t>, </a:t>
            </a:r>
            <a:r>
              <a:rPr lang="en-US" altLang="en-US" sz="900" dirty="0" err="1" smtClean="0">
                <a:latin typeface="Arial" pitchFamily="34" charset="0"/>
              </a:rPr>
              <a:t>Sinemet</a:t>
            </a:r>
            <a:r>
              <a:rPr lang="en-US" altLang="en-US" sz="900" dirty="0" smtClean="0">
                <a:latin typeface="Arial" pitchFamily="34" charset="0"/>
              </a:rPr>
              <a:t>),</a:t>
            </a:r>
            <a:r>
              <a:rPr lang="en-US" altLang="en-US" sz="900" b="1" dirty="0" smtClean="0">
                <a:latin typeface="Arial" pitchFamily="34" charset="0"/>
              </a:rPr>
              <a:t> </a:t>
            </a:r>
            <a:r>
              <a:rPr lang="en-US" altLang="en-US" sz="900" b="1" dirty="0" err="1" smtClean="0">
                <a:latin typeface="Arial" pitchFamily="34" charset="0"/>
              </a:rPr>
              <a:t>amantadine</a:t>
            </a:r>
            <a:r>
              <a:rPr lang="en-US" altLang="en-US" sz="900" b="1" dirty="0" smtClean="0">
                <a:latin typeface="Arial" pitchFamily="34" charset="0"/>
              </a:rPr>
              <a:t> </a:t>
            </a:r>
            <a:r>
              <a:rPr lang="en-US" altLang="en-US" sz="900" dirty="0" smtClean="0">
                <a:latin typeface="Arial" pitchFamily="34" charset="0"/>
              </a:rPr>
              <a:t>(</a:t>
            </a:r>
            <a:r>
              <a:rPr lang="en-US" altLang="en-US" sz="900" dirty="0" err="1" smtClean="0">
                <a:latin typeface="Arial" pitchFamily="34" charset="0"/>
              </a:rPr>
              <a:t>Symmetrel</a:t>
            </a:r>
            <a:r>
              <a:rPr lang="en-US" altLang="en-US" sz="900" dirty="0" smtClean="0">
                <a:latin typeface="Arial" pitchFamily="34" charset="0"/>
              </a:rPr>
              <a:t>): </a:t>
            </a:r>
            <a:r>
              <a:rPr lang="en-US" altLang="en-US" sz="900" dirty="0" smtClean="0">
                <a:latin typeface="Arial" pitchFamily="34" charset="0"/>
                <a:cs typeface="Times New Roman" pitchFamily="18" charset="0"/>
              </a:rPr>
              <a:t>Limited clinical data suggest a higher incidence of adverse experiences in patients receiving concurrent administration of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with either </a:t>
            </a:r>
            <a:r>
              <a:rPr lang="en-US" altLang="en-US" sz="900" dirty="0" err="1" smtClean="0">
                <a:latin typeface="Arial" pitchFamily="34" charset="0"/>
                <a:cs typeface="Times New Roman" pitchFamily="18" charset="0"/>
              </a:rPr>
              <a:t>levodopa</a:t>
            </a:r>
            <a:r>
              <a:rPr lang="en-US" altLang="en-US" sz="900" dirty="0" smtClean="0">
                <a:latin typeface="Arial" pitchFamily="34" charset="0"/>
                <a:cs typeface="Times New Roman" pitchFamily="18" charset="0"/>
              </a:rPr>
              <a:t> or </a:t>
            </a:r>
            <a:r>
              <a:rPr lang="en-US" altLang="en-US" sz="900" dirty="0" err="1" smtClean="0">
                <a:latin typeface="Arial" pitchFamily="34" charset="0"/>
                <a:cs typeface="Times New Roman" pitchFamily="18" charset="0"/>
              </a:rPr>
              <a:t>amantadine</a:t>
            </a:r>
            <a:r>
              <a:rPr lang="en-US" altLang="en-US" sz="900" dirty="0" smtClean="0">
                <a:latin typeface="Arial" pitchFamily="34" charset="0"/>
                <a:cs typeface="Times New Roman" pitchFamily="18" charset="0"/>
              </a:rPr>
              <a:t>. </a:t>
            </a:r>
            <a:r>
              <a:rPr lang="en-US" altLang="en-US" sz="900" dirty="0" err="1" smtClean="0">
                <a:latin typeface="Arial" pitchFamily="34" charset="0"/>
                <a:cs typeface="Times New Roman" pitchFamily="18" charset="0"/>
              </a:rPr>
              <a:t>Coadministration</a:t>
            </a:r>
            <a:r>
              <a:rPr lang="en-US" altLang="en-US" sz="900" dirty="0" smtClean="0">
                <a:latin typeface="Arial" pitchFamily="34" charset="0"/>
                <a:cs typeface="Times New Roman" pitchFamily="18" charset="0"/>
              </a:rPr>
              <a:t> of </a:t>
            </a:r>
            <a:r>
              <a:rPr lang="en-US" altLang="en-US" sz="900" dirty="0" err="1" smtClean="0">
                <a:latin typeface="Arial" pitchFamily="34" charset="0"/>
                <a:cs typeface="Times New Roman" pitchFamily="18" charset="0"/>
              </a:rPr>
              <a:t>bupropion</a:t>
            </a:r>
            <a:r>
              <a:rPr lang="en-US" altLang="en-US" sz="900" dirty="0" smtClean="0">
                <a:latin typeface="Arial" pitchFamily="34" charset="0"/>
                <a:cs typeface="Times New Roman" pitchFamily="18" charset="0"/>
              </a:rPr>
              <a:t> to patients receiving </a:t>
            </a:r>
            <a:r>
              <a:rPr lang="en-US" altLang="en-US" sz="900" dirty="0" err="1" smtClean="0">
                <a:latin typeface="Arial" pitchFamily="34" charset="0"/>
                <a:cs typeface="Times New Roman" pitchFamily="18" charset="0"/>
              </a:rPr>
              <a:t>levodopa</a:t>
            </a:r>
            <a:r>
              <a:rPr lang="en-US" altLang="en-US" sz="900" dirty="0" smtClean="0">
                <a:latin typeface="Arial" pitchFamily="34" charset="0"/>
                <a:cs typeface="Times New Roman" pitchFamily="18" charset="0"/>
              </a:rPr>
              <a:t> should be undertaken with caution, using small initial doses and gradual dose increases. </a:t>
            </a:r>
            <a:endParaRPr lang="en-US" altLang="en-US" sz="900" dirty="0" smtClean="0">
              <a:latin typeface="Arial" pitchFamily="34" charset="0"/>
            </a:endParaRPr>
          </a:p>
          <a:p>
            <a:pPr marL="217488" lvl="1" indent="-107950">
              <a:spcBef>
                <a:spcPct val="50000"/>
              </a:spcBef>
              <a:buFontTx/>
              <a:buChar char="•"/>
            </a:pPr>
            <a:r>
              <a:rPr lang="en-US" altLang="en-US" sz="900" b="1" dirty="0" smtClean="0">
                <a:latin typeface="Arial" pitchFamily="34" charset="0"/>
              </a:rPr>
              <a:t>Monoamine </a:t>
            </a:r>
            <a:r>
              <a:rPr lang="en-US" altLang="en-US" sz="900" b="1" dirty="0" err="1" smtClean="0">
                <a:latin typeface="Arial" pitchFamily="34" charset="0"/>
              </a:rPr>
              <a:t>oxidase</a:t>
            </a:r>
            <a:r>
              <a:rPr lang="en-US" altLang="en-US" sz="900" b="1" dirty="0" smtClean="0">
                <a:latin typeface="Arial" pitchFamily="34" charset="0"/>
              </a:rPr>
              <a:t> (MAO) inhibitors </a:t>
            </a:r>
            <a:r>
              <a:rPr lang="en-US" altLang="en-US" sz="900" dirty="0" smtClean="0">
                <a:latin typeface="Arial" pitchFamily="34" charset="0"/>
              </a:rPr>
              <a:t>(</a:t>
            </a:r>
            <a:r>
              <a:rPr lang="en-US" altLang="en-US" sz="900" dirty="0" err="1" smtClean="0">
                <a:latin typeface="Arial" pitchFamily="34" charset="0"/>
              </a:rPr>
              <a:t>isocarboxazid</a:t>
            </a:r>
            <a:r>
              <a:rPr lang="en-US" altLang="en-US" sz="900" dirty="0" smtClean="0">
                <a:latin typeface="Arial" pitchFamily="34" charset="0"/>
              </a:rPr>
              <a:t> [</a:t>
            </a:r>
            <a:r>
              <a:rPr lang="en-US" altLang="en-US" sz="900" dirty="0" err="1" smtClean="0">
                <a:latin typeface="Arial" pitchFamily="34" charset="0"/>
              </a:rPr>
              <a:t>Marplan</a:t>
            </a:r>
            <a:r>
              <a:rPr lang="en-US" altLang="en-US" sz="900" dirty="0" smtClean="0">
                <a:latin typeface="Arial" pitchFamily="34" charset="0"/>
              </a:rPr>
              <a:t>]), </a:t>
            </a:r>
            <a:r>
              <a:rPr lang="en-US" altLang="en-US" sz="900" dirty="0" err="1" smtClean="0">
                <a:latin typeface="Arial" pitchFamily="34" charset="0"/>
              </a:rPr>
              <a:t>phenelzine</a:t>
            </a:r>
            <a:r>
              <a:rPr lang="en-US" altLang="en-US" sz="900" dirty="0" smtClean="0">
                <a:latin typeface="Arial" pitchFamily="34" charset="0"/>
              </a:rPr>
              <a:t> [</a:t>
            </a:r>
            <a:r>
              <a:rPr lang="en-US" altLang="en-US" sz="900" dirty="0" err="1" smtClean="0">
                <a:latin typeface="Arial" pitchFamily="34" charset="0"/>
              </a:rPr>
              <a:t>Nardil</a:t>
            </a:r>
            <a:r>
              <a:rPr lang="en-US" altLang="en-US" sz="900" dirty="0" smtClean="0">
                <a:latin typeface="Arial" pitchFamily="34" charset="0"/>
              </a:rPr>
              <a:t>], </a:t>
            </a:r>
            <a:r>
              <a:rPr lang="en-US" altLang="en-US" sz="900" dirty="0" err="1" smtClean="0">
                <a:latin typeface="Arial" pitchFamily="34" charset="0"/>
              </a:rPr>
              <a:t>tranylcypromine</a:t>
            </a:r>
            <a:r>
              <a:rPr lang="en-US" altLang="en-US" sz="900" dirty="0" smtClean="0">
                <a:latin typeface="Arial" pitchFamily="34" charset="0"/>
              </a:rPr>
              <a:t> [</a:t>
            </a:r>
            <a:r>
              <a:rPr lang="en-US" altLang="en-US" sz="900" dirty="0" err="1" smtClean="0">
                <a:latin typeface="Arial" pitchFamily="34" charset="0"/>
              </a:rPr>
              <a:t>Parnate</a:t>
            </a:r>
            <a:r>
              <a:rPr lang="en-US" altLang="en-US" sz="900" dirty="0" smtClean="0">
                <a:latin typeface="Arial" pitchFamily="34" charset="0"/>
              </a:rPr>
              <a:t>]): Animal data suggest the risk of acute </a:t>
            </a:r>
            <a:r>
              <a:rPr lang="en-US" altLang="en-US" sz="900" dirty="0" err="1" smtClean="0">
                <a:latin typeface="Arial" pitchFamily="34" charset="0"/>
              </a:rPr>
              <a:t>bupropion</a:t>
            </a:r>
            <a:r>
              <a:rPr lang="en-US" altLang="en-US" sz="900" dirty="0" smtClean="0">
                <a:latin typeface="Arial" pitchFamily="34" charset="0"/>
              </a:rPr>
              <a:t> toxicity is increased with </a:t>
            </a:r>
            <a:r>
              <a:rPr lang="en-US" altLang="en-US" sz="900" dirty="0" err="1" smtClean="0">
                <a:latin typeface="Arial" pitchFamily="34" charset="0"/>
              </a:rPr>
              <a:t>coadministration</a:t>
            </a:r>
            <a:r>
              <a:rPr lang="en-US" altLang="en-US" sz="900" dirty="0" smtClean="0">
                <a:latin typeface="Arial" pitchFamily="34" charset="0"/>
              </a:rPr>
              <a:t>. Do not administer </a:t>
            </a:r>
            <a:r>
              <a:rPr lang="en-US" altLang="en-US" sz="900" dirty="0" err="1" smtClean="0">
                <a:latin typeface="Arial" pitchFamily="34" charset="0"/>
              </a:rPr>
              <a:t>bupropion</a:t>
            </a:r>
            <a:r>
              <a:rPr lang="en-US" altLang="en-US" sz="900" dirty="0" smtClean="0">
                <a:latin typeface="Arial" pitchFamily="34" charset="0"/>
              </a:rPr>
              <a:t> within 14 days of discontinuing an MAO inhibitor.</a:t>
            </a:r>
          </a:p>
          <a:p>
            <a:pPr marL="217488" lvl="1" indent="-107950">
              <a:buFontTx/>
              <a:buChar char="•"/>
            </a:pPr>
            <a:r>
              <a:rPr lang="en-US" altLang="en-US" sz="900" b="1" dirty="0" smtClean="0">
                <a:latin typeface="Arial" pitchFamily="34" charset="0"/>
              </a:rPr>
              <a:t>Drugs that lower the seizure threshold:</a:t>
            </a:r>
            <a:r>
              <a:rPr lang="en-US" altLang="en-US" sz="900" b="1" i="1" dirty="0" smtClean="0">
                <a:latin typeface="Arial" pitchFamily="34" charset="0"/>
              </a:rPr>
              <a:t> </a:t>
            </a:r>
            <a:r>
              <a:rPr lang="en-US" altLang="en-US" sz="900" dirty="0" smtClean="0">
                <a:latin typeface="Arial" pitchFamily="34" charset="0"/>
              </a:rPr>
              <a:t>Concurrent administration of </a:t>
            </a:r>
            <a:r>
              <a:rPr lang="en-US" altLang="en-US" sz="900" dirty="0" err="1" smtClean="0">
                <a:latin typeface="Arial" pitchFamily="34" charset="0"/>
              </a:rPr>
              <a:t>bupropion</a:t>
            </a:r>
            <a:r>
              <a:rPr lang="en-US" altLang="en-US" sz="900" dirty="0" smtClean="0">
                <a:latin typeface="Arial" pitchFamily="34" charset="0"/>
              </a:rPr>
              <a:t> and agents (e.g., antipsychotics, antidepressants, </a:t>
            </a:r>
            <a:r>
              <a:rPr lang="en-US" altLang="en-US" sz="900" dirty="0" err="1" smtClean="0">
                <a:latin typeface="Arial" pitchFamily="34" charset="0"/>
              </a:rPr>
              <a:t>theophylline</a:t>
            </a:r>
            <a:r>
              <a:rPr lang="en-US" altLang="en-US" sz="900" dirty="0" smtClean="0">
                <a:latin typeface="Arial" pitchFamily="34" charset="0"/>
              </a:rPr>
              <a:t>, systemic steroids) that lower the seizure threshold should be undertaken only with extreme caution.</a:t>
            </a:r>
          </a:p>
          <a:p>
            <a:endParaRPr lang="en-US" altLang="en-US" sz="900" dirty="0" smtClean="0">
              <a:latin typeface="Arial" pitchFamily="34" charset="0"/>
            </a:endParaRPr>
          </a:p>
          <a:p>
            <a:r>
              <a:rPr lang="en-US" altLang="en-US" sz="800" dirty="0" smtClean="0">
                <a:latin typeface="Arial" pitchFamily="34" charset="0"/>
              </a:rPr>
              <a:t>GlaxoSmithKline Inc. (2010, September). </a:t>
            </a:r>
            <a:r>
              <a:rPr lang="en-US" altLang="en-US" sz="800" dirty="0" err="1" smtClean="0">
                <a:latin typeface="Arial" pitchFamily="34" charset="0"/>
              </a:rPr>
              <a:t>Zyban</a:t>
            </a:r>
            <a:r>
              <a:rPr lang="en-US" altLang="en-US" sz="800" dirty="0" smtClean="0">
                <a:latin typeface="Arial" pitchFamily="34" charset="0"/>
              </a:rPr>
              <a:t> Package Insert. Research Triangle Park, NC.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A36B309-659B-411C-AA9B-C9804FA13324}" type="slidenum">
              <a:rPr lang="en-US" smtClean="0"/>
              <a:pPr/>
              <a:t>112</a:t>
            </a:fld>
            <a:endParaRPr lang="en-US" smtClean="0"/>
          </a:p>
        </p:txBody>
      </p:sp>
      <p:sp>
        <p:nvSpPr>
          <p:cNvPr id="15155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66AAB605-E852-4C3F-971F-BD65F7FAEB2A}" type="slidenum">
              <a:rPr kumimoji="0" lang="en-US" sz="1200">
                <a:latin typeface="Tahoma" pitchFamily="34" charset="0"/>
                <a:cs typeface="Arial" pitchFamily="34" charset="0"/>
              </a:rPr>
              <a:pPr algn="r" defTabSz="966788" eaLnBrk="1" hangingPunct="1">
                <a:lnSpc>
                  <a:spcPct val="100000"/>
                </a:lnSpc>
                <a:spcBef>
                  <a:spcPct val="0"/>
                </a:spcBef>
              </a:pPr>
              <a:t>112</a:t>
            </a:fld>
            <a:endParaRPr kumimoji="0" lang="en-US" sz="1200">
              <a:latin typeface="Tahoma" pitchFamily="34" charset="0"/>
              <a:cs typeface="Arial" pitchFamily="34" charset="0"/>
            </a:endParaRPr>
          </a:p>
        </p:txBody>
      </p:sp>
      <p:sp>
        <p:nvSpPr>
          <p:cNvPr id="151556" name="Rectangle 2"/>
          <p:cNvSpPr>
            <a:spLocks noGrp="1" noRot="1" noChangeAspect="1" noChangeArrowheads="1" noTextEdit="1"/>
          </p:cNvSpPr>
          <p:nvPr>
            <p:ph type="sldImg"/>
          </p:nvPr>
        </p:nvSpPr>
        <p:spPr>
          <a:xfrm>
            <a:off x="1874838" y="719138"/>
            <a:ext cx="3554412" cy="2665412"/>
          </a:xfrm>
          <a:ln/>
        </p:spPr>
      </p:sp>
      <p:sp>
        <p:nvSpPr>
          <p:cNvPr id="151557" name="Rectangle 3"/>
          <p:cNvSpPr>
            <a:spLocks noGrp="1" noChangeArrowheads="1"/>
          </p:cNvSpPr>
          <p:nvPr>
            <p:ph type="body" idx="1"/>
          </p:nvPr>
        </p:nvSpPr>
        <p:spPr>
          <a:xfrm>
            <a:off x="557213" y="3541713"/>
            <a:ext cx="6345237" cy="5345112"/>
          </a:xfrm>
          <a:noFill/>
        </p:spPr>
        <p:txBody>
          <a:bodyPr lIns="96474" tIns="48236" rIns="96474" bIns="48236"/>
          <a:lstStyle/>
          <a:p>
            <a:pPr>
              <a:spcBef>
                <a:spcPct val="50000"/>
              </a:spcBef>
            </a:pPr>
            <a:r>
              <a:rPr lang="en-US" altLang="en-US" sz="900" dirty="0" err="1" smtClean="0">
                <a:latin typeface="Arial" pitchFamily="34" charset="0"/>
              </a:rPr>
              <a:t>Bupropion</a:t>
            </a:r>
            <a:r>
              <a:rPr lang="en-US" altLang="en-US" sz="900" dirty="0" smtClean="0">
                <a:latin typeface="Arial" pitchFamily="34" charset="0"/>
              </a:rPr>
              <a:t> is contraindicated in patients with </a:t>
            </a:r>
            <a:r>
              <a:rPr lang="en-US" altLang="en-US" sz="900" b="1" dirty="0" smtClean="0">
                <a:latin typeface="Arial" pitchFamily="34" charset="0"/>
              </a:rPr>
              <a:t>seizure disorders</a:t>
            </a:r>
            <a:r>
              <a:rPr lang="en-US" altLang="en-US" sz="900" dirty="0" smtClean="0">
                <a:latin typeface="Arial" pitchFamily="34" charset="0"/>
              </a:rPr>
              <a:t>. Although seizures were not reported in the </a:t>
            </a:r>
            <a:r>
              <a:rPr lang="en-US" altLang="en-US" sz="900" dirty="0" err="1" smtClean="0">
                <a:latin typeface="Arial" pitchFamily="34" charset="0"/>
              </a:rPr>
              <a:t>Zyban</a:t>
            </a:r>
            <a:r>
              <a:rPr lang="en-US" altLang="en-US" sz="900" dirty="0" smtClean="0">
                <a:latin typeface="Arial" pitchFamily="34" charset="0"/>
              </a:rPr>
              <a:t> smoking cessation clinical trials, the incidence of seizures with the sustained-release formulation (</a:t>
            </a:r>
            <a:r>
              <a:rPr lang="en-US" altLang="en-US" sz="900" dirty="0" err="1" smtClean="0">
                <a:latin typeface="Arial" pitchFamily="34" charset="0"/>
              </a:rPr>
              <a:t>Wellbutrin</a:t>
            </a:r>
            <a:r>
              <a:rPr lang="en-US" altLang="en-US" sz="900" dirty="0" smtClean="0">
                <a:latin typeface="Arial" pitchFamily="34" charset="0"/>
              </a:rPr>
              <a:t>) used in the treatment of depression was 0.1% (i.e., 1/1,000) in patients without a previous history of seizures. Patients taking any form of medication that lowers the seizure threshold should not be given </a:t>
            </a:r>
            <a:r>
              <a:rPr lang="en-US" altLang="en-US" sz="900" dirty="0" err="1" smtClean="0">
                <a:latin typeface="Arial" pitchFamily="34" charset="0"/>
              </a:rPr>
              <a:t>bupropion</a:t>
            </a:r>
            <a:r>
              <a:rPr lang="en-US" altLang="en-US" sz="900" dirty="0" smtClean="0">
                <a:latin typeface="Arial" pitchFamily="34" charset="0"/>
              </a:rPr>
              <a:t> without close medical monitoring.</a:t>
            </a:r>
          </a:p>
          <a:p>
            <a:pPr>
              <a:spcBef>
                <a:spcPct val="50000"/>
              </a:spcBef>
            </a:pPr>
            <a:r>
              <a:rPr lang="en-US" altLang="en-US" sz="900" dirty="0" err="1" smtClean="0">
                <a:latin typeface="Arial" pitchFamily="34" charset="0"/>
              </a:rPr>
              <a:t>Bupropion</a:t>
            </a:r>
            <a:r>
              <a:rPr lang="en-US" altLang="en-US" sz="900" dirty="0" smtClean="0">
                <a:latin typeface="Arial" pitchFamily="34" charset="0"/>
              </a:rPr>
              <a:t> is contraindicated in patients with a current or prior diagnosis of </a:t>
            </a:r>
            <a:r>
              <a:rPr lang="en-US" altLang="en-US" sz="900" b="1" dirty="0" smtClean="0">
                <a:latin typeface="Arial" pitchFamily="34" charset="0"/>
              </a:rPr>
              <a:t>anorexia or bulimia nervosa</a:t>
            </a:r>
            <a:r>
              <a:rPr lang="en-US" altLang="en-US" sz="900" dirty="0" smtClean="0">
                <a:latin typeface="Arial" pitchFamily="34" charset="0"/>
              </a:rPr>
              <a:t> because of a higher incidence of seizures noted in patients treated for bulimia with the immediate-release formulation of </a:t>
            </a:r>
            <a:r>
              <a:rPr lang="en-US" altLang="en-US" sz="900" dirty="0" err="1" smtClean="0">
                <a:latin typeface="Arial" pitchFamily="34" charset="0"/>
              </a:rPr>
              <a:t>bupropion</a:t>
            </a:r>
            <a:r>
              <a:rPr lang="en-US" altLang="en-US" sz="900" dirty="0" smtClean="0">
                <a:latin typeface="Arial" pitchFamily="34" charset="0"/>
              </a:rPr>
              <a:t>.</a:t>
            </a:r>
          </a:p>
          <a:p>
            <a:pPr>
              <a:spcBef>
                <a:spcPct val="50000"/>
              </a:spcBef>
            </a:pPr>
            <a:r>
              <a:rPr lang="en-US" altLang="en-US" sz="900" dirty="0" err="1" smtClean="0">
                <a:latin typeface="Arial" pitchFamily="34" charset="0"/>
              </a:rPr>
              <a:t>Bupropion</a:t>
            </a:r>
            <a:r>
              <a:rPr lang="en-US" altLang="en-US" sz="900" dirty="0" smtClean="0">
                <a:latin typeface="Arial" pitchFamily="34" charset="0"/>
              </a:rPr>
              <a:t> is the active ingredient in </a:t>
            </a:r>
            <a:r>
              <a:rPr lang="en-US" altLang="en-US" sz="900" b="1" dirty="0" err="1" smtClean="0">
                <a:latin typeface="Arial" pitchFamily="34" charset="0"/>
              </a:rPr>
              <a:t>Wellbutrin</a:t>
            </a:r>
            <a:r>
              <a:rPr lang="en-US" altLang="en-US" sz="900" b="1" dirty="0" smtClean="0">
                <a:latin typeface="Arial" pitchFamily="34" charset="0"/>
              </a:rPr>
              <a:t>, </a:t>
            </a:r>
            <a:r>
              <a:rPr lang="en-US" altLang="en-US" sz="900" b="1" dirty="0" err="1" smtClean="0">
                <a:latin typeface="Arial" pitchFamily="34" charset="0"/>
              </a:rPr>
              <a:t>Wellbutrin</a:t>
            </a:r>
            <a:r>
              <a:rPr lang="en-US" altLang="en-US" sz="900" b="1" dirty="0" smtClean="0">
                <a:latin typeface="Arial" pitchFamily="34" charset="0"/>
              </a:rPr>
              <a:t> SR,</a:t>
            </a:r>
            <a:r>
              <a:rPr lang="en-US" altLang="en-US" sz="900" dirty="0" smtClean="0">
                <a:latin typeface="Arial" pitchFamily="34" charset="0"/>
              </a:rPr>
              <a:t> and </a:t>
            </a:r>
            <a:r>
              <a:rPr lang="en-US" altLang="en-US" sz="900" b="1" dirty="0" err="1" smtClean="0">
                <a:latin typeface="Arial" pitchFamily="34" charset="0"/>
              </a:rPr>
              <a:t>Wellbutrin</a:t>
            </a:r>
            <a:r>
              <a:rPr lang="en-US" altLang="en-US" sz="900" b="1" dirty="0" smtClean="0">
                <a:latin typeface="Arial" pitchFamily="34" charset="0"/>
              </a:rPr>
              <a:t> XL</a:t>
            </a:r>
            <a:r>
              <a:rPr lang="en-US" altLang="en-US" sz="900" dirty="0" smtClean="0">
                <a:latin typeface="Arial" pitchFamily="34" charset="0"/>
              </a:rPr>
              <a:t>, which are used in the treatment of depression, and in </a:t>
            </a:r>
            <a:r>
              <a:rPr lang="en-US" altLang="en-US" sz="900" dirty="0" err="1" smtClean="0">
                <a:latin typeface="Arial" pitchFamily="34" charset="0"/>
              </a:rPr>
              <a:t>Zyban</a:t>
            </a:r>
            <a:r>
              <a:rPr lang="en-US" altLang="en-US" sz="900" dirty="0" smtClean="0">
                <a:latin typeface="Arial" pitchFamily="34" charset="0"/>
              </a:rPr>
              <a:t>, which is used for tobacco cessation. These medications should </a:t>
            </a:r>
            <a:r>
              <a:rPr lang="en-US" altLang="en-US" sz="900" i="1" dirty="0" smtClean="0">
                <a:latin typeface="Arial" pitchFamily="34" charset="0"/>
              </a:rPr>
              <a:t>not</a:t>
            </a:r>
            <a:r>
              <a:rPr lang="en-US" altLang="en-US" sz="900" dirty="0" smtClean="0">
                <a:latin typeface="Arial" pitchFamily="34" charset="0"/>
              </a:rPr>
              <a:t> be used in combination because the incidence of seizures is dose related.</a:t>
            </a:r>
          </a:p>
          <a:p>
            <a:pPr>
              <a:spcBef>
                <a:spcPct val="50000"/>
              </a:spcBef>
            </a:pPr>
            <a:r>
              <a:rPr lang="en-US" altLang="en-US" sz="900" dirty="0" smtClean="0">
                <a:latin typeface="Arial" pitchFamily="34" charset="0"/>
              </a:rPr>
              <a:t>The concurrent administration of </a:t>
            </a:r>
            <a:r>
              <a:rPr lang="en-US" altLang="en-US" sz="900" dirty="0" err="1" smtClean="0">
                <a:latin typeface="Arial" pitchFamily="34" charset="0"/>
              </a:rPr>
              <a:t>bupropion</a:t>
            </a:r>
            <a:r>
              <a:rPr lang="en-US" altLang="en-US" sz="900" dirty="0" smtClean="0">
                <a:latin typeface="Arial" pitchFamily="34" charset="0"/>
              </a:rPr>
              <a:t> and a </a:t>
            </a:r>
            <a:r>
              <a:rPr lang="en-US" altLang="en-US" sz="900" b="1" dirty="0" smtClean="0">
                <a:latin typeface="Arial" pitchFamily="34" charset="0"/>
              </a:rPr>
              <a:t>monoamine </a:t>
            </a:r>
            <a:r>
              <a:rPr lang="en-US" altLang="en-US" sz="900" b="1" dirty="0" err="1" smtClean="0">
                <a:latin typeface="Arial" pitchFamily="34" charset="0"/>
              </a:rPr>
              <a:t>oxidase</a:t>
            </a:r>
            <a:r>
              <a:rPr lang="en-US" altLang="en-US" sz="900" b="1" dirty="0" smtClean="0">
                <a:latin typeface="Arial" pitchFamily="34" charset="0"/>
              </a:rPr>
              <a:t> (MAO) inhibitor</a:t>
            </a:r>
            <a:r>
              <a:rPr lang="en-US" altLang="en-US" sz="900" dirty="0" smtClean="0">
                <a:latin typeface="Arial" pitchFamily="34" charset="0"/>
              </a:rPr>
              <a:t> is contraindicated. Studies in animals demonstrate that the acute toxicity of </a:t>
            </a:r>
            <a:r>
              <a:rPr lang="en-US" altLang="en-US" sz="900" dirty="0" err="1" smtClean="0">
                <a:latin typeface="Arial" pitchFamily="34" charset="0"/>
              </a:rPr>
              <a:t>bupropion</a:t>
            </a:r>
            <a:r>
              <a:rPr lang="en-US" altLang="en-US" sz="900" dirty="0" smtClean="0">
                <a:latin typeface="Arial" pitchFamily="34" charset="0"/>
              </a:rPr>
              <a:t> is enhanced by the MAO inhibitor </a:t>
            </a:r>
            <a:r>
              <a:rPr lang="en-US" altLang="en-US" sz="900" dirty="0" err="1" smtClean="0">
                <a:latin typeface="Arial" pitchFamily="34" charset="0"/>
              </a:rPr>
              <a:t>phenelzine</a:t>
            </a:r>
            <a:r>
              <a:rPr lang="en-US" altLang="en-US" sz="900" dirty="0" smtClean="0">
                <a:latin typeface="Arial" pitchFamily="34" charset="0"/>
              </a:rPr>
              <a:t>. At least 14 days should elapse between discontinuation of an MAO inhibitor and initiation of treatment with </a:t>
            </a:r>
            <a:r>
              <a:rPr lang="en-US" altLang="en-US" sz="900" dirty="0" err="1" smtClean="0">
                <a:latin typeface="Arial" pitchFamily="34" charset="0"/>
              </a:rPr>
              <a:t>bupropion</a:t>
            </a:r>
            <a:r>
              <a:rPr lang="en-US" altLang="en-US" sz="900" dirty="0" smtClean="0">
                <a:latin typeface="Arial" pitchFamily="34" charset="0"/>
              </a:rPr>
              <a:t>. </a:t>
            </a:r>
          </a:p>
          <a:p>
            <a:pPr>
              <a:spcBef>
                <a:spcPct val="50000"/>
              </a:spcBef>
            </a:pPr>
            <a:r>
              <a:rPr lang="en-US" altLang="en-US" sz="900" dirty="0" err="1" smtClean="0">
                <a:latin typeface="Arial" pitchFamily="34" charset="0"/>
              </a:rPr>
              <a:t>Bupropion</a:t>
            </a:r>
            <a:r>
              <a:rPr lang="en-US" altLang="en-US" sz="900" dirty="0" smtClean="0">
                <a:latin typeface="Arial" pitchFamily="34" charset="0"/>
              </a:rPr>
              <a:t> is contraindicated in patients undergoing abrupt discontinuation of alcohol or sedatives, including benzodiazepines.</a:t>
            </a:r>
          </a:p>
          <a:p>
            <a:pPr>
              <a:spcBef>
                <a:spcPct val="50000"/>
              </a:spcBef>
              <a:buFont typeface="Wingdings" pitchFamily="2" charset="2"/>
              <a:buNone/>
            </a:pPr>
            <a:r>
              <a:rPr lang="en-US" altLang="en-US" sz="900" b="1" dirty="0" smtClean="0">
                <a:latin typeface="Arial" pitchFamily="34" charset="0"/>
                <a:cs typeface="Arial" pitchFamily="34" charset="0"/>
                <a:sym typeface="Webdings" pitchFamily="18" charset="2"/>
              </a:rPr>
              <a:t>♪</a:t>
            </a:r>
            <a:r>
              <a:rPr lang="en-US" sz="900" b="1" dirty="0" smtClean="0">
                <a:latin typeface="Arial" pitchFamily="34" charset="0"/>
                <a:sym typeface="Monotype Sorts"/>
              </a:rPr>
              <a:t> Note to instructor(s):</a:t>
            </a:r>
            <a:r>
              <a:rPr lang="en-US" sz="900" dirty="0" smtClean="0">
                <a:latin typeface="Arial" pitchFamily="34" charset="0"/>
                <a:sym typeface="Monotype Sorts"/>
              </a:rPr>
              <a:t> </a:t>
            </a:r>
            <a:r>
              <a:rPr lang="en-US" sz="900" dirty="0" smtClean="0">
                <a:solidFill>
                  <a:srgbClr val="000000"/>
                </a:solidFill>
                <a:latin typeface="Arial" pitchFamily="34" charset="0"/>
                <a:cs typeface="Times New Roman" pitchFamily="18" charset="0"/>
              </a:rPr>
              <a:t>Because the use of </a:t>
            </a:r>
            <a:r>
              <a:rPr lang="en-US" sz="900" dirty="0" err="1" smtClean="0">
                <a:solidFill>
                  <a:srgbClr val="000000"/>
                </a:solidFill>
                <a:latin typeface="Arial" pitchFamily="34" charset="0"/>
                <a:cs typeface="Times New Roman" pitchFamily="18" charset="0"/>
              </a:rPr>
              <a:t>bupropion</a:t>
            </a:r>
            <a:r>
              <a:rPr lang="en-US" sz="900" dirty="0" smtClean="0">
                <a:solidFill>
                  <a:srgbClr val="000000"/>
                </a:solidFill>
                <a:latin typeface="Arial" pitchFamily="34" charset="0"/>
                <a:cs typeface="Times New Roman" pitchFamily="18" charset="0"/>
              </a:rPr>
              <a:t> is associated with a dose-dependent risk of seizures, clinicians should not prescribe doses over 300 mg/day for smoking cessation. The manufacturers report seizure incidence rates (from antidepressant trials with </a:t>
            </a:r>
            <a:r>
              <a:rPr lang="en-US" sz="900" dirty="0" err="1" smtClean="0">
                <a:latin typeface="Arial" pitchFamily="34" charset="0"/>
                <a:cs typeface="Times New Roman" pitchFamily="18" charset="0"/>
              </a:rPr>
              <a:t>Wellbutrin</a:t>
            </a:r>
            <a:r>
              <a:rPr lang="en-US" sz="900" dirty="0" smtClean="0">
                <a:latin typeface="Arial" pitchFamily="34" charset="0"/>
                <a:cs typeface="Times New Roman" pitchFamily="18" charset="0"/>
              </a:rPr>
              <a:t>) of approximately 0.1% (1/1,000) in patients treated with300 mg/day. For more information about seizure incidence in patients being treated with </a:t>
            </a:r>
            <a:r>
              <a:rPr lang="en-US" sz="900" dirty="0" err="1" smtClean="0">
                <a:latin typeface="Arial" pitchFamily="34" charset="0"/>
                <a:cs typeface="Times New Roman" pitchFamily="18" charset="0"/>
              </a:rPr>
              <a:t>bupropion</a:t>
            </a:r>
            <a:r>
              <a:rPr lang="en-US" sz="900" dirty="0" smtClean="0">
                <a:latin typeface="Arial" pitchFamily="34" charset="0"/>
                <a:cs typeface="Times New Roman" pitchFamily="18" charset="0"/>
              </a:rPr>
              <a:t> SR (</a:t>
            </a:r>
            <a:r>
              <a:rPr lang="en-US" sz="900" dirty="0" err="1" smtClean="0">
                <a:latin typeface="Arial" pitchFamily="34" charset="0"/>
                <a:cs typeface="Times New Roman" pitchFamily="18" charset="0"/>
              </a:rPr>
              <a:t>Zyban</a:t>
            </a:r>
            <a:r>
              <a:rPr lang="en-US" sz="900" dirty="0" smtClean="0">
                <a:latin typeface="Arial" pitchFamily="34" charset="0"/>
                <a:cs typeface="Times New Roman" pitchFamily="18" charset="0"/>
              </a:rPr>
              <a:t>) for smoking cessation, please see the “</a:t>
            </a:r>
            <a:r>
              <a:rPr lang="en-US" sz="900" dirty="0" err="1" smtClean="0">
                <a:latin typeface="Arial" pitchFamily="34" charset="0"/>
                <a:cs typeface="Times New Roman" pitchFamily="18" charset="0"/>
              </a:rPr>
              <a:t>Bupropion</a:t>
            </a:r>
            <a:r>
              <a:rPr lang="en-US" sz="900" dirty="0" smtClean="0">
                <a:latin typeface="Arial" pitchFamily="34" charset="0"/>
                <a:cs typeface="Times New Roman" pitchFamily="18" charset="0"/>
              </a:rPr>
              <a:t>: Adverse Effects” slide in this module.</a:t>
            </a:r>
          </a:p>
          <a:p>
            <a:pPr>
              <a:spcBef>
                <a:spcPct val="50000"/>
              </a:spcBef>
              <a:buFont typeface="Wingdings" pitchFamily="2" charset="2"/>
              <a:buNone/>
            </a:pPr>
            <a:r>
              <a:rPr lang="en-US" sz="900" dirty="0" smtClean="0">
                <a:solidFill>
                  <a:srgbClr val="000000"/>
                </a:solidFill>
                <a:latin typeface="Arial" pitchFamily="34" charset="0"/>
                <a:cs typeface="Times New Roman" pitchFamily="18" charset="0"/>
              </a:rPr>
              <a:t>Predisposing factors that may increase the risk of seizure with </a:t>
            </a:r>
            <a:r>
              <a:rPr lang="en-US" sz="900" dirty="0" err="1" smtClean="0">
                <a:solidFill>
                  <a:srgbClr val="000000"/>
                </a:solidFill>
                <a:latin typeface="Arial" pitchFamily="34" charset="0"/>
                <a:cs typeface="Times New Roman" pitchFamily="18" charset="0"/>
              </a:rPr>
              <a:t>bupropion</a:t>
            </a:r>
            <a:r>
              <a:rPr lang="en-US" sz="900" dirty="0" smtClean="0">
                <a:solidFill>
                  <a:srgbClr val="000000"/>
                </a:solidFill>
                <a:latin typeface="Arial" pitchFamily="34" charset="0"/>
                <a:cs typeface="Times New Roman" pitchFamily="18" charset="0"/>
              </a:rPr>
              <a:t> use include history of head trauma or prior seizure, central nervous system </a:t>
            </a:r>
            <a:r>
              <a:rPr lang="en-US" sz="900" dirty="0" smtClean="0">
                <a:latin typeface="Arial" pitchFamily="34" charset="0"/>
                <a:cs typeface="Times New Roman" pitchFamily="18" charset="0"/>
              </a:rPr>
              <a:t>tumor, the presence of severe hepatic cirrhosis and concomitant medications that lower the seizure threshold. The risk of seizure may be minimized if the total daily dose does not exceed 300 mg (the maximum recommended dose for smoking cessation) and the recommended daily dose (300 mg) is administered in divided doses (150 mg twice daily). No single dose should exceed 150 mg to avoid high peak concentrations of </a:t>
            </a:r>
            <a:r>
              <a:rPr lang="en-US" sz="900" dirty="0" err="1" smtClean="0">
                <a:latin typeface="Arial" pitchFamily="34" charset="0"/>
                <a:cs typeface="Times New Roman" pitchFamily="18" charset="0"/>
              </a:rPr>
              <a:t>bupropion</a:t>
            </a:r>
            <a:r>
              <a:rPr lang="en-US" sz="900" dirty="0" smtClean="0">
                <a:latin typeface="Arial" pitchFamily="34" charset="0"/>
                <a:cs typeface="Times New Roman" pitchFamily="18" charset="0"/>
              </a:rPr>
              <a:t> or its metabolites.</a:t>
            </a:r>
          </a:p>
          <a:p>
            <a:pPr>
              <a:spcBef>
                <a:spcPct val="50000"/>
              </a:spcBef>
            </a:pPr>
            <a:endParaRPr lang="en-US" altLang="en-US" sz="900" dirty="0" smtClean="0">
              <a:latin typeface="Arial" pitchFamily="34" charset="0"/>
            </a:endParaRPr>
          </a:p>
          <a:p>
            <a:r>
              <a:rPr lang="en-US" altLang="en-US" sz="800" dirty="0" smtClean="0">
                <a:latin typeface="Arial" pitchFamily="34" charset="0"/>
              </a:rPr>
              <a:t>GlaxoSmithKline Inc. (2010, September). </a:t>
            </a:r>
            <a:r>
              <a:rPr lang="en-US" altLang="en-US" sz="800" dirty="0" err="1" smtClean="0">
                <a:latin typeface="Arial" pitchFamily="34" charset="0"/>
              </a:rPr>
              <a:t>Zyban</a:t>
            </a:r>
            <a:r>
              <a:rPr lang="en-US" altLang="en-US" sz="800" dirty="0" smtClean="0">
                <a:latin typeface="Arial" pitchFamily="34" charset="0"/>
              </a:rPr>
              <a:t> Package Insert. Research Triangle Park, NC. </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E1ACE08F-324E-4CF1-95A8-FE8C2123AEE0}" type="slidenum">
              <a:rPr lang="en-US" smtClean="0"/>
              <a:pPr/>
              <a:t>113</a:t>
            </a:fld>
            <a:endParaRPr lang="en-US" smtClean="0"/>
          </a:p>
        </p:txBody>
      </p:sp>
      <p:sp>
        <p:nvSpPr>
          <p:cNvPr id="15257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5EFA641C-A32F-4CC1-BC2C-761A2EC4313A}" type="slidenum">
              <a:rPr kumimoji="0" lang="en-US" sz="1200">
                <a:latin typeface="Tahoma" pitchFamily="34" charset="0"/>
                <a:cs typeface="Arial" pitchFamily="34" charset="0"/>
              </a:rPr>
              <a:pPr algn="r" defTabSz="966788" eaLnBrk="1" hangingPunct="1">
                <a:lnSpc>
                  <a:spcPct val="100000"/>
                </a:lnSpc>
                <a:spcBef>
                  <a:spcPct val="0"/>
                </a:spcBef>
              </a:pPr>
              <a:t>113</a:t>
            </a:fld>
            <a:endParaRPr kumimoji="0" lang="en-US" sz="1200">
              <a:latin typeface="Tahoma" pitchFamily="34" charset="0"/>
              <a:cs typeface="Arial" pitchFamily="34" charset="0"/>
            </a:endParaRPr>
          </a:p>
        </p:txBody>
      </p:sp>
      <p:sp>
        <p:nvSpPr>
          <p:cNvPr id="152580" name="Rectangle 2"/>
          <p:cNvSpPr>
            <a:spLocks noGrp="1" noRot="1" noChangeAspect="1" noChangeArrowheads="1" noTextEdit="1"/>
          </p:cNvSpPr>
          <p:nvPr>
            <p:ph type="sldImg"/>
          </p:nvPr>
        </p:nvSpPr>
        <p:spPr>
          <a:xfrm>
            <a:off x="1874838" y="719138"/>
            <a:ext cx="3554412" cy="2665412"/>
          </a:xfrm>
          <a:ln/>
        </p:spPr>
      </p:sp>
      <p:sp>
        <p:nvSpPr>
          <p:cNvPr id="152581" name="Rectangle 3"/>
          <p:cNvSpPr>
            <a:spLocks noGrp="1" noChangeArrowheads="1"/>
          </p:cNvSpPr>
          <p:nvPr>
            <p:ph type="body" idx="1"/>
          </p:nvPr>
        </p:nvSpPr>
        <p:spPr>
          <a:xfrm>
            <a:off x="557213" y="3541713"/>
            <a:ext cx="6345237" cy="5345112"/>
          </a:xfrm>
          <a:noFill/>
        </p:spPr>
        <p:txBody>
          <a:bodyPr lIns="96474" tIns="48236" rIns="96474" bIns="48236"/>
          <a:lstStyle/>
          <a:p>
            <a:r>
              <a:rPr lang="en-US" sz="900" dirty="0" smtClean="0">
                <a:latin typeface="Arial" pitchFamily="34" charset="0"/>
              </a:rPr>
              <a:t>In July 2009, the FDA mandated that the prescribing information for all </a:t>
            </a:r>
            <a:r>
              <a:rPr lang="en-US" sz="900" dirty="0" err="1" smtClean="0">
                <a:latin typeface="Arial" pitchFamily="34" charset="0"/>
              </a:rPr>
              <a:t>bupropion</a:t>
            </a:r>
            <a:r>
              <a:rPr lang="en-US" sz="900" dirty="0" smtClean="0">
                <a:latin typeface="Arial" pitchFamily="34" charset="0"/>
              </a:rPr>
              <a:t>-containing products include a black-boxed warning highlighting the risk of serious neuropsychiatric events, including but not limited to depression, suicidal ideation, suicide attempt and completed suicide. These additional warnings were based on post-marketing adverse event surveillance reports received by the FDA (FDA, 2009). Clinicians should be aware that patients with serious psychiatric illness (e.g., depression, schizophrenia, bipolar disorder) did not participate in the pre-licensing studies of </a:t>
            </a:r>
            <a:r>
              <a:rPr lang="en-US" sz="900" dirty="0" err="1" smtClean="0">
                <a:latin typeface="Arial" pitchFamily="34" charset="0"/>
              </a:rPr>
              <a:t>bupropion</a:t>
            </a:r>
            <a:r>
              <a:rPr lang="en-US" sz="900" dirty="0" smtClean="0">
                <a:latin typeface="Arial" pitchFamily="34" charset="0"/>
              </a:rPr>
              <a:t> SR for smoking cessation (GlaxoSmithKline, 2010).</a:t>
            </a:r>
          </a:p>
          <a:p>
            <a:endParaRPr lang="en-US" altLang="en-US" sz="900" dirty="0" smtClean="0">
              <a:latin typeface="Arial" pitchFamily="34" charset="0"/>
            </a:endParaRPr>
          </a:p>
          <a:p>
            <a:r>
              <a:rPr lang="en-US" altLang="en-US" sz="900" dirty="0" smtClean="0">
                <a:latin typeface="Arial" pitchFamily="34" charset="0"/>
              </a:rPr>
              <a:t>All patients </a:t>
            </a:r>
            <a:r>
              <a:rPr lang="en-US" sz="900" dirty="0" smtClean="0">
                <a:latin typeface="Arial" pitchFamily="34" charset="0"/>
              </a:rPr>
              <a:t>being treated with </a:t>
            </a:r>
            <a:r>
              <a:rPr lang="en-US" sz="900" dirty="0" err="1" smtClean="0">
                <a:latin typeface="Arial" pitchFamily="34" charset="0"/>
              </a:rPr>
              <a:t>bupropion</a:t>
            </a:r>
            <a:r>
              <a:rPr lang="en-US" sz="900" dirty="0" smtClean="0">
                <a:latin typeface="Arial" pitchFamily="34" charset="0"/>
              </a:rPr>
              <a:t> should be observed for neuropsychiatric symptoms including changes in behavior, hostility, agitation, depressed mood, and suicide-related events, including ideation, behavior, and attempted suicide. Patients should be advised to stop taking </a:t>
            </a:r>
            <a:r>
              <a:rPr lang="en-US" sz="900" dirty="0" err="1" smtClean="0">
                <a:latin typeface="Arial" pitchFamily="34" charset="0"/>
              </a:rPr>
              <a:t>bupropion</a:t>
            </a:r>
            <a:r>
              <a:rPr lang="en-US" sz="900" dirty="0" smtClean="0">
                <a:latin typeface="Arial" pitchFamily="34" charset="0"/>
              </a:rPr>
              <a:t> and contact a healthcare provider immediately if agitation, hostility, depressed mood, or changes in thinking or behavior that are not typical for the patient are observed, or if the patient develops suicidal ideation or suicidal behavior. In many post-marketing cases, resolution of symptoms after discontinuation of </a:t>
            </a:r>
            <a:r>
              <a:rPr lang="en-US" sz="900" dirty="0" err="1" smtClean="0">
                <a:latin typeface="Arial" pitchFamily="34" charset="0"/>
              </a:rPr>
              <a:t>bupropion</a:t>
            </a:r>
            <a:r>
              <a:rPr lang="en-US" sz="900" dirty="0" smtClean="0">
                <a:latin typeface="Arial" pitchFamily="34" charset="0"/>
              </a:rPr>
              <a:t> was reported, although in some cases the symptoms persisted; therefore, ongoing monitoring and supportive care should be provided until symptoms resolve (GlaxoSmithKline, 2009).</a:t>
            </a:r>
            <a:endParaRPr lang="en-US" altLang="en-US" sz="900" dirty="0" smtClean="0">
              <a:latin typeface="Arial" pitchFamily="34" charset="0"/>
            </a:endParaRPr>
          </a:p>
          <a:p>
            <a:pPr>
              <a:spcBef>
                <a:spcPct val="50000"/>
              </a:spcBef>
            </a:pPr>
            <a:endParaRPr lang="en-US" altLang="en-US" sz="800" dirty="0" smtClean="0">
              <a:latin typeface="Arial" pitchFamily="34" charset="0"/>
            </a:endParaRPr>
          </a:p>
          <a:p>
            <a:r>
              <a:rPr lang="en-US" sz="800" dirty="0" smtClean="0">
                <a:latin typeface="Arial" pitchFamily="34" charset="0"/>
              </a:rPr>
              <a:t>Food and Drug Administration (2009, July).  Information for healthcare professionals: </a:t>
            </a:r>
            <a:r>
              <a:rPr lang="en-US" sz="800" dirty="0" err="1" smtClean="0">
                <a:latin typeface="Arial" pitchFamily="34" charset="0"/>
              </a:rPr>
              <a:t>varenicline</a:t>
            </a:r>
            <a:r>
              <a:rPr lang="en-US" sz="800" dirty="0" smtClean="0">
                <a:latin typeface="Arial" pitchFamily="34" charset="0"/>
              </a:rPr>
              <a:t> (marketed as </a:t>
            </a:r>
            <a:r>
              <a:rPr lang="en-US" sz="800" dirty="0" err="1" smtClean="0">
                <a:latin typeface="Arial" pitchFamily="34" charset="0"/>
              </a:rPr>
              <a:t>Chantix</a:t>
            </a:r>
            <a:r>
              <a:rPr lang="en-US" sz="800" dirty="0" smtClean="0">
                <a:latin typeface="Arial" pitchFamily="34" charset="0"/>
              </a:rPr>
              <a:t>) and </a:t>
            </a:r>
            <a:r>
              <a:rPr lang="en-US" sz="800" dirty="0" err="1" smtClean="0">
                <a:latin typeface="Arial" pitchFamily="34" charset="0"/>
              </a:rPr>
              <a:t>bupropion</a:t>
            </a:r>
            <a:r>
              <a:rPr lang="en-US" sz="800" dirty="0" smtClean="0">
                <a:latin typeface="Arial" pitchFamily="34" charset="0"/>
              </a:rPr>
              <a:t> (marketed as </a:t>
            </a:r>
            <a:r>
              <a:rPr lang="en-US" sz="800" dirty="0" err="1" smtClean="0">
                <a:latin typeface="Arial" pitchFamily="34" charset="0"/>
              </a:rPr>
              <a:t>Zyban</a:t>
            </a:r>
            <a:r>
              <a:rPr lang="en-US" sz="800" dirty="0" smtClean="0">
                <a:latin typeface="Arial" pitchFamily="34" charset="0"/>
              </a:rPr>
              <a:t>, </a:t>
            </a:r>
            <a:r>
              <a:rPr lang="en-US" sz="800" dirty="0" err="1" smtClean="0">
                <a:latin typeface="Arial" pitchFamily="34" charset="0"/>
              </a:rPr>
              <a:t>Wellbutrin</a:t>
            </a:r>
            <a:r>
              <a:rPr lang="en-US" sz="800" dirty="0" smtClean="0">
                <a:latin typeface="Arial" pitchFamily="34" charset="0"/>
              </a:rPr>
              <a:t>, and generics).  Available at:</a:t>
            </a:r>
            <a:endParaRPr lang="en-US" sz="800" b="1" dirty="0" smtClean="0">
              <a:latin typeface="Arial" pitchFamily="34" charset="0"/>
            </a:endParaRPr>
          </a:p>
          <a:p>
            <a:r>
              <a:rPr lang="en-US" sz="800" dirty="0" smtClean="0">
                <a:latin typeface="Arial" pitchFamily="34" charset="0"/>
              </a:rPr>
              <a:t>http://www.fda.gov/Drugs/DrugSafety/PostmarketDrugSafetyInformationforPatientsandProviders/DrugSafetyInformationforHeathcareProfessionals/ucm169986.htm. Accessed  June 17, 2011. </a:t>
            </a:r>
          </a:p>
          <a:p>
            <a:r>
              <a:rPr lang="en-US" altLang="en-US" sz="800" dirty="0" smtClean="0">
                <a:latin typeface="Arial" pitchFamily="34" charset="0"/>
              </a:rPr>
              <a:t>GlaxoSmithKline Inc. (2010, September). </a:t>
            </a:r>
            <a:r>
              <a:rPr lang="en-US" altLang="en-US" sz="800" dirty="0" err="1" smtClean="0">
                <a:latin typeface="Arial" pitchFamily="34" charset="0"/>
              </a:rPr>
              <a:t>Zyban</a:t>
            </a:r>
            <a:r>
              <a:rPr lang="en-US" altLang="en-US" sz="800" dirty="0" smtClean="0">
                <a:latin typeface="Arial" pitchFamily="34" charset="0"/>
              </a:rPr>
              <a:t> Package Insert. Research Triangle Park, NC. </a:t>
            </a:r>
          </a:p>
          <a:p>
            <a:endParaRPr lang="en-US" sz="800" dirty="0" smtClean="0">
              <a:latin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C1F87B4-0F1C-4A6D-BCCF-F6B05E4C974B}" type="slidenum">
              <a:rPr lang="en-US" smtClean="0"/>
              <a:pPr/>
              <a:t>114</a:t>
            </a:fld>
            <a:endParaRPr lang="en-US" smtClean="0"/>
          </a:p>
        </p:txBody>
      </p:sp>
      <p:sp>
        <p:nvSpPr>
          <p:cNvPr id="15360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200F077E-93AF-4565-8EB8-6CF9907C24D1}" type="slidenum">
              <a:rPr kumimoji="0" lang="en-US" sz="1200">
                <a:latin typeface="Tahoma" pitchFamily="34" charset="0"/>
                <a:cs typeface="Arial" pitchFamily="34" charset="0"/>
              </a:rPr>
              <a:pPr algn="r" defTabSz="966788" eaLnBrk="1" hangingPunct="1">
                <a:lnSpc>
                  <a:spcPct val="100000"/>
                </a:lnSpc>
                <a:spcBef>
                  <a:spcPct val="0"/>
                </a:spcBef>
              </a:pPr>
              <a:t>114</a:t>
            </a:fld>
            <a:endParaRPr kumimoji="0" lang="en-US" sz="1200">
              <a:latin typeface="Tahoma" pitchFamily="34" charset="0"/>
              <a:cs typeface="Arial" pitchFamily="34" charset="0"/>
            </a:endParaRPr>
          </a:p>
        </p:txBody>
      </p:sp>
      <p:sp>
        <p:nvSpPr>
          <p:cNvPr id="153604" name="Rectangle 2"/>
          <p:cNvSpPr>
            <a:spLocks noGrp="1" noRot="1" noChangeAspect="1" noChangeArrowheads="1" noTextEdit="1"/>
          </p:cNvSpPr>
          <p:nvPr>
            <p:ph type="sldImg"/>
          </p:nvPr>
        </p:nvSpPr>
        <p:spPr>
          <a:xfrm>
            <a:off x="1874838" y="719138"/>
            <a:ext cx="3554412" cy="2665412"/>
          </a:xfrm>
          <a:ln/>
        </p:spPr>
      </p:sp>
      <p:sp>
        <p:nvSpPr>
          <p:cNvPr id="153605" name="Rectangle 3"/>
          <p:cNvSpPr>
            <a:spLocks noGrp="1" noChangeArrowheads="1"/>
          </p:cNvSpPr>
          <p:nvPr>
            <p:ph type="body" idx="1"/>
          </p:nvPr>
        </p:nvSpPr>
        <p:spPr>
          <a:xfrm>
            <a:off x="557213" y="3541713"/>
            <a:ext cx="6345237" cy="5345112"/>
          </a:xfrm>
          <a:noFill/>
        </p:spPr>
        <p:txBody>
          <a:bodyPr lIns="96474" tIns="48236" rIns="96474" bIns="48236"/>
          <a:lstStyle/>
          <a:p>
            <a:r>
              <a:rPr lang="en-US" altLang="en-US" sz="900" dirty="0" err="1" smtClean="0">
                <a:latin typeface="Arial" pitchFamily="34" charset="0"/>
              </a:rPr>
              <a:t>Bupropion</a:t>
            </a:r>
            <a:r>
              <a:rPr lang="en-US" altLang="en-US" sz="900" dirty="0" smtClean="0">
                <a:latin typeface="Arial" pitchFamily="34" charset="0"/>
              </a:rPr>
              <a:t> should be used with extreme caution in patients with a history of seizure or cranial trauma, or in patients taking medications that may lower the seizure threshold (e.g., antipsychotics, antidepressants, </a:t>
            </a:r>
            <a:r>
              <a:rPr lang="en-US" altLang="en-US" sz="900" dirty="0" err="1" smtClean="0">
                <a:latin typeface="Arial" pitchFamily="34" charset="0"/>
              </a:rPr>
              <a:t>theophylline</a:t>
            </a:r>
            <a:r>
              <a:rPr lang="en-US" altLang="en-US" sz="900" dirty="0" smtClean="0">
                <a:latin typeface="Arial" pitchFamily="34" charset="0"/>
              </a:rPr>
              <a:t>, systemic steroids) (GlaxoSmithKline, 2009).</a:t>
            </a:r>
          </a:p>
          <a:p>
            <a:endParaRPr lang="en-US" altLang="en-US" sz="900" dirty="0" smtClean="0">
              <a:latin typeface="Arial" pitchFamily="34" charset="0"/>
            </a:endParaRPr>
          </a:p>
          <a:p>
            <a:r>
              <a:rPr lang="en-US" altLang="en-US" sz="900" dirty="0" err="1" smtClean="0">
                <a:latin typeface="Arial" pitchFamily="34" charset="0"/>
              </a:rPr>
              <a:t>Bupropion</a:t>
            </a:r>
            <a:r>
              <a:rPr lang="en-US" altLang="en-US" sz="900" dirty="0" smtClean="0">
                <a:latin typeface="Arial" pitchFamily="34" charset="0"/>
              </a:rPr>
              <a:t> also should be used with extreme caution in patients with severe hepatic cirrhosis (GlaxoSmithKline, 2009). In these patients a reduced frequency of dosing is required, because peak </a:t>
            </a:r>
            <a:r>
              <a:rPr lang="en-US" altLang="en-US" sz="900" dirty="0" err="1" smtClean="0">
                <a:latin typeface="Arial" pitchFamily="34" charset="0"/>
              </a:rPr>
              <a:t>bupropion</a:t>
            </a:r>
            <a:r>
              <a:rPr lang="en-US" altLang="en-US" sz="900" dirty="0" smtClean="0">
                <a:latin typeface="Arial" pitchFamily="34" charset="0"/>
              </a:rPr>
              <a:t> levels are substantially increased and accumulation is likely to occur to a greater extent than usual in such patients. The dose should not exceed 150 mg every other day in these patients.</a:t>
            </a:r>
          </a:p>
          <a:p>
            <a:endParaRPr lang="en-US" altLang="en-US" sz="900" dirty="0" smtClean="0">
              <a:latin typeface="Arial" pitchFamily="34" charset="0"/>
            </a:endParaRPr>
          </a:p>
          <a:p>
            <a:r>
              <a:rPr lang="en-US" altLang="en-US" sz="900" dirty="0" smtClean="0">
                <a:latin typeface="Arial" pitchFamily="34" charset="0"/>
              </a:rPr>
              <a:t>As with most antidepressant agents, </a:t>
            </a:r>
            <a:r>
              <a:rPr lang="en-US" altLang="en-US" sz="900" dirty="0" err="1" smtClean="0">
                <a:latin typeface="Arial" pitchFamily="34" charset="0"/>
              </a:rPr>
              <a:t>bupropion</a:t>
            </a:r>
            <a:r>
              <a:rPr lang="en-US" altLang="en-US" sz="900" dirty="0" smtClean="0">
                <a:latin typeface="Arial" pitchFamily="34" charset="0"/>
              </a:rPr>
              <a:t> has a black-box warning that specifies that the drug should be used with caution in patients with major depressive disorder (both adult and pediatric) as these patients might experience worsening of their depression and/or the emergence of suicidal ideation and behavior (</a:t>
            </a:r>
            <a:r>
              <a:rPr lang="en-US" altLang="en-US" sz="900" dirty="0" err="1" smtClean="0">
                <a:latin typeface="Arial" pitchFamily="34" charset="0"/>
              </a:rPr>
              <a:t>suicidality</a:t>
            </a:r>
            <a:r>
              <a:rPr lang="en-US" altLang="en-US" sz="900" dirty="0" smtClean="0">
                <a:latin typeface="Arial" pitchFamily="34" charset="0"/>
              </a:rPr>
              <a:t>) or unusual changes in behavior. These effects tend to be more prevalent in children, adolescents, and young adults (ages 18-24 years). Prior to initiating treatment with </a:t>
            </a:r>
            <a:r>
              <a:rPr lang="en-US" altLang="en-US" sz="900" dirty="0" err="1" smtClean="0">
                <a:latin typeface="Arial" pitchFamily="34" charset="0"/>
              </a:rPr>
              <a:t>bupropion</a:t>
            </a:r>
            <a:r>
              <a:rPr lang="en-US" altLang="en-US" sz="900" dirty="0" smtClean="0">
                <a:latin typeface="Arial" pitchFamily="34" charset="0"/>
              </a:rPr>
              <a:t>, patients with depressive symptoms should be adequately screened to determine whether they are at risk for bipolar disorder (GlaxoSmithKline, 2009).  It is advisable to consult with a psychiatrist before initiating </a:t>
            </a:r>
            <a:r>
              <a:rPr lang="en-US" altLang="en-US" sz="900" dirty="0" err="1" smtClean="0">
                <a:latin typeface="Arial" pitchFamily="34" charset="0"/>
              </a:rPr>
              <a:t>bupropion</a:t>
            </a:r>
            <a:r>
              <a:rPr lang="en-US" altLang="en-US" sz="900" dirty="0" smtClean="0">
                <a:latin typeface="Arial" pitchFamily="34" charset="0"/>
              </a:rPr>
              <a:t> therapy in a patient with depressive or psychiatric disorders.</a:t>
            </a:r>
          </a:p>
          <a:p>
            <a:endParaRPr lang="en-US" altLang="en-US" sz="900" dirty="0" smtClean="0">
              <a:latin typeface="Arial" pitchFamily="34" charset="0"/>
            </a:endParaRPr>
          </a:p>
          <a:p>
            <a:pPr>
              <a:spcBef>
                <a:spcPct val="50000"/>
              </a:spcBef>
            </a:pPr>
            <a:endParaRPr lang="en-US" altLang="en-US" sz="900" dirty="0" smtClean="0">
              <a:latin typeface="Arial" pitchFamily="34" charset="0"/>
            </a:endParaRPr>
          </a:p>
          <a:p>
            <a:r>
              <a:rPr lang="en-US" altLang="en-US" sz="800" dirty="0" smtClean="0">
                <a:latin typeface="Arial" pitchFamily="34" charset="0"/>
              </a:rPr>
              <a:t>GlaxoSmithKline Inc. (2010, September). </a:t>
            </a:r>
            <a:r>
              <a:rPr lang="en-US" altLang="en-US" sz="800" dirty="0" err="1" smtClean="0">
                <a:latin typeface="Arial" pitchFamily="34" charset="0"/>
              </a:rPr>
              <a:t>Zyban</a:t>
            </a:r>
            <a:r>
              <a:rPr lang="en-US" altLang="en-US" sz="800" dirty="0" smtClean="0">
                <a:latin typeface="Arial" pitchFamily="34" charset="0"/>
              </a:rPr>
              <a:t> Package Insert. Research Triangle Park, NC. </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EBE67FD-BBB6-49B3-AB95-7892B86223C4}" type="slidenum">
              <a:rPr lang="en-US" smtClean="0"/>
              <a:pPr/>
              <a:t>115</a:t>
            </a:fld>
            <a:endParaRPr lang="en-US" smtClean="0"/>
          </a:p>
        </p:txBody>
      </p:sp>
      <p:sp>
        <p:nvSpPr>
          <p:cNvPr id="15462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ABC8A7F7-7AC8-4F8D-B800-B5D784D4E59F}" type="slidenum">
              <a:rPr kumimoji="0" lang="en-US" sz="1200">
                <a:latin typeface="Tahoma" pitchFamily="34" charset="0"/>
                <a:cs typeface="Arial" pitchFamily="34" charset="0"/>
              </a:rPr>
              <a:pPr algn="r" defTabSz="966788" eaLnBrk="1" hangingPunct="1">
                <a:lnSpc>
                  <a:spcPct val="100000"/>
                </a:lnSpc>
                <a:spcBef>
                  <a:spcPct val="0"/>
                </a:spcBef>
              </a:pPr>
              <a:t>115</a:t>
            </a:fld>
            <a:endParaRPr kumimoji="0" lang="en-US" sz="1200">
              <a:latin typeface="Tahoma" pitchFamily="34" charset="0"/>
              <a:cs typeface="Arial" pitchFamily="34" charset="0"/>
            </a:endParaRPr>
          </a:p>
        </p:txBody>
      </p:sp>
      <p:sp>
        <p:nvSpPr>
          <p:cNvPr id="154628" name="Rectangle 2"/>
          <p:cNvSpPr>
            <a:spLocks noGrp="1" noRot="1" noChangeAspect="1" noChangeArrowheads="1" noTextEdit="1"/>
          </p:cNvSpPr>
          <p:nvPr>
            <p:ph type="sldImg"/>
          </p:nvPr>
        </p:nvSpPr>
        <p:spPr>
          <a:xfrm>
            <a:off x="1874838" y="719138"/>
            <a:ext cx="3554412" cy="2665412"/>
          </a:xfrm>
          <a:ln/>
        </p:spPr>
      </p:sp>
      <p:sp>
        <p:nvSpPr>
          <p:cNvPr id="154629" name="Rectangle 3"/>
          <p:cNvSpPr>
            <a:spLocks noGrp="1" noChangeArrowheads="1"/>
          </p:cNvSpPr>
          <p:nvPr>
            <p:ph type="body" idx="1"/>
          </p:nvPr>
        </p:nvSpPr>
        <p:spPr>
          <a:solidFill>
            <a:srgbClr val="FFFFFF"/>
          </a:solidFill>
        </p:spPr>
        <p:txBody>
          <a:bodyPr lIns="97507" tIns="48754" rIns="97507" bIns="48754"/>
          <a:lstStyle/>
          <a:p>
            <a:r>
              <a:rPr lang="en-US" altLang="en-US" sz="900" dirty="0" smtClean="0">
                <a:latin typeface="Arial" pitchFamily="34" charset="0"/>
              </a:rPr>
              <a:t>Treatment with </a:t>
            </a:r>
            <a:r>
              <a:rPr lang="en-US" altLang="en-US" sz="900" dirty="0" err="1" smtClean="0">
                <a:latin typeface="Arial" pitchFamily="34" charset="0"/>
              </a:rPr>
              <a:t>bupropion</a:t>
            </a:r>
            <a:r>
              <a:rPr lang="en-US" altLang="en-US" sz="900" dirty="0" smtClean="0">
                <a:latin typeface="Arial" pitchFamily="34" charset="0"/>
              </a:rPr>
              <a:t> SR should be initiated while the patient is still smoking, because approximately 1 week of treatment is required to achieve steady-state blood levels. Patients should set a target quit date that falls within the first 2 weeks of treatment, generally in the second week (GlaxoSmithKline, 2009).</a:t>
            </a:r>
          </a:p>
          <a:p>
            <a:endParaRPr lang="en-US" altLang="en-US" sz="900" dirty="0" smtClean="0">
              <a:latin typeface="Arial" pitchFamily="34" charset="0"/>
            </a:endParaRPr>
          </a:p>
          <a:p>
            <a:r>
              <a:rPr lang="en-US" altLang="en-US" sz="900" dirty="0" smtClean="0">
                <a:latin typeface="Arial" pitchFamily="34" charset="0"/>
              </a:rPr>
              <a:t>The starting dose of </a:t>
            </a:r>
            <a:r>
              <a:rPr lang="en-US" altLang="en-US" sz="900" dirty="0" err="1" smtClean="0">
                <a:latin typeface="Arial" pitchFamily="34" charset="0"/>
              </a:rPr>
              <a:t>bupropion</a:t>
            </a:r>
            <a:r>
              <a:rPr lang="en-US" altLang="en-US" sz="900" dirty="0" smtClean="0">
                <a:latin typeface="Arial" pitchFamily="34" charset="0"/>
              </a:rPr>
              <a:t> SR is one 150-mg tablet each morning for the first 3 days. If the initial dose is tolerated adequately, the dosage should be increased on day 4 to the recommended, maximum dosage of 300 mg/day, given as two 150-mg doses taken at least 8 hours apart. </a:t>
            </a:r>
            <a:r>
              <a:rPr lang="en-US" altLang="en-US" sz="900" b="1" dirty="0" smtClean="0">
                <a:latin typeface="Arial" pitchFamily="34" charset="0"/>
              </a:rPr>
              <a:t>Doses above 300 mg/day should not be used. </a:t>
            </a:r>
          </a:p>
          <a:p>
            <a:endParaRPr lang="en-US" altLang="en-US" sz="900" b="1" dirty="0" smtClean="0">
              <a:latin typeface="Arial" pitchFamily="34" charset="0"/>
            </a:endParaRPr>
          </a:p>
          <a:p>
            <a:r>
              <a:rPr lang="en-US" altLang="en-US" sz="900" dirty="0" smtClean="0">
                <a:latin typeface="Arial" pitchFamily="34" charset="0"/>
              </a:rPr>
              <a:t>The duration of therapy is recommended to be 7</a:t>
            </a:r>
            <a:r>
              <a:rPr lang="en-US" altLang="en-US" sz="900" dirty="0" smtClean="0">
                <a:latin typeface="Arial" pitchFamily="34" charset="0"/>
                <a:cs typeface="Arial" pitchFamily="34" charset="0"/>
              </a:rPr>
              <a:t>–</a:t>
            </a:r>
            <a:r>
              <a:rPr lang="en-US" altLang="en-US" sz="900" dirty="0" smtClean="0">
                <a:latin typeface="Arial" pitchFamily="34" charset="0"/>
              </a:rPr>
              <a:t>12 weeks; however, some patients may benefit from extended treatment. Whether to continue treatment with </a:t>
            </a:r>
            <a:r>
              <a:rPr lang="en-US" altLang="en-US" sz="900" dirty="0" err="1" smtClean="0">
                <a:latin typeface="Arial" pitchFamily="34" charset="0"/>
              </a:rPr>
              <a:t>bupropion</a:t>
            </a:r>
            <a:r>
              <a:rPr lang="en-US" altLang="en-US" sz="900" dirty="0" smtClean="0">
                <a:latin typeface="Arial" pitchFamily="34" charset="0"/>
              </a:rPr>
              <a:t> for periods longer than 12 weeks (3 months) for smoking cessation must be determined for individual patients (GlaxoSmithKline, 2009). In some patients, maintenance treatment up to 12 months may be appropriate (Hays et al., 2003). </a:t>
            </a:r>
          </a:p>
          <a:p>
            <a:endParaRPr lang="en-US" altLang="en-US" sz="900" dirty="0" smtClean="0">
              <a:latin typeface="Arial" pitchFamily="34" charset="0"/>
            </a:endParaRPr>
          </a:p>
          <a:p>
            <a:r>
              <a:rPr lang="en-US" altLang="en-US" sz="900" b="1" dirty="0" smtClean="0">
                <a:latin typeface="Arial" pitchFamily="34" charset="0"/>
                <a:cs typeface="Arial" pitchFamily="34" charset="0"/>
                <a:sym typeface="Webdings" pitchFamily="18" charset="2"/>
              </a:rPr>
              <a:t>♪</a:t>
            </a:r>
            <a:r>
              <a:rPr lang="en-US" sz="900" b="1" dirty="0" smtClean="0">
                <a:latin typeface="Arial" pitchFamily="34" charset="0"/>
                <a:sym typeface="Monotype Sorts"/>
              </a:rPr>
              <a:t> Note to instructor(s): </a:t>
            </a:r>
            <a:r>
              <a:rPr lang="en-US" altLang="en-US" sz="900" dirty="0" smtClean="0">
                <a:latin typeface="Arial" pitchFamily="34" charset="0"/>
                <a:sym typeface="Monotype Sorts"/>
              </a:rPr>
              <a:t>For patients experiencing side effects with the 300 mg/day regimen, data suggest that 150 mg/day is better tolerated and exhibits comparable long-term efficacy (Swan, 2003). Similarly, Hurt and colleagues (1997) found no significant difference in long-term (&gt;6 months) abstinence rates between subjects randomized to 150 mg/day or 300 mg/day.</a:t>
            </a:r>
          </a:p>
          <a:p>
            <a:endParaRPr lang="en-US" altLang="en-US" sz="900" dirty="0" smtClean="0">
              <a:latin typeface="Arial" pitchFamily="34" charset="0"/>
            </a:endParaRPr>
          </a:p>
          <a:p>
            <a:r>
              <a:rPr lang="en-US" altLang="en-US" sz="800" dirty="0" smtClean="0">
                <a:latin typeface="Arial" pitchFamily="34" charset="0"/>
              </a:rPr>
              <a:t>GlaxoSmithKline Inc. (2010, September). </a:t>
            </a:r>
            <a:r>
              <a:rPr lang="en-US" altLang="en-US" sz="800" dirty="0" err="1" smtClean="0">
                <a:latin typeface="Arial" pitchFamily="34" charset="0"/>
              </a:rPr>
              <a:t>Zyban</a:t>
            </a:r>
            <a:r>
              <a:rPr lang="en-US" altLang="en-US" sz="800" dirty="0" smtClean="0">
                <a:latin typeface="Arial" pitchFamily="34" charset="0"/>
              </a:rPr>
              <a:t> Package Insert. Research Triangle Park, NC. </a:t>
            </a:r>
          </a:p>
          <a:p>
            <a:r>
              <a:rPr lang="en-US" altLang="en-US" sz="800" dirty="0" smtClean="0">
                <a:latin typeface="Arial" pitchFamily="34" charset="0"/>
              </a:rPr>
              <a:t>Hays JT, Hurt RD, Rigotti NA, et al. (2001). Sustained-release </a:t>
            </a:r>
            <a:r>
              <a:rPr lang="en-US" altLang="en-US" sz="800" dirty="0" err="1" smtClean="0">
                <a:latin typeface="Arial" pitchFamily="34" charset="0"/>
              </a:rPr>
              <a:t>bupropion</a:t>
            </a:r>
            <a:r>
              <a:rPr lang="en-US" altLang="en-US" sz="800" dirty="0" smtClean="0">
                <a:latin typeface="Arial" pitchFamily="34" charset="0"/>
              </a:rPr>
              <a:t> for pharmacologic relapse prevention after smoking cessation. a randomized, controlled trial. </a:t>
            </a:r>
            <a:r>
              <a:rPr lang="en-US" altLang="en-US" sz="800" i="1" dirty="0" smtClean="0">
                <a:latin typeface="Arial" pitchFamily="34" charset="0"/>
              </a:rPr>
              <a:t>Ann Intern Med</a:t>
            </a:r>
            <a:r>
              <a:rPr lang="en-US" altLang="en-US" sz="800" dirty="0" smtClean="0">
                <a:latin typeface="Arial" pitchFamily="34" charset="0"/>
              </a:rPr>
              <a:t> 135:423</a:t>
            </a:r>
            <a:r>
              <a:rPr lang="en-US" altLang="en-US" sz="800" dirty="0" smtClean="0">
                <a:latin typeface="Arial" pitchFamily="34" charset="0"/>
                <a:cs typeface="Arial" pitchFamily="34" charset="0"/>
              </a:rPr>
              <a:t>–</a:t>
            </a:r>
            <a:r>
              <a:rPr lang="en-US" altLang="en-US" sz="800" dirty="0" smtClean="0">
                <a:latin typeface="Arial" pitchFamily="34" charset="0"/>
              </a:rPr>
              <a:t>433.</a:t>
            </a:r>
            <a:r>
              <a:rPr lang="en-US" altLang="en-US" dirty="0" smtClean="0">
                <a:latin typeface="Arial" pitchFamily="34" charset="0"/>
              </a:rPr>
              <a:t> </a:t>
            </a:r>
          </a:p>
          <a:p>
            <a:r>
              <a:rPr lang="en-US" altLang="en-US" sz="800" dirty="0" smtClean="0">
                <a:latin typeface="Arial" pitchFamily="34" charset="0"/>
              </a:rPr>
              <a:t>Hurt RD, Sachs DP, Glover ED, et al. (1997). A comparison of sustained-release </a:t>
            </a:r>
            <a:r>
              <a:rPr lang="en-US" altLang="en-US" sz="800" dirty="0" err="1" smtClean="0">
                <a:latin typeface="Arial" pitchFamily="34" charset="0"/>
              </a:rPr>
              <a:t>bupropion</a:t>
            </a:r>
            <a:r>
              <a:rPr lang="en-US" altLang="en-US" sz="800" dirty="0" smtClean="0">
                <a:latin typeface="Arial" pitchFamily="34" charset="0"/>
              </a:rPr>
              <a:t> and placebo for smoking cessation. </a:t>
            </a:r>
            <a:r>
              <a:rPr lang="en-US" altLang="en-US" sz="800" i="1" dirty="0" smtClean="0">
                <a:latin typeface="Arial" pitchFamily="34" charset="0"/>
              </a:rPr>
              <a:t>N </a:t>
            </a:r>
            <a:r>
              <a:rPr lang="en-US" altLang="en-US" sz="800" i="1" dirty="0" err="1" smtClean="0">
                <a:latin typeface="Arial" pitchFamily="34" charset="0"/>
              </a:rPr>
              <a:t>Engl</a:t>
            </a:r>
            <a:r>
              <a:rPr lang="en-US" altLang="en-US" sz="800" i="1" dirty="0" smtClean="0">
                <a:latin typeface="Arial" pitchFamily="34" charset="0"/>
              </a:rPr>
              <a:t> J Med </a:t>
            </a:r>
            <a:r>
              <a:rPr lang="en-US" altLang="en-US" sz="800" dirty="0" smtClean="0">
                <a:latin typeface="Arial" pitchFamily="34" charset="0"/>
              </a:rPr>
              <a:t>337:1195</a:t>
            </a:r>
            <a:r>
              <a:rPr lang="en-US" altLang="en-US" sz="800" dirty="0" smtClean="0">
                <a:latin typeface="Arial" pitchFamily="34" charset="0"/>
                <a:cs typeface="Arial" pitchFamily="34" charset="0"/>
              </a:rPr>
              <a:t>–1</a:t>
            </a:r>
            <a:r>
              <a:rPr lang="en-US" altLang="en-US" sz="800" dirty="0" smtClean="0">
                <a:latin typeface="Arial" pitchFamily="34" charset="0"/>
              </a:rPr>
              <a:t>202.</a:t>
            </a:r>
          </a:p>
          <a:p>
            <a:r>
              <a:rPr lang="en-US" altLang="en-US" sz="800" dirty="0" smtClean="0">
                <a:latin typeface="Arial" pitchFamily="34" charset="0"/>
              </a:rPr>
              <a:t>Swan GE, McAfee T, Curry SJ, et al. (2003). Effectiveness of </a:t>
            </a:r>
            <a:r>
              <a:rPr lang="en-US" altLang="en-US" sz="800" dirty="0" err="1" smtClean="0">
                <a:latin typeface="Arial" pitchFamily="34" charset="0"/>
              </a:rPr>
              <a:t>bupropion</a:t>
            </a:r>
            <a:r>
              <a:rPr lang="en-US" altLang="en-US" sz="800" dirty="0" smtClean="0">
                <a:latin typeface="Arial" pitchFamily="34" charset="0"/>
              </a:rPr>
              <a:t> sustained release for smoking cessation in a health care setting: a randomized trial. </a:t>
            </a:r>
            <a:r>
              <a:rPr lang="en-US" altLang="en-US" sz="800" i="1" dirty="0" smtClean="0">
                <a:latin typeface="Arial" pitchFamily="34" charset="0"/>
              </a:rPr>
              <a:t>Arch Intern Med</a:t>
            </a:r>
            <a:r>
              <a:rPr lang="en-US" altLang="en-US" sz="800" dirty="0" smtClean="0">
                <a:latin typeface="Arial" pitchFamily="34" charset="0"/>
              </a:rPr>
              <a:t> 163:2337</a:t>
            </a:r>
            <a:r>
              <a:rPr lang="en-US" altLang="en-US" sz="800" dirty="0" smtClean="0">
                <a:latin typeface="Arial" pitchFamily="34" charset="0"/>
                <a:cs typeface="Arial" pitchFamily="34" charset="0"/>
              </a:rPr>
              <a:t>–</a:t>
            </a:r>
            <a:r>
              <a:rPr lang="en-US" altLang="en-US" sz="800" dirty="0" smtClean="0">
                <a:latin typeface="Arial" pitchFamily="34" charset="0"/>
              </a:rPr>
              <a:t>2344. </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B61816B3-F5F4-4710-9D74-1C0EBDA1BF80}" type="slidenum">
              <a:rPr lang="en-US" smtClean="0"/>
              <a:pPr/>
              <a:t>116</a:t>
            </a:fld>
            <a:endParaRPr lang="en-US" smtClean="0"/>
          </a:p>
        </p:txBody>
      </p:sp>
      <p:sp>
        <p:nvSpPr>
          <p:cNvPr id="15565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120F6F0A-25F9-4BEC-B2FD-95134D727A13}" type="slidenum">
              <a:rPr kumimoji="0" lang="en-US" sz="1200">
                <a:latin typeface="Tahoma" pitchFamily="34" charset="0"/>
                <a:cs typeface="Arial" pitchFamily="34" charset="0"/>
              </a:rPr>
              <a:pPr algn="r" defTabSz="966788" eaLnBrk="1" hangingPunct="1">
                <a:lnSpc>
                  <a:spcPct val="100000"/>
                </a:lnSpc>
                <a:spcBef>
                  <a:spcPct val="0"/>
                </a:spcBef>
              </a:pPr>
              <a:t>116</a:t>
            </a:fld>
            <a:endParaRPr kumimoji="0" lang="en-US" sz="1200">
              <a:latin typeface="Tahoma" pitchFamily="34" charset="0"/>
              <a:cs typeface="Arial" pitchFamily="34" charset="0"/>
            </a:endParaRPr>
          </a:p>
        </p:txBody>
      </p:sp>
      <p:sp>
        <p:nvSpPr>
          <p:cNvPr id="155652" name="Rectangle 2"/>
          <p:cNvSpPr>
            <a:spLocks noGrp="1" noRot="1" noChangeAspect="1" noChangeArrowheads="1" noTextEdit="1"/>
          </p:cNvSpPr>
          <p:nvPr>
            <p:ph type="sldImg"/>
          </p:nvPr>
        </p:nvSpPr>
        <p:spPr>
          <a:xfrm>
            <a:off x="1874838" y="719138"/>
            <a:ext cx="3554412" cy="2665412"/>
          </a:xfrm>
          <a:ln/>
        </p:spPr>
      </p:sp>
      <p:sp>
        <p:nvSpPr>
          <p:cNvPr id="155653" name="Rectangle 3"/>
          <p:cNvSpPr>
            <a:spLocks noGrp="1" noChangeArrowheads="1"/>
          </p:cNvSpPr>
          <p:nvPr>
            <p:ph type="body" idx="1"/>
          </p:nvPr>
        </p:nvSpPr>
        <p:spPr>
          <a:noFill/>
        </p:spPr>
        <p:txBody>
          <a:bodyPr lIns="96479" tIns="48239" rIns="96479" bIns="48239"/>
          <a:lstStyle/>
          <a:p>
            <a:r>
              <a:rPr lang="en-US" sz="900" dirty="0" smtClean="0">
                <a:solidFill>
                  <a:srgbClr val="000000"/>
                </a:solidFill>
                <a:latin typeface="Arial" pitchFamily="34" charset="0"/>
                <a:cs typeface="Times New Roman" pitchFamily="18" charset="0"/>
              </a:rPr>
              <a:t>Common side effects include insomnia (31</a:t>
            </a:r>
            <a:r>
              <a:rPr lang="en-US" sz="900" dirty="0" smtClean="0">
                <a:solidFill>
                  <a:srgbClr val="000000"/>
                </a:solidFill>
                <a:latin typeface="Arial" pitchFamily="34" charset="0"/>
                <a:cs typeface="Arial" pitchFamily="34" charset="0"/>
              </a:rPr>
              <a:t>–</a:t>
            </a:r>
            <a:r>
              <a:rPr lang="en-US" sz="900" dirty="0" smtClean="0">
                <a:solidFill>
                  <a:srgbClr val="000000"/>
                </a:solidFill>
                <a:latin typeface="Arial" pitchFamily="34" charset="0"/>
                <a:cs typeface="Times New Roman" pitchFamily="18" charset="0"/>
              </a:rPr>
              <a:t>45%) and dry mouth (10</a:t>
            </a:r>
            <a:r>
              <a:rPr lang="en-US" sz="900" dirty="0" smtClean="0">
                <a:solidFill>
                  <a:srgbClr val="000000"/>
                </a:solidFill>
                <a:latin typeface="Arial" pitchFamily="34" charset="0"/>
                <a:cs typeface="Arial" pitchFamily="34" charset="0"/>
              </a:rPr>
              <a:t>–</a:t>
            </a:r>
            <a:r>
              <a:rPr lang="en-US" sz="900" dirty="0" smtClean="0">
                <a:solidFill>
                  <a:srgbClr val="000000"/>
                </a:solidFill>
                <a:latin typeface="Arial" pitchFamily="34" charset="0"/>
                <a:cs typeface="Times New Roman" pitchFamily="18" charset="0"/>
              </a:rPr>
              <a:t>11%). </a:t>
            </a:r>
            <a:r>
              <a:rPr lang="en-US" altLang="en-US" sz="900" dirty="0" smtClean="0">
                <a:latin typeface="Arial" pitchFamily="34" charset="0"/>
              </a:rPr>
              <a:t>These side effects usually lessen with continued use. Patients should be advised to avoid taking </a:t>
            </a:r>
            <a:r>
              <a:rPr lang="en-US" altLang="en-US" sz="900" dirty="0" err="1" smtClean="0">
                <a:latin typeface="Arial" pitchFamily="34" charset="0"/>
              </a:rPr>
              <a:t>bupropion</a:t>
            </a:r>
            <a:r>
              <a:rPr lang="en-US" altLang="en-US" sz="900" dirty="0" smtClean="0">
                <a:latin typeface="Arial" pitchFamily="34" charset="0"/>
              </a:rPr>
              <a:t> at bedtime.</a:t>
            </a:r>
          </a:p>
          <a:p>
            <a:endParaRPr lang="en-US" sz="900" dirty="0" smtClean="0">
              <a:latin typeface="Arial" pitchFamily="34" charset="0"/>
              <a:cs typeface="Times New Roman" pitchFamily="18" charset="0"/>
            </a:endParaRPr>
          </a:p>
          <a:p>
            <a:r>
              <a:rPr lang="en-US" sz="900" dirty="0" smtClean="0">
                <a:latin typeface="Arial" pitchFamily="34" charset="0"/>
                <a:cs typeface="Times New Roman" pitchFamily="18" charset="0"/>
              </a:rPr>
              <a:t>Side effects that are less common but are associated with discontinuation of treatment include nervous system disturbances (3.4%; primarily tremors) and skin disorders (2.4%; primarily rashes) (GlaxoSmithKline, 2007).</a:t>
            </a:r>
          </a:p>
          <a:p>
            <a:endParaRPr lang="en-US" sz="900" dirty="0" smtClean="0">
              <a:latin typeface="Arial" pitchFamily="34" charset="0"/>
              <a:cs typeface="Times New Roman" pitchFamily="18" charset="0"/>
            </a:endParaRPr>
          </a:p>
          <a:p>
            <a:r>
              <a:rPr lang="en-US" altLang="en-US" sz="900" b="1" dirty="0" smtClean="0">
                <a:latin typeface="Arial" pitchFamily="34" charset="0"/>
                <a:cs typeface="Arial" pitchFamily="34" charset="0"/>
                <a:sym typeface="Webdings" pitchFamily="18" charset="2"/>
              </a:rPr>
              <a:t>♪</a:t>
            </a:r>
            <a:r>
              <a:rPr lang="en-US" sz="900" b="1" dirty="0" smtClean="0">
                <a:latin typeface="Arial" pitchFamily="34" charset="0"/>
                <a:sym typeface="Monotype Sorts"/>
              </a:rPr>
              <a:t> Note to instructor(s):</a:t>
            </a:r>
            <a:r>
              <a:rPr lang="en-US" sz="900" dirty="0" smtClean="0">
                <a:latin typeface="Arial" pitchFamily="34" charset="0"/>
                <a:sym typeface="Monotype Sorts"/>
              </a:rPr>
              <a:t> </a:t>
            </a:r>
            <a:r>
              <a:rPr lang="en-US" sz="900" dirty="0" smtClean="0">
                <a:latin typeface="Arial" pitchFamily="34" charset="0"/>
                <a:cs typeface="Times New Roman" pitchFamily="18" charset="0"/>
                <a:sym typeface="Monotype Sorts"/>
              </a:rPr>
              <a:t>While seizures are an important potential adverse effect associated with </a:t>
            </a:r>
            <a:r>
              <a:rPr lang="en-US" sz="900" dirty="0" err="1" smtClean="0">
                <a:latin typeface="Arial" pitchFamily="34" charset="0"/>
                <a:cs typeface="Times New Roman" pitchFamily="18" charset="0"/>
                <a:sym typeface="Monotype Sorts"/>
              </a:rPr>
              <a:t>bupropion</a:t>
            </a:r>
            <a:r>
              <a:rPr lang="en-US" sz="900" dirty="0" smtClean="0">
                <a:latin typeface="Arial" pitchFamily="34" charset="0"/>
                <a:cs typeface="Times New Roman" pitchFamily="18" charset="0"/>
                <a:sym typeface="Monotype Sorts"/>
              </a:rPr>
              <a:t> therapy, clinicians should know that </a:t>
            </a:r>
            <a:r>
              <a:rPr lang="en-US" sz="900" dirty="0" smtClean="0">
                <a:latin typeface="Arial" pitchFamily="34" charset="0"/>
              </a:rPr>
              <a:t>the reported frequency of seizures with </a:t>
            </a:r>
            <a:r>
              <a:rPr lang="en-US" sz="900" dirty="0" err="1" smtClean="0">
                <a:latin typeface="Arial" pitchFamily="34" charset="0"/>
              </a:rPr>
              <a:t>bupropion</a:t>
            </a:r>
            <a:r>
              <a:rPr lang="en-US" sz="900" dirty="0" smtClean="0">
                <a:latin typeface="Arial" pitchFamily="34" charset="0"/>
              </a:rPr>
              <a:t> SR in clinical trials for smoking cessation is &lt;0.1% (7 seizures among 8,000 </a:t>
            </a:r>
            <a:r>
              <a:rPr lang="en-US" sz="900" dirty="0" err="1" smtClean="0">
                <a:latin typeface="Arial" pitchFamily="34" charset="0"/>
              </a:rPr>
              <a:t>bupropion</a:t>
            </a:r>
            <a:r>
              <a:rPr lang="en-US" sz="900" dirty="0" smtClean="0">
                <a:latin typeface="Arial" pitchFamily="34" charset="0"/>
              </a:rPr>
              <a:t>-treated patients)</a:t>
            </a:r>
            <a:r>
              <a:rPr lang="en-US" sz="900" baseline="30000" dirty="0" smtClean="0">
                <a:latin typeface="Arial" pitchFamily="34" charset="0"/>
              </a:rPr>
              <a:t> </a:t>
            </a:r>
            <a:r>
              <a:rPr lang="en-US" sz="900" dirty="0" smtClean="0">
                <a:latin typeface="Arial" pitchFamily="34" charset="0"/>
              </a:rPr>
              <a:t> (Hughes et al, 2007).  While seizures are relatively rare, </a:t>
            </a:r>
            <a:r>
              <a:rPr lang="en-US" sz="900" dirty="0" err="1" smtClean="0">
                <a:latin typeface="Arial" pitchFamily="34" charset="0"/>
              </a:rPr>
              <a:t>bupropion</a:t>
            </a:r>
            <a:r>
              <a:rPr lang="en-US" sz="900" dirty="0" smtClean="0">
                <a:latin typeface="Arial" pitchFamily="34" charset="0"/>
              </a:rPr>
              <a:t> should be used with extreme caution in patients with a history of seizure, cranial trauma, patients receiving medications known to lower the seizure threshold, and patients with underlying severe hepatic cirrhosis (GlaxoSmithKline, 2007). </a:t>
            </a:r>
            <a:r>
              <a:rPr lang="en-US" sz="900" dirty="0" smtClean="0">
                <a:latin typeface="Arial" pitchFamily="34" charset="0"/>
                <a:cs typeface="Times New Roman" pitchFamily="18" charset="0"/>
              </a:rPr>
              <a:t>For more information about seizure incidence in patients being treated with </a:t>
            </a:r>
            <a:r>
              <a:rPr lang="en-US" sz="900" dirty="0" err="1" smtClean="0">
                <a:latin typeface="Arial" pitchFamily="34" charset="0"/>
                <a:cs typeface="Times New Roman" pitchFamily="18" charset="0"/>
              </a:rPr>
              <a:t>bupropion</a:t>
            </a:r>
            <a:r>
              <a:rPr lang="en-US" sz="900" dirty="0" smtClean="0">
                <a:latin typeface="Arial" pitchFamily="34" charset="0"/>
                <a:cs typeface="Times New Roman" pitchFamily="18" charset="0"/>
              </a:rPr>
              <a:t> (</a:t>
            </a:r>
            <a:r>
              <a:rPr lang="en-US" sz="900" dirty="0" err="1" smtClean="0">
                <a:latin typeface="Arial" pitchFamily="34" charset="0"/>
                <a:cs typeface="Times New Roman" pitchFamily="18" charset="0"/>
              </a:rPr>
              <a:t>Wellbutrin</a:t>
            </a:r>
            <a:r>
              <a:rPr lang="en-US" sz="900" dirty="0" smtClean="0">
                <a:latin typeface="Arial" pitchFamily="34" charset="0"/>
                <a:cs typeface="Times New Roman" pitchFamily="18" charset="0"/>
              </a:rPr>
              <a:t>) as an antidepressant, please see the previous “</a:t>
            </a:r>
            <a:r>
              <a:rPr lang="en-US" sz="900" dirty="0" err="1" smtClean="0">
                <a:latin typeface="Arial" pitchFamily="34" charset="0"/>
                <a:cs typeface="Times New Roman" pitchFamily="18" charset="0"/>
              </a:rPr>
              <a:t>Bupropion</a:t>
            </a:r>
            <a:r>
              <a:rPr lang="en-US" sz="900" dirty="0" smtClean="0">
                <a:latin typeface="Arial" pitchFamily="34" charset="0"/>
                <a:cs typeface="Times New Roman" pitchFamily="18" charset="0"/>
              </a:rPr>
              <a:t>: Contraindications” slide in this module.</a:t>
            </a:r>
          </a:p>
          <a:p>
            <a:endParaRPr lang="en-US" sz="900" dirty="0" smtClean="0">
              <a:latin typeface="Arial" pitchFamily="34" charset="0"/>
              <a:cs typeface="Times New Roman" pitchFamily="18" charset="0"/>
            </a:endParaRPr>
          </a:p>
          <a:p>
            <a:r>
              <a:rPr lang="en-US" altLang="en-US" sz="800" dirty="0" smtClean="0">
                <a:latin typeface="Arial" pitchFamily="34" charset="0"/>
              </a:rPr>
              <a:t>GlaxoSmithKline Inc. (2010, September). </a:t>
            </a:r>
            <a:r>
              <a:rPr lang="en-US" altLang="en-US" sz="800" dirty="0" err="1" smtClean="0">
                <a:latin typeface="Arial" pitchFamily="34" charset="0"/>
              </a:rPr>
              <a:t>Zyban</a:t>
            </a:r>
            <a:r>
              <a:rPr lang="en-US" altLang="en-US" sz="800" dirty="0" smtClean="0">
                <a:latin typeface="Arial" pitchFamily="34" charset="0"/>
              </a:rPr>
              <a:t> Package Insert. Research Triangle Park, NC. </a:t>
            </a:r>
          </a:p>
          <a:p>
            <a:r>
              <a:rPr lang="en-US" sz="800" dirty="0" smtClean="0">
                <a:latin typeface="Arial" pitchFamily="34" charset="0"/>
              </a:rPr>
              <a:t>Hughes JR, Stead LF, Lancaster T. (2007). Antidepressants for smoking cessation. </a:t>
            </a:r>
            <a:r>
              <a:rPr lang="en-US" sz="800" i="1" dirty="0" smtClean="0">
                <a:latin typeface="Arial" pitchFamily="34" charset="0"/>
              </a:rPr>
              <a:t>Cochrane Database </a:t>
            </a:r>
            <a:r>
              <a:rPr lang="en-US" sz="800" i="1" dirty="0" err="1" smtClean="0">
                <a:latin typeface="Arial" pitchFamily="34" charset="0"/>
              </a:rPr>
              <a:t>Syst</a:t>
            </a:r>
            <a:r>
              <a:rPr lang="en-US" sz="800" i="1" dirty="0" smtClean="0">
                <a:latin typeface="Arial" pitchFamily="34" charset="0"/>
              </a:rPr>
              <a:t> Rev </a:t>
            </a:r>
            <a:r>
              <a:rPr lang="en-US" sz="800" dirty="0" smtClean="0">
                <a:latin typeface="Arial" pitchFamily="34" charset="0"/>
              </a:rPr>
              <a:t>1:CD000031. </a:t>
            </a:r>
            <a:endParaRPr lang="en-US" sz="800" dirty="0" smtClean="0">
              <a:latin typeface="Arial" pitchFamily="34" charset="0"/>
              <a:cs typeface="Times New Roman" pitchFamily="18" charset="0"/>
            </a:endParaRPr>
          </a:p>
          <a:p>
            <a:endParaRPr lang="en-US" dirty="0" smtClean="0">
              <a:latin typeface="Arial" pitchFamily="34" charset="0"/>
              <a:cs typeface="Times New Roman" pitchFamily="18" charset="0"/>
            </a:endParaRPr>
          </a:p>
          <a:p>
            <a:endParaRPr lang="en-US" sz="800" dirty="0" smtClean="0">
              <a:latin typeface="Arial" pitchFamily="34" charset="0"/>
              <a:cs typeface="Times New Roman" pitchFamily="18"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C3B9D8C-DDB4-4FE2-B14C-BB83D4E05299}" type="slidenum">
              <a:rPr lang="en-US" smtClean="0"/>
              <a:pPr/>
              <a:t>117</a:t>
            </a:fld>
            <a:endParaRPr lang="en-US" smtClean="0"/>
          </a:p>
        </p:txBody>
      </p:sp>
      <p:sp>
        <p:nvSpPr>
          <p:cNvPr id="15667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E74FBA16-8A00-4A74-BD65-4EA8CBF328A6}" type="slidenum">
              <a:rPr kumimoji="0" lang="en-US" sz="1200">
                <a:latin typeface="Tahoma" pitchFamily="34" charset="0"/>
                <a:cs typeface="Arial" pitchFamily="34" charset="0"/>
              </a:rPr>
              <a:pPr algn="r" defTabSz="966788" eaLnBrk="1" hangingPunct="1">
                <a:lnSpc>
                  <a:spcPct val="100000"/>
                </a:lnSpc>
                <a:spcBef>
                  <a:spcPct val="0"/>
                </a:spcBef>
              </a:pPr>
              <a:t>117</a:t>
            </a:fld>
            <a:endParaRPr kumimoji="0" lang="en-US" sz="1200">
              <a:latin typeface="Tahoma" pitchFamily="34" charset="0"/>
              <a:cs typeface="Arial" pitchFamily="34" charset="0"/>
            </a:endParaRPr>
          </a:p>
        </p:txBody>
      </p:sp>
      <p:sp>
        <p:nvSpPr>
          <p:cNvPr id="156676" name="Rectangle 2"/>
          <p:cNvSpPr>
            <a:spLocks noGrp="1" noRot="1" noChangeAspect="1" noChangeArrowheads="1" noTextEdit="1"/>
          </p:cNvSpPr>
          <p:nvPr>
            <p:ph type="sldImg"/>
          </p:nvPr>
        </p:nvSpPr>
        <p:spPr>
          <a:xfrm>
            <a:off x="1874838" y="719138"/>
            <a:ext cx="3554412" cy="2665412"/>
          </a:xfrm>
          <a:ln/>
        </p:spPr>
      </p:sp>
      <p:sp>
        <p:nvSpPr>
          <p:cNvPr id="156677" name="Rectangle 3"/>
          <p:cNvSpPr>
            <a:spLocks noGrp="1" noChangeArrowheads="1"/>
          </p:cNvSpPr>
          <p:nvPr>
            <p:ph type="body" idx="1"/>
          </p:nvPr>
        </p:nvSpPr>
        <p:spPr>
          <a:noFill/>
        </p:spPr>
        <p:txBody>
          <a:bodyPr lIns="96606" tIns="48303" rIns="96606" bIns="48303"/>
          <a:lstStyle/>
          <a:p>
            <a:r>
              <a:rPr lang="en-US" sz="900" smtClean="0">
                <a:solidFill>
                  <a:srgbClr val="000000"/>
                </a:solidFill>
                <a:latin typeface="Arial" pitchFamily="34" charset="0"/>
                <a:cs typeface="Times New Roman" pitchFamily="18" charset="0"/>
              </a:rPr>
              <a:t>Dose tapering of bupropion SR is not required when discontinuing treatment.</a:t>
            </a:r>
            <a:endParaRPr lang="en-US" sz="900" smtClean="0">
              <a:latin typeface="Arial" pitchFamily="34" charset="0"/>
              <a:cs typeface="Times New Roman" pitchFamily="18" charset="0"/>
            </a:endParaRP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If a patient has not made significant progress toward abstinence by the seventh week of therapy with bupropion SR, he or she is unlikely to quit during that attempt and treatment should be discontinued. </a:t>
            </a:r>
            <a:r>
              <a:rPr lang="en-US" altLang="en-US" sz="900" smtClean="0">
                <a:latin typeface="Arial" pitchFamily="34" charset="0"/>
              </a:rPr>
              <a:t>Patients who are unsuccessful should be evaluated to determine why they relapsed, and a new quit attempt should be encouraged when conditions are more favorable.</a:t>
            </a:r>
          </a:p>
          <a:p>
            <a:endParaRPr lang="en-US" sz="900" smtClean="0">
              <a:latin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44A8550-C35A-4361-962B-AE429383AC04}" type="slidenum">
              <a:rPr lang="en-US" smtClean="0"/>
              <a:pPr/>
              <a:t>118</a:t>
            </a:fld>
            <a:endParaRPr lang="en-US" smtClean="0"/>
          </a:p>
        </p:txBody>
      </p:sp>
      <p:sp>
        <p:nvSpPr>
          <p:cNvPr id="15769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DCEB2733-5ACE-4206-8668-EDFCD1CCB36B}" type="slidenum">
              <a:rPr kumimoji="0" lang="en-US" sz="1200">
                <a:latin typeface="Tahoma" pitchFamily="34" charset="0"/>
                <a:cs typeface="Arial" pitchFamily="34" charset="0"/>
              </a:rPr>
              <a:pPr algn="r" defTabSz="966788" eaLnBrk="1" hangingPunct="1">
                <a:lnSpc>
                  <a:spcPct val="100000"/>
                </a:lnSpc>
                <a:spcBef>
                  <a:spcPct val="0"/>
                </a:spcBef>
              </a:pPr>
              <a:t>118</a:t>
            </a:fld>
            <a:endParaRPr kumimoji="0" lang="en-US" sz="1200">
              <a:latin typeface="Tahoma" pitchFamily="34" charset="0"/>
              <a:cs typeface="Arial" pitchFamily="34" charset="0"/>
            </a:endParaRPr>
          </a:p>
        </p:txBody>
      </p:sp>
      <p:sp>
        <p:nvSpPr>
          <p:cNvPr id="157700" name="Rectangle 2"/>
          <p:cNvSpPr>
            <a:spLocks noGrp="1" noRot="1" noChangeAspect="1" noChangeArrowheads="1" noTextEdit="1"/>
          </p:cNvSpPr>
          <p:nvPr>
            <p:ph type="sldImg"/>
          </p:nvPr>
        </p:nvSpPr>
        <p:spPr>
          <a:xfrm>
            <a:off x="1874838" y="719138"/>
            <a:ext cx="3554412" cy="2665412"/>
          </a:xfrm>
          <a:ln/>
        </p:spPr>
      </p:sp>
      <p:sp>
        <p:nvSpPr>
          <p:cNvPr id="157701" name="Rectangle 3"/>
          <p:cNvSpPr>
            <a:spLocks noGrp="1" noChangeArrowheads="1"/>
          </p:cNvSpPr>
          <p:nvPr>
            <p:ph type="body" idx="1"/>
          </p:nvPr>
        </p:nvSpPr>
        <p:spPr>
          <a:solidFill>
            <a:srgbClr val="FFFFFF"/>
          </a:solidFill>
        </p:spPr>
        <p:txBody>
          <a:bodyPr lIns="97519" tIns="48760" rIns="97519" bIns="48760"/>
          <a:lstStyle/>
          <a:p>
            <a:r>
              <a:rPr lang="en-US" altLang="en-US" sz="900" smtClean="0">
                <a:latin typeface="Arial" pitchFamily="34" charset="0"/>
              </a:rPr>
              <a:t>Advantages of bupropion SR include the following:</a:t>
            </a:r>
          </a:p>
          <a:p>
            <a:pPr marL="327025" lvl="1" indent="-107950">
              <a:buFontTx/>
              <a:buChar char="•"/>
            </a:pPr>
            <a:r>
              <a:rPr lang="en-US" altLang="en-US" sz="900" smtClean="0">
                <a:latin typeface="Arial" pitchFamily="34" charset="0"/>
              </a:rPr>
              <a:t>Easy to use oral formulation.</a:t>
            </a:r>
          </a:p>
          <a:p>
            <a:pPr marL="327025" lvl="1" indent="-107950">
              <a:buFontTx/>
              <a:buChar char="•"/>
            </a:pPr>
            <a:r>
              <a:rPr lang="en-US" altLang="en-US" sz="900" smtClean="0">
                <a:latin typeface="Arial" pitchFamily="34" charset="0"/>
              </a:rPr>
              <a:t>Twice daily dosing might reduce compliance problems.</a:t>
            </a:r>
          </a:p>
          <a:p>
            <a:pPr marL="327025" lvl="1" indent="-107950">
              <a:buFontTx/>
              <a:buChar char="•"/>
            </a:pPr>
            <a:r>
              <a:rPr lang="en-US" altLang="en-US" sz="900" smtClean="0">
                <a:latin typeface="Arial" pitchFamily="34" charset="0"/>
              </a:rPr>
              <a:t>Might delay weight gain</a:t>
            </a:r>
          </a:p>
          <a:p>
            <a:pPr marL="327025" lvl="1" indent="-107950">
              <a:buFontTx/>
              <a:buChar char="•"/>
            </a:pPr>
            <a:r>
              <a:rPr lang="en-US" altLang="en-US" sz="900" smtClean="0">
                <a:latin typeface="Arial" pitchFamily="34" charset="0"/>
              </a:rPr>
              <a:t>Bupropion SR might be beneficial for use in patients with coexisting depression.</a:t>
            </a:r>
          </a:p>
          <a:p>
            <a:r>
              <a:rPr lang="en-US" altLang="en-US" sz="900" smtClean="0">
                <a:latin typeface="Arial" pitchFamily="34" charset="0"/>
              </a:rPr>
              <a:t>Disadvantages of bupropion SR include the following:</a:t>
            </a:r>
          </a:p>
          <a:p>
            <a:pPr marL="327025" lvl="1" indent="-107950">
              <a:buFontTx/>
              <a:buChar char="•"/>
            </a:pPr>
            <a:r>
              <a:rPr lang="en-US" altLang="en-US" sz="900" smtClean="0">
                <a:latin typeface="Arial" pitchFamily="34" charset="0"/>
              </a:rPr>
              <a:t>The seizure risk is increased.</a:t>
            </a:r>
          </a:p>
          <a:p>
            <a:pPr marL="327025" lvl="1" indent="-107950">
              <a:buFontTx/>
              <a:buChar char="•"/>
            </a:pPr>
            <a:r>
              <a:rPr lang="en-US" altLang="en-US" sz="900" smtClean="0">
                <a:latin typeface="Arial" pitchFamily="34" charset="0"/>
              </a:rPr>
              <a:t>Several contraindications and precautions preclude use in some patients.  </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BC9D647-FEC1-4807-948D-66ACA7FB926A}" type="slidenum">
              <a:rPr lang="en-US" smtClean="0"/>
              <a:pPr/>
              <a:t>119</a:t>
            </a:fld>
            <a:endParaRPr lang="en-US" smtClean="0"/>
          </a:p>
        </p:txBody>
      </p:sp>
      <p:sp>
        <p:nvSpPr>
          <p:cNvPr id="15872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AF3C53F1-FD91-4F8C-B263-1A2037D6B962}" type="slidenum">
              <a:rPr kumimoji="0" lang="en-US" sz="1200">
                <a:latin typeface="Tahoma" pitchFamily="34" charset="0"/>
                <a:cs typeface="Arial" pitchFamily="34" charset="0"/>
              </a:rPr>
              <a:pPr algn="r" defTabSz="966788" eaLnBrk="1" hangingPunct="1">
                <a:lnSpc>
                  <a:spcPct val="100000"/>
                </a:lnSpc>
                <a:spcBef>
                  <a:spcPct val="0"/>
                </a:spcBef>
              </a:pPr>
              <a:t>119</a:t>
            </a:fld>
            <a:endParaRPr kumimoji="0" lang="en-US" sz="1200">
              <a:latin typeface="Tahoma" pitchFamily="34" charset="0"/>
              <a:cs typeface="Arial" pitchFamily="34" charset="0"/>
            </a:endParaRPr>
          </a:p>
        </p:txBody>
      </p:sp>
      <p:sp>
        <p:nvSpPr>
          <p:cNvPr id="158724" name="Rectangle 2"/>
          <p:cNvSpPr>
            <a:spLocks noGrp="1" noRot="1" noChangeAspect="1" noChangeArrowheads="1" noTextEdit="1"/>
          </p:cNvSpPr>
          <p:nvPr>
            <p:ph type="sldImg"/>
          </p:nvPr>
        </p:nvSpPr>
        <p:spPr>
          <a:xfrm>
            <a:off x="1871663" y="719138"/>
            <a:ext cx="3554412" cy="2665412"/>
          </a:xfrm>
          <a:ln/>
        </p:spPr>
      </p:sp>
      <p:sp>
        <p:nvSpPr>
          <p:cNvPr id="158725" name="Rectangle 3"/>
          <p:cNvSpPr>
            <a:spLocks noGrp="1" noChangeArrowheads="1"/>
          </p:cNvSpPr>
          <p:nvPr>
            <p:ph type="body" idx="1"/>
          </p:nvPr>
        </p:nvSpPr>
        <p:spPr>
          <a:noFill/>
        </p:spPr>
        <p:txBody>
          <a:bodyPr lIns="96606" tIns="48303" rIns="96606" bIns="48303"/>
          <a:lstStyle/>
          <a:p>
            <a:pPr>
              <a:lnSpc>
                <a:spcPct val="90000"/>
              </a:lnSpc>
              <a:tabLst>
                <a:tab pos="490538" algn="l"/>
              </a:tabLst>
            </a:pPr>
            <a:r>
              <a:rPr lang="en-US" sz="900" dirty="0" smtClean="0">
                <a:latin typeface="Arial" pitchFamily="34" charset="0"/>
              </a:rPr>
              <a:t>FDA approved for smoking cessation: May 11, 2006 (prescription only)</a:t>
            </a:r>
          </a:p>
          <a:p>
            <a:pPr>
              <a:lnSpc>
                <a:spcPct val="90000"/>
              </a:lnSpc>
              <a:tabLst>
                <a:tab pos="490538" algn="l"/>
              </a:tabLst>
            </a:pPr>
            <a:endParaRPr lang="en-US" sz="900" b="1" dirty="0" smtClean="0">
              <a:latin typeface="Arial" pitchFamily="34" charset="0"/>
              <a:cs typeface="Times New Roman" pitchFamily="18" charset="0"/>
            </a:endParaRPr>
          </a:p>
          <a:p>
            <a:pPr>
              <a:lnSpc>
                <a:spcPct val="90000"/>
              </a:lnSpc>
              <a:tabLst>
                <a:tab pos="490538" algn="l"/>
              </a:tabLst>
            </a:pPr>
            <a:r>
              <a:rPr lang="en-US" sz="900" b="1" dirty="0" smtClean="0">
                <a:latin typeface="Arial" pitchFamily="34" charset="0"/>
                <a:cs typeface="Times New Roman" pitchFamily="18" charset="0"/>
              </a:rPr>
              <a:t>Description of Product </a:t>
            </a:r>
            <a:r>
              <a:rPr lang="en-US" altLang="en-US" sz="900" dirty="0" smtClean="0">
                <a:latin typeface="Arial" pitchFamily="34" charset="0"/>
              </a:rPr>
              <a:t>(Pfizer, 2010)</a:t>
            </a:r>
            <a:endParaRPr lang="en-US" sz="900" dirty="0" smtClean="0">
              <a:latin typeface="Arial" pitchFamily="34" charset="0"/>
              <a:cs typeface="Times New Roman" pitchFamily="18" charset="0"/>
            </a:endParaRPr>
          </a:p>
          <a:p>
            <a:pPr>
              <a:spcBef>
                <a:spcPct val="25000"/>
              </a:spcBef>
              <a:tabLst>
                <a:tab pos="490538" algn="l"/>
              </a:tabLst>
            </a:pPr>
            <a:r>
              <a:rPr lang="en-US" sz="900" dirty="0" err="1" smtClean="0">
                <a:latin typeface="Arial" pitchFamily="34" charset="0"/>
                <a:cs typeface="Times New Roman" pitchFamily="18" charset="0"/>
              </a:rPr>
              <a:t>Varenicline</a:t>
            </a:r>
            <a:r>
              <a:rPr lang="en-US" sz="900" dirty="0" smtClean="0">
                <a:latin typeface="Arial" pitchFamily="34" charset="0"/>
                <a:cs typeface="Times New Roman" pitchFamily="18" charset="0"/>
              </a:rPr>
              <a:t> is a partial agonist selective for the </a:t>
            </a:r>
            <a:r>
              <a:rPr lang="el-GR" sz="900" dirty="0" smtClean="0">
                <a:latin typeface="Arial" pitchFamily="34" charset="0"/>
                <a:cs typeface="Arial" pitchFamily="34" charset="0"/>
                <a:sym typeface="Symbol" pitchFamily="18" charset="2"/>
              </a:rPr>
              <a:t></a:t>
            </a:r>
            <a:r>
              <a:rPr lang="en-US" sz="900" baseline="-25000" dirty="0" smtClean="0">
                <a:latin typeface="Arial" pitchFamily="34" charset="0"/>
                <a:cs typeface="Arial" pitchFamily="34" charset="0"/>
                <a:sym typeface="Symbol" pitchFamily="18" charset="2"/>
              </a:rPr>
              <a:t>4</a:t>
            </a:r>
            <a:r>
              <a:rPr lang="el-GR" sz="900" dirty="0" smtClean="0">
                <a:latin typeface="Arial" pitchFamily="34" charset="0"/>
                <a:cs typeface="Arial" pitchFamily="34" charset="0"/>
                <a:sym typeface="Symbol" pitchFamily="18" charset="2"/>
              </a:rPr>
              <a:t></a:t>
            </a:r>
            <a:r>
              <a:rPr lang="en-US" sz="900" baseline="-25000" dirty="0" smtClean="0">
                <a:latin typeface="Arial" pitchFamily="34" charset="0"/>
                <a:cs typeface="Arial" pitchFamily="34" charset="0"/>
                <a:sym typeface="Symbol" pitchFamily="18" charset="2"/>
              </a:rPr>
              <a:t>2</a:t>
            </a:r>
            <a:r>
              <a:rPr lang="en-US" sz="900" dirty="0" smtClean="0">
                <a:latin typeface="Arial" pitchFamily="34" charset="0"/>
                <a:cs typeface="Times New Roman" pitchFamily="18" charset="0"/>
              </a:rPr>
              <a:t> nicotinic acetylcholine receptor indicated for use as an aid to smoking cessation treatment.</a:t>
            </a:r>
          </a:p>
          <a:p>
            <a:pPr>
              <a:lnSpc>
                <a:spcPct val="90000"/>
              </a:lnSpc>
              <a:tabLst>
                <a:tab pos="490538" algn="l"/>
              </a:tabLst>
            </a:pPr>
            <a:endParaRPr lang="en-US" altLang="en-US" sz="900" b="1" dirty="0" smtClean="0">
              <a:latin typeface="Arial" pitchFamily="34" charset="0"/>
            </a:endParaRPr>
          </a:p>
          <a:p>
            <a:pPr>
              <a:lnSpc>
                <a:spcPct val="90000"/>
              </a:lnSpc>
              <a:tabLst>
                <a:tab pos="490538" algn="l"/>
              </a:tabLst>
            </a:pPr>
            <a:r>
              <a:rPr lang="en-US" altLang="en-US" sz="900" b="1" dirty="0" smtClean="0">
                <a:latin typeface="Arial" pitchFamily="34" charset="0"/>
              </a:rPr>
              <a:t>Clinical Efficacy </a:t>
            </a:r>
            <a:r>
              <a:rPr lang="en-US" altLang="en-US" sz="900" dirty="0" smtClean="0">
                <a:latin typeface="Arial" pitchFamily="34" charset="0"/>
              </a:rPr>
              <a:t>(Fiore et al., 2008)</a:t>
            </a:r>
            <a:endParaRPr lang="en-US" altLang="en-US" sz="900" b="1" dirty="0" smtClean="0">
              <a:latin typeface="Arial" pitchFamily="34" charset="0"/>
            </a:endParaRPr>
          </a:p>
          <a:p>
            <a:pPr>
              <a:tabLst>
                <a:tab pos="490538" algn="l"/>
              </a:tabLst>
            </a:pPr>
            <a:r>
              <a:rPr lang="en-US" altLang="en-US" sz="900" dirty="0" smtClean="0">
                <a:latin typeface="Arial" pitchFamily="34" charset="0"/>
              </a:rPr>
              <a:t>In a meta-analysis of four trials, </a:t>
            </a:r>
            <a:r>
              <a:rPr lang="en-US" altLang="en-US" sz="900" dirty="0" err="1" smtClean="0">
                <a:latin typeface="Arial" pitchFamily="34" charset="0"/>
              </a:rPr>
              <a:t>varenicline</a:t>
            </a:r>
            <a:r>
              <a:rPr lang="en-US" altLang="en-US" sz="900" dirty="0" smtClean="0">
                <a:latin typeface="Arial" pitchFamily="34" charset="0"/>
              </a:rPr>
              <a:t> was found to significantly improve quit rates compared to placebo. The effectiveness and abstinence rates at 6-months post-quit date are as follows:</a:t>
            </a:r>
          </a:p>
          <a:p>
            <a:pPr>
              <a:lnSpc>
                <a:spcPct val="90000"/>
              </a:lnSpc>
              <a:tabLst>
                <a:tab pos="490538" algn="l"/>
              </a:tabLst>
            </a:pPr>
            <a:endParaRPr lang="en-US" altLang="en-US" sz="900" dirty="0" smtClean="0">
              <a:latin typeface="Arial" pitchFamily="34" charset="0"/>
              <a:sym typeface="Symbol" pitchFamily="18" charset="2"/>
            </a:endParaRPr>
          </a:p>
          <a:p>
            <a:pPr marL="381000" lvl="1">
              <a:lnSpc>
                <a:spcPct val="90000"/>
              </a:lnSpc>
              <a:tabLst>
                <a:tab pos="490538" algn="l"/>
              </a:tabLst>
            </a:pPr>
            <a:endParaRPr lang="en-US" altLang="en-US" dirty="0" smtClean="0">
              <a:latin typeface="Arial" pitchFamily="34" charset="0"/>
            </a:endParaRPr>
          </a:p>
          <a:p>
            <a:pPr>
              <a:lnSpc>
                <a:spcPct val="90000"/>
              </a:lnSpc>
              <a:tabLst>
                <a:tab pos="490538" algn="l"/>
              </a:tabLst>
            </a:pPr>
            <a:endParaRPr lang="en-US" altLang="en-US" sz="800" dirty="0" smtClean="0">
              <a:latin typeface="Arial" pitchFamily="34" charset="0"/>
            </a:endParaRPr>
          </a:p>
          <a:p>
            <a:pPr>
              <a:lnSpc>
                <a:spcPct val="90000"/>
              </a:lnSpc>
              <a:tabLst>
                <a:tab pos="490538" algn="l"/>
              </a:tabLst>
            </a:pPr>
            <a:endParaRPr lang="en-US" dirty="0" smtClean="0">
              <a:latin typeface="Arial" pitchFamily="34" charset="0"/>
            </a:endParaRPr>
          </a:p>
          <a:p>
            <a:pPr>
              <a:lnSpc>
                <a:spcPct val="90000"/>
              </a:lnSpc>
              <a:tabLst>
                <a:tab pos="490538" algn="l"/>
              </a:tabLst>
            </a:pPr>
            <a:endParaRPr lang="en-US" altLang="en-US" sz="800" b="1" dirty="0" smtClean="0">
              <a:latin typeface="Arial" pitchFamily="34" charset="0"/>
            </a:endParaRPr>
          </a:p>
          <a:p>
            <a:pPr>
              <a:lnSpc>
                <a:spcPct val="90000"/>
              </a:lnSpc>
              <a:tabLst>
                <a:tab pos="490538" algn="l"/>
              </a:tabLst>
            </a:pPr>
            <a:endParaRPr lang="en-US" altLang="en-US" sz="800" b="1" dirty="0" smtClean="0">
              <a:latin typeface="Arial" pitchFamily="34" charset="0"/>
            </a:endParaRPr>
          </a:p>
          <a:p>
            <a:pPr>
              <a:lnSpc>
                <a:spcPct val="90000"/>
              </a:lnSpc>
              <a:tabLst>
                <a:tab pos="490538" algn="l"/>
              </a:tabLst>
            </a:pPr>
            <a:endParaRPr lang="en-US" altLang="en-US" sz="800" b="1" dirty="0" smtClean="0">
              <a:latin typeface="Arial" pitchFamily="34" charset="0"/>
            </a:endParaRPr>
          </a:p>
          <a:p>
            <a:pPr>
              <a:lnSpc>
                <a:spcPct val="90000"/>
              </a:lnSpc>
              <a:tabLst>
                <a:tab pos="490538" algn="l"/>
              </a:tabLst>
            </a:pPr>
            <a:endParaRPr lang="en-US" altLang="en-US" sz="800" b="1" dirty="0" smtClean="0">
              <a:latin typeface="Arial" pitchFamily="34" charset="0"/>
            </a:endParaRPr>
          </a:p>
          <a:p>
            <a:pPr>
              <a:lnSpc>
                <a:spcPct val="90000"/>
              </a:lnSpc>
              <a:tabLst>
                <a:tab pos="490538" algn="l"/>
              </a:tabLst>
            </a:pPr>
            <a:endParaRPr lang="en-US" altLang="en-US" sz="800" b="1" dirty="0" smtClean="0">
              <a:latin typeface="Arial" pitchFamily="34" charset="0"/>
            </a:endParaRPr>
          </a:p>
          <a:p>
            <a:pPr>
              <a:lnSpc>
                <a:spcPct val="90000"/>
              </a:lnSpc>
              <a:tabLst>
                <a:tab pos="490538" algn="l"/>
              </a:tabLst>
            </a:pPr>
            <a:endParaRPr lang="en-US" altLang="en-US" sz="800" dirty="0" smtClean="0">
              <a:latin typeface="Arial" pitchFamily="34" charset="0"/>
            </a:endParaRPr>
          </a:p>
          <a:p>
            <a:pPr>
              <a:lnSpc>
                <a:spcPct val="90000"/>
              </a:lnSpc>
              <a:tabLst>
                <a:tab pos="490538" algn="l"/>
              </a:tabLst>
            </a:pPr>
            <a:endParaRPr lang="en-US" altLang="en-US" sz="800" dirty="0" smtClean="0">
              <a:latin typeface="Arial" pitchFamily="34" charset="0"/>
            </a:endParaRPr>
          </a:p>
          <a:p>
            <a:pPr marL="381000" lvl="1">
              <a:lnSpc>
                <a:spcPct val="90000"/>
              </a:lnSpc>
              <a:tabLst>
                <a:tab pos="490538" algn="l"/>
              </a:tabLst>
            </a:pPr>
            <a:endParaRPr lang="en-US" altLang="en-US" sz="800" dirty="0" smtClean="0">
              <a:latin typeface="Arial" pitchFamily="34" charset="0"/>
            </a:endParaRPr>
          </a:p>
          <a:p>
            <a:pPr marL="381000" lvl="1">
              <a:lnSpc>
                <a:spcPct val="90000"/>
              </a:lnSpc>
              <a:tabLst>
                <a:tab pos="490538" algn="l"/>
              </a:tabLst>
            </a:pPr>
            <a:endParaRPr lang="en-US" altLang="en-US" sz="800" dirty="0" smtClean="0">
              <a:latin typeface="Arial" pitchFamily="34" charset="0"/>
            </a:endParaRPr>
          </a:p>
          <a:p>
            <a:pPr marL="381000" lvl="1">
              <a:lnSpc>
                <a:spcPct val="90000"/>
              </a:lnSpc>
              <a:tabLst>
                <a:tab pos="490538" algn="l"/>
              </a:tabLst>
            </a:pPr>
            <a:endParaRPr lang="en-US" altLang="en-US" sz="800" dirty="0" smtClean="0">
              <a:latin typeface="Arial" pitchFamily="34" charset="0"/>
            </a:endParaRPr>
          </a:p>
          <a:p>
            <a:pPr marL="381000" lvl="1">
              <a:lnSpc>
                <a:spcPct val="90000"/>
              </a:lnSpc>
              <a:tabLst>
                <a:tab pos="490538" algn="l"/>
              </a:tabLst>
            </a:pPr>
            <a:endParaRPr lang="en-US" altLang="en-US" sz="800" dirty="0" smtClean="0">
              <a:latin typeface="Arial" pitchFamily="34" charset="0"/>
            </a:endParaRPr>
          </a:p>
          <a:p>
            <a:pPr marL="381000" lvl="1">
              <a:lnSpc>
                <a:spcPct val="90000"/>
              </a:lnSpc>
              <a:tabLst>
                <a:tab pos="490538" algn="l"/>
              </a:tabLst>
            </a:pPr>
            <a:endParaRPr lang="en-US" altLang="en-US" sz="800" dirty="0" smtClean="0">
              <a:latin typeface="Arial" pitchFamily="34" charset="0"/>
            </a:endParaRPr>
          </a:p>
          <a:p>
            <a:pPr marL="381000" lvl="1">
              <a:lnSpc>
                <a:spcPct val="90000"/>
              </a:lnSpc>
              <a:tabLst>
                <a:tab pos="490538" algn="l"/>
              </a:tabLst>
            </a:pPr>
            <a:endParaRPr lang="en-US" altLang="en-US" sz="800" dirty="0" smtClean="0">
              <a:latin typeface="Arial" pitchFamily="34" charset="0"/>
            </a:endParaRPr>
          </a:p>
          <a:p>
            <a:pPr>
              <a:lnSpc>
                <a:spcPct val="90000"/>
              </a:lnSpc>
              <a:tabLst>
                <a:tab pos="490538" algn="l"/>
              </a:tabLst>
            </a:pPr>
            <a:r>
              <a:rPr lang="en-US" sz="800" dirty="0" smtClean="0">
                <a:latin typeface="Arial" pitchFamily="34" charset="0"/>
              </a:rPr>
              <a:t>Fiore MC, </a:t>
            </a:r>
            <a:r>
              <a:rPr lang="en-US" sz="800" dirty="0" err="1" smtClean="0">
                <a:latin typeface="Arial" pitchFamily="34" charset="0"/>
              </a:rPr>
              <a:t>Jaén</a:t>
            </a:r>
            <a:r>
              <a:rPr lang="en-US" sz="800" dirty="0" smtClean="0">
                <a:latin typeface="Arial" pitchFamily="34" charset="0"/>
              </a:rPr>
              <a:t> CR, Baker TB, et al. (2008). </a:t>
            </a:r>
            <a:r>
              <a:rPr lang="en-US" sz="800" i="1" dirty="0" smtClean="0">
                <a:latin typeface="Arial" pitchFamily="34" charset="0"/>
              </a:rPr>
              <a:t>Treating Tobacco Use and Dependence: 2008 Update. Clinical Practice Guideline.</a:t>
            </a:r>
            <a:r>
              <a:rPr lang="en-US" sz="800" dirty="0" smtClean="0">
                <a:latin typeface="Arial" pitchFamily="34" charset="0"/>
              </a:rPr>
              <a:t> Rockville, MD: U.S. Department of Health and Human Services. Public Health Service.</a:t>
            </a:r>
          </a:p>
          <a:p>
            <a:pPr>
              <a:lnSpc>
                <a:spcPct val="90000"/>
              </a:lnSpc>
              <a:tabLst>
                <a:tab pos="490538" algn="l"/>
              </a:tabLst>
            </a:pPr>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a:p>
            <a:pPr>
              <a:lnSpc>
                <a:spcPct val="90000"/>
              </a:lnSpc>
              <a:tabLst>
                <a:tab pos="490538" algn="l"/>
              </a:tabLst>
            </a:pPr>
            <a:endParaRPr lang="en-US" sz="800" dirty="0" smtClean="0">
              <a:latin typeface="Arial" pitchFamily="34" charset="0"/>
            </a:endParaRPr>
          </a:p>
          <a:p>
            <a:pPr>
              <a:lnSpc>
                <a:spcPct val="90000"/>
              </a:lnSpc>
              <a:tabLst>
                <a:tab pos="490538" algn="l"/>
              </a:tabLst>
            </a:pPr>
            <a:endParaRPr lang="en-US" altLang="en-US" sz="800" dirty="0" smtClean="0">
              <a:latin typeface="Arial" pitchFamily="34" charset="0"/>
            </a:endParaRPr>
          </a:p>
        </p:txBody>
      </p:sp>
      <p:graphicFrame>
        <p:nvGraphicFramePr>
          <p:cNvPr id="173087" name="Group 31"/>
          <p:cNvGraphicFramePr>
            <a:graphicFrameLocks noGrp="1"/>
          </p:cNvGraphicFramePr>
          <p:nvPr/>
        </p:nvGraphicFramePr>
        <p:xfrm>
          <a:off x="979488" y="5468938"/>
          <a:ext cx="5126037" cy="1056632"/>
        </p:xfrm>
        <a:graphic>
          <a:graphicData uri="http://schemas.openxmlformats.org/drawingml/2006/table">
            <a:tbl>
              <a:tblPr/>
              <a:tblGrid>
                <a:gridCol w="2270125"/>
                <a:gridCol w="1466850"/>
                <a:gridCol w="1389062"/>
              </a:tblGrid>
              <a:tr h="35401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Treatment</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odds ratio </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(95% CI)</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abstinence rate (95% CI)</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22250">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Placebo</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1.0</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13.8%</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Varenicline (1 mg/day)</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2.1 (1.5–3.0)</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25.4% (19.6</a:t>
                      </a:r>
                      <a:r>
                        <a:rPr kumimoji="1" lang="en-US" sz="900" b="0" i="0" u="none" strike="noStrike" cap="none" normalizeH="0" baseline="0" smtClean="0">
                          <a:ln>
                            <a:noFill/>
                          </a:ln>
                          <a:solidFill>
                            <a:schemeClr val="tx1"/>
                          </a:solidFill>
                          <a:effectLst/>
                          <a:latin typeface="Arial" charset="0"/>
                          <a:cs typeface="Arial" charset="0"/>
                        </a:rPr>
                        <a:t>–</a:t>
                      </a:r>
                      <a:r>
                        <a:rPr kumimoji="1" lang="en-US" sz="900" b="0" i="0" u="none" strike="noStrike" cap="none" normalizeH="0" baseline="0" smtClean="0">
                          <a:ln>
                            <a:noFill/>
                          </a:ln>
                          <a:solidFill>
                            <a:schemeClr val="tx1"/>
                          </a:solidFill>
                          <a:effectLst/>
                          <a:latin typeface="Arial" charset="0"/>
                          <a:cs typeface="Arial" charset="0"/>
                          <a:sym typeface="Symbol" pitchFamily="18" charset="2"/>
                        </a:rPr>
                        <a:t>32</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a:t>
                      </a:r>
                      <a:endParaRPr kumimoji="1" lang="en-US" sz="900" b="0" i="0" u="none" strike="noStrike" cap="none" normalizeH="0" baseline="0" smtClean="0">
                        <a:ln>
                          <a:noFill/>
                        </a:ln>
                        <a:solidFill>
                          <a:schemeClr val="tx1"/>
                        </a:solidFill>
                        <a:effectLst/>
                        <a:latin typeface="Arial" charset="0"/>
                        <a:cs typeface="Arial" charset="0"/>
                      </a:endParaRP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Varenicline (2 mg/day)</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3.1 (2.5–3.8)</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dirty="0" smtClean="0">
                          <a:ln>
                            <a:noFill/>
                          </a:ln>
                          <a:solidFill>
                            <a:schemeClr val="tx1"/>
                          </a:solidFill>
                          <a:effectLst/>
                          <a:latin typeface="Arial" charset="0"/>
                          <a:cs typeface="Arial" charset="0"/>
                          <a:sym typeface="Symbol" pitchFamily="18" charset="2"/>
                        </a:rPr>
                        <a:t>33.2% (28.9</a:t>
                      </a:r>
                      <a:r>
                        <a:rPr kumimoji="1" lang="en-US" sz="900" b="0" i="0" u="none" strike="noStrike" cap="none" normalizeH="0" baseline="0" dirty="0" smtClean="0">
                          <a:ln>
                            <a:noFill/>
                          </a:ln>
                          <a:solidFill>
                            <a:schemeClr val="tx1"/>
                          </a:solidFill>
                          <a:effectLst/>
                          <a:latin typeface="Arial" charset="0"/>
                          <a:cs typeface="Arial" charset="0"/>
                        </a:rPr>
                        <a:t>–</a:t>
                      </a:r>
                      <a:r>
                        <a:rPr kumimoji="1" lang="en-US" altLang="en-US" sz="900" b="0" i="0" u="none" strike="noStrike" cap="none" normalizeH="0" baseline="0" dirty="0" smtClean="0">
                          <a:ln>
                            <a:noFill/>
                          </a:ln>
                          <a:solidFill>
                            <a:schemeClr val="tx1"/>
                          </a:solidFill>
                          <a:effectLst/>
                          <a:latin typeface="Arial" charset="0"/>
                          <a:cs typeface="Arial" charset="0"/>
                          <a:sym typeface="Symbol" pitchFamily="18" charset="2"/>
                        </a:rPr>
                        <a:t>37.8)</a:t>
                      </a:r>
                      <a:endParaRPr kumimoji="1" lang="en-US" sz="900" b="0" i="0" u="none" strike="noStrike" cap="none" normalizeH="0" baseline="0" dirty="0" smtClean="0">
                        <a:ln>
                          <a:noFill/>
                        </a:ln>
                        <a:solidFill>
                          <a:schemeClr val="tx1"/>
                        </a:solidFill>
                        <a:effectLst/>
                        <a:latin typeface="Arial" charset="0"/>
                        <a:cs typeface="Arial" charset="0"/>
                      </a:endParaRP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pPr defTabSz="974356"/>
            <a:fld id="{8C42CD80-009F-4FDC-AEFB-E83389C0FE22}" type="slidenum">
              <a:rPr lang="en-US" smtClean="0"/>
              <a:pPr defTabSz="974356"/>
              <a:t>12</a:t>
            </a:fld>
            <a:endParaRPr lang="en-US" dirty="0" smtClean="0"/>
          </a:p>
        </p:txBody>
      </p:sp>
      <p:sp>
        <p:nvSpPr>
          <p:cNvPr id="67587" name="Rectangle 2"/>
          <p:cNvSpPr>
            <a:spLocks noGrp="1" noRot="1" noChangeAspect="1" noChangeArrowheads="1" noTextEdit="1"/>
          </p:cNvSpPr>
          <p:nvPr>
            <p:ph type="sldImg"/>
          </p:nvPr>
        </p:nvSpPr>
        <p:spPr>
          <a:xfrm>
            <a:off x="1879600" y="719138"/>
            <a:ext cx="3554413" cy="2665412"/>
          </a:xfrm>
          <a:ln/>
        </p:spPr>
      </p:sp>
      <p:sp>
        <p:nvSpPr>
          <p:cNvPr id="67588"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dirty="0" smtClean="0"/>
              <a:t>The Clinical Practice Guideline (Fiore et al., 2008) delineates five key components for tobacco cessation interventions. These components, referred to as the 5 A’s, offer a practical method for implementing tobacco counseling in clinical practice. The 5 A’s are as follows:</a:t>
            </a:r>
          </a:p>
          <a:p>
            <a:pPr marL="341937" lvl="1" indent="-112873">
              <a:buFontTx/>
              <a:buChar char="•"/>
            </a:pPr>
            <a:r>
              <a:rPr lang="en-US" altLang="en-US" sz="900" dirty="0" smtClean="0"/>
              <a:t>Ask – systematically identify all tobacco users at every visit</a:t>
            </a:r>
          </a:p>
          <a:p>
            <a:pPr marL="341937" lvl="1" indent="-112873">
              <a:buFontTx/>
              <a:buChar char="•"/>
            </a:pPr>
            <a:r>
              <a:rPr lang="en-US" altLang="en-US" sz="900" dirty="0" smtClean="0"/>
              <a:t>Advise – strongly urge all tobacco users to quit</a:t>
            </a:r>
          </a:p>
          <a:p>
            <a:pPr marL="341937" lvl="1" indent="-112873">
              <a:buFontTx/>
              <a:buChar char="•"/>
            </a:pPr>
            <a:r>
              <a:rPr lang="en-US" altLang="en-US" sz="900" dirty="0" smtClean="0"/>
              <a:t>Assess – determine willingness to make a quit attempt</a:t>
            </a:r>
          </a:p>
          <a:p>
            <a:pPr marL="341937" lvl="1" indent="-112873">
              <a:buFontTx/>
              <a:buChar char="•"/>
            </a:pPr>
            <a:r>
              <a:rPr lang="en-US" altLang="en-US" sz="900" dirty="0" smtClean="0"/>
              <a:t>Assist – aid the patient in quitting (provide counseling and medication)</a:t>
            </a:r>
          </a:p>
          <a:p>
            <a:pPr marL="341937" lvl="1" indent="-112873">
              <a:buFontTx/>
              <a:buChar char="•"/>
            </a:pPr>
            <a:r>
              <a:rPr lang="en-US" altLang="en-US" sz="900" dirty="0" smtClean="0"/>
              <a:t>Arrange – ensure follow-up care</a:t>
            </a:r>
          </a:p>
          <a:p>
            <a:endParaRPr lang="en-US" altLang="en-US" sz="900" b="1" dirty="0" smtClean="0">
              <a:cs typeface="Arial" charset="0"/>
              <a:sym typeface="Webdings" pitchFamily="18" charset="2"/>
            </a:endParaRPr>
          </a:p>
          <a:p>
            <a:r>
              <a:rPr lang="en-US" altLang="en-US" sz="900" b="1" dirty="0" smtClean="0">
                <a:cs typeface="Arial" charset="0"/>
                <a:sym typeface="Webdings" pitchFamily="18" charset="2"/>
              </a:rPr>
              <a:t>♪</a:t>
            </a:r>
            <a:r>
              <a:rPr lang="en-US" altLang="en-US" sz="900" b="1" dirty="0" smtClean="0">
                <a:sym typeface="Wingdings" pitchFamily="2" charset="2"/>
              </a:rPr>
              <a:t> </a:t>
            </a:r>
            <a:r>
              <a:rPr lang="en-US" sz="900" b="1" dirty="0" smtClean="0">
                <a:sym typeface="Monotype Sorts" pitchFamily="2" charset="2"/>
              </a:rPr>
              <a:t>Note to instructor(s): </a:t>
            </a:r>
            <a:r>
              <a:rPr lang="en-US" sz="900" dirty="0" smtClean="0">
                <a:sym typeface="Monotype Sorts" pitchFamily="2" charset="2"/>
              </a:rPr>
              <a:t>T</a:t>
            </a:r>
            <a:r>
              <a:rPr lang="en-US" altLang="en-US" sz="900" dirty="0" smtClean="0"/>
              <a:t>he 5 A’s presented in the guideline are a modified form of the National Cancer Institute’s original 5 A’s (Anticipate [tobacco use], Ask, Advise, Assist, and Arrange; </a:t>
            </a:r>
            <a:r>
              <a:rPr lang="en-US" altLang="en-US" sz="900" dirty="0" err="1" smtClean="0"/>
              <a:t>Frankowski</a:t>
            </a:r>
            <a:r>
              <a:rPr lang="en-US" altLang="en-US" sz="900" dirty="0" smtClean="0"/>
              <a:t> &amp; Secker-Walker, 1994; Glynn &amp; Manley, 1990). </a:t>
            </a:r>
          </a:p>
          <a:p>
            <a:endParaRPr lang="en-US" altLang="en-US" sz="900" dirty="0" smtClean="0"/>
          </a:p>
          <a:p>
            <a:r>
              <a:rPr lang="en-US" altLang="en-US" sz="900" b="1" dirty="0" smtClean="0">
                <a:cs typeface="Arial" charset="0"/>
                <a:sym typeface="Webdings" pitchFamily="18" charset="2"/>
              </a:rPr>
              <a:t>♪</a:t>
            </a:r>
            <a:r>
              <a:rPr lang="en-US" altLang="en-US" sz="900" b="1" dirty="0" smtClean="0">
                <a:sym typeface="Wingdings" pitchFamily="2" charset="2"/>
              </a:rPr>
              <a:t> </a:t>
            </a:r>
            <a:r>
              <a:rPr lang="en-US" sz="900" b="1" dirty="0" smtClean="0">
                <a:sym typeface="Monotype Sorts" pitchFamily="2" charset="2"/>
              </a:rPr>
              <a:t>Note to instructor(s): </a:t>
            </a:r>
            <a:r>
              <a:rPr lang="en-US" sz="900" dirty="0" smtClean="0">
                <a:sym typeface="Monotype Sorts" pitchFamily="2" charset="2"/>
              </a:rPr>
              <a:t>Throughout this module, ask audience to refer to their </a:t>
            </a:r>
            <a:r>
              <a:rPr lang="en-US" sz="900" i="1" dirty="0" smtClean="0">
                <a:sym typeface="Monotype Sorts" pitchFamily="2" charset="2"/>
              </a:rPr>
              <a:t>Tobacco Cessation Counseling </a:t>
            </a:r>
            <a:r>
              <a:rPr lang="en-US" sz="900" i="1" dirty="0" err="1" smtClean="0">
                <a:sym typeface="Monotype Sorts" pitchFamily="2" charset="2"/>
              </a:rPr>
              <a:t>Guidesheet</a:t>
            </a:r>
            <a:r>
              <a:rPr lang="en-US" sz="900" dirty="0" smtClean="0">
                <a:sym typeface="Monotype Sorts" pitchFamily="2" charset="2"/>
              </a:rPr>
              <a:t> (ancillary handout A1 GUIDE.pdf). The slides in this module are designed to parallel the </a:t>
            </a:r>
            <a:r>
              <a:rPr lang="en-US" sz="900" dirty="0" err="1" smtClean="0">
                <a:sym typeface="Monotype Sorts" pitchFamily="2" charset="2"/>
              </a:rPr>
              <a:t>guidesheet</a:t>
            </a:r>
            <a:r>
              <a:rPr lang="en-US" sz="900" dirty="0" smtClean="0">
                <a:sym typeface="Monotype Sorts" pitchFamily="2" charset="2"/>
              </a:rPr>
              <a:t>.</a:t>
            </a:r>
            <a:endParaRPr lang="en-US" altLang="en-US" sz="900" dirty="0" smtClean="0"/>
          </a:p>
          <a:p>
            <a:endParaRPr lang="en-US" altLang="en-US" sz="900" dirty="0" smtClean="0"/>
          </a:p>
          <a:p>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pPr eaLnBrk="1" hangingPunct="1">
              <a:buClr>
                <a:schemeClr val="tx1"/>
              </a:buClr>
              <a:buSzPct val="60000"/>
              <a:buFont typeface="Wingdings" pitchFamily="2" charset="2"/>
              <a:buNone/>
            </a:pPr>
            <a:r>
              <a:rPr lang="en-US" altLang="en-US" sz="800" dirty="0" err="1" smtClean="0"/>
              <a:t>Frankowski</a:t>
            </a:r>
            <a:r>
              <a:rPr lang="en-US" altLang="en-US" sz="800" dirty="0" smtClean="0"/>
              <a:t> BL, Secker-Walker RH. (1994). </a:t>
            </a:r>
            <a:r>
              <a:rPr lang="en-US" altLang="en-US" sz="800" i="1" dirty="0" smtClean="0"/>
              <a:t>Pediatricians’ Role in Smoking Prevention and Cessation</a:t>
            </a:r>
            <a:r>
              <a:rPr lang="en-US" altLang="en-US" sz="800" dirty="0" smtClean="0"/>
              <a:t> (Smoking and Tobacco Control Monograph No. 5; NIH Publication No. 94-3693). Bethesda, MD: U.S. Department of Health and Human Services, Public Health Service, National Institutes of Health, National Cancer Institute.</a:t>
            </a:r>
          </a:p>
          <a:p>
            <a:r>
              <a:rPr lang="en-US" altLang="en-US" sz="800" dirty="0" smtClean="0"/>
              <a:t>Glynn TJ, Manley MW. (1990). </a:t>
            </a:r>
            <a:r>
              <a:rPr lang="en-US" altLang="en-US" sz="800" i="1" dirty="0" smtClean="0"/>
              <a:t>How to Help Your Patients Stop Smoking: A National Cancer Institute Manual for Physicians </a:t>
            </a:r>
            <a:r>
              <a:rPr lang="en-US" altLang="en-US" sz="800" dirty="0" smtClean="0"/>
              <a:t>(NIH Publication No. 90-3064). Bethesda, MD: U.S. Department of Health and Human Services, Public Health Service, National Institutes of Health, National Cancer Institute. </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46FEB2C1-5273-43C6-84C1-6A1EAE397A6D}" type="slidenum">
              <a:rPr lang="en-US" smtClean="0"/>
              <a:pPr/>
              <a:t>120</a:t>
            </a:fld>
            <a:endParaRPr lang="en-US" smtClean="0"/>
          </a:p>
        </p:txBody>
      </p:sp>
      <p:sp>
        <p:nvSpPr>
          <p:cNvPr id="15974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63D8BE67-E15A-4D73-8FD0-A28817C758E2}" type="slidenum">
              <a:rPr kumimoji="0" lang="en-US" sz="1200">
                <a:latin typeface="Tahoma" pitchFamily="34" charset="0"/>
                <a:cs typeface="Arial" pitchFamily="34" charset="0"/>
              </a:rPr>
              <a:pPr algn="r" defTabSz="966788" eaLnBrk="1" hangingPunct="1">
                <a:lnSpc>
                  <a:spcPct val="100000"/>
                </a:lnSpc>
                <a:spcBef>
                  <a:spcPct val="0"/>
                </a:spcBef>
              </a:pPr>
              <a:t>120</a:t>
            </a:fld>
            <a:endParaRPr kumimoji="0" lang="en-US" sz="1200">
              <a:latin typeface="Tahoma" pitchFamily="34" charset="0"/>
              <a:cs typeface="Arial" pitchFamily="34" charset="0"/>
            </a:endParaRPr>
          </a:p>
        </p:txBody>
      </p:sp>
      <p:sp>
        <p:nvSpPr>
          <p:cNvPr id="159748" name="Rectangle 2"/>
          <p:cNvSpPr>
            <a:spLocks noGrp="1" noRot="1" noChangeAspect="1" noChangeArrowheads="1" noTextEdit="1"/>
          </p:cNvSpPr>
          <p:nvPr>
            <p:ph type="sldImg"/>
          </p:nvPr>
        </p:nvSpPr>
        <p:spPr>
          <a:xfrm>
            <a:off x="1874838" y="719138"/>
            <a:ext cx="3554412" cy="2665412"/>
          </a:xfrm>
          <a:ln/>
        </p:spPr>
      </p:sp>
      <p:sp>
        <p:nvSpPr>
          <p:cNvPr id="159749" name="Rectangle 3"/>
          <p:cNvSpPr>
            <a:spLocks noGrp="1" noChangeArrowheads="1"/>
          </p:cNvSpPr>
          <p:nvPr>
            <p:ph type="body" idx="1"/>
          </p:nvPr>
        </p:nvSpPr>
        <p:spPr>
          <a:xfrm>
            <a:off x="595313" y="3541713"/>
            <a:ext cx="6124575" cy="5340350"/>
          </a:xfrm>
          <a:noFill/>
        </p:spPr>
        <p:txBody>
          <a:bodyPr lIns="96474" tIns="48236" rIns="96474" bIns="48236"/>
          <a:lstStyle/>
          <a:p>
            <a:r>
              <a:rPr lang="en-US" altLang="en-US" sz="900" dirty="0" err="1" smtClean="0">
                <a:latin typeface="Arial" pitchFamily="34" charset="0"/>
              </a:rPr>
              <a:t>Varenicline</a:t>
            </a:r>
            <a:r>
              <a:rPr lang="en-US" altLang="en-US" sz="900" dirty="0" smtClean="0">
                <a:latin typeface="Arial" pitchFamily="34" charset="0"/>
              </a:rPr>
              <a:t> binds with high affinity and selectivity at </a:t>
            </a:r>
            <a:r>
              <a:rPr lang="en-US" sz="900" dirty="0" smtClean="0">
                <a:latin typeface="Arial" pitchFamily="34" charset="0"/>
                <a:sym typeface="Symbol" pitchFamily="18" charset="2"/>
              </a:rPr>
              <a:t></a:t>
            </a:r>
            <a:r>
              <a:rPr lang="en-US" sz="900" baseline="-25000" dirty="0" smtClean="0">
                <a:latin typeface="Arial" pitchFamily="34" charset="0"/>
                <a:sym typeface="Symbol" pitchFamily="18" charset="2"/>
              </a:rPr>
              <a:t>4</a:t>
            </a:r>
            <a:r>
              <a:rPr lang="en-US" sz="900" dirty="0" smtClean="0">
                <a:latin typeface="Arial" pitchFamily="34" charset="0"/>
                <a:sym typeface="Symbol" pitchFamily="18" charset="2"/>
              </a:rPr>
              <a:t></a:t>
            </a:r>
            <a:r>
              <a:rPr lang="en-US" sz="900" baseline="-25000" dirty="0" smtClean="0">
                <a:latin typeface="Arial" pitchFamily="34" charset="0"/>
                <a:sym typeface="Symbol" pitchFamily="18" charset="2"/>
              </a:rPr>
              <a:t>2</a:t>
            </a:r>
            <a:r>
              <a:rPr lang="en-US" sz="900" dirty="0" smtClean="0">
                <a:latin typeface="Arial" pitchFamily="34" charset="0"/>
                <a:sym typeface="Symbol" pitchFamily="18" charset="2"/>
              </a:rPr>
              <a:t> neuronal nicotinic acetylcholine receptors.  The efficacy of </a:t>
            </a:r>
            <a:r>
              <a:rPr lang="en-US" sz="900" dirty="0" err="1" smtClean="0">
                <a:latin typeface="Arial" pitchFamily="34" charset="0"/>
                <a:sym typeface="Symbol" pitchFamily="18" charset="2"/>
              </a:rPr>
              <a:t>varenicline</a:t>
            </a:r>
            <a:r>
              <a:rPr lang="en-US" sz="900" dirty="0" smtClean="0">
                <a:latin typeface="Arial" pitchFamily="34" charset="0"/>
                <a:sym typeface="Symbol" pitchFamily="18" charset="2"/>
              </a:rPr>
              <a:t> in smoking cessation is believed to be the result of low-level agonist activity at the receptor site combined with competitive inhibition of nicotine binding. The partial agonist activity induces modest receptor stimulation that attenuates the symptoms of nicotine withdrawal. In addition, by blocking the ability of nicotine to activate </a:t>
            </a:r>
            <a:r>
              <a:rPr lang="en-US" sz="900" baseline="-25000" dirty="0" smtClean="0">
                <a:latin typeface="Arial" pitchFamily="34" charset="0"/>
                <a:sym typeface="Symbol" pitchFamily="18" charset="2"/>
              </a:rPr>
              <a:t>4</a:t>
            </a:r>
            <a:r>
              <a:rPr lang="en-US" sz="900" dirty="0" smtClean="0">
                <a:latin typeface="Arial" pitchFamily="34" charset="0"/>
                <a:sym typeface="Symbol" pitchFamily="18" charset="2"/>
              </a:rPr>
              <a:t></a:t>
            </a:r>
            <a:r>
              <a:rPr lang="en-US" sz="900" baseline="-25000" dirty="0" smtClean="0">
                <a:latin typeface="Arial" pitchFamily="34" charset="0"/>
                <a:sym typeface="Symbol" pitchFamily="18" charset="2"/>
              </a:rPr>
              <a:t>2</a:t>
            </a:r>
            <a:r>
              <a:rPr lang="en-US" sz="900" dirty="0" smtClean="0">
                <a:latin typeface="Arial" pitchFamily="34" charset="0"/>
                <a:sym typeface="Symbol" pitchFamily="18" charset="2"/>
              </a:rPr>
              <a:t> nicotinic acetylcholine receptors, </a:t>
            </a:r>
            <a:r>
              <a:rPr lang="en-US" sz="900" dirty="0" err="1" smtClean="0">
                <a:latin typeface="Arial" pitchFamily="34" charset="0"/>
                <a:sym typeface="Symbol" pitchFamily="18" charset="2"/>
              </a:rPr>
              <a:t>varenicline</a:t>
            </a:r>
            <a:r>
              <a:rPr lang="en-US" sz="900" dirty="0" smtClean="0">
                <a:latin typeface="Arial" pitchFamily="34" charset="0"/>
                <a:sym typeface="Symbol" pitchFamily="18" charset="2"/>
              </a:rPr>
              <a:t> inhibits the surges of dopamine release that are believed to be responsible for the reinforcement and reward associated with smoking (Coe, 2005; </a:t>
            </a:r>
            <a:r>
              <a:rPr lang="en-US" sz="900" dirty="0" err="1" smtClean="0">
                <a:latin typeface="Arial" pitchFamily="34" charset="0"/>
                <a:sym typeface="Symbol" pitchFamily="18" charset="2"/>
              </a:rPr>
              <a:t>Foulds</a:t>
            </a:r>
            <a:r>
              <a:rPr lang="en-US" sz="900" dirty="0" smtClean="0">
                <a:latin typeface="Arial" pitchFamily="34" charset="0"/>
                <a:sym typeface="Symbol" pitchFamily="18" charset="2"/>
              </a:rPr>
              <a:t>, 2006; Pfizer, 2008).</a:t>
            </a:r>
          </a:p>
          <a:p>
            <a:endParaRPr lang="en-US" altLang="en-US" sz="900" dirty="0" smtClean="0">
              <a:latin typeface="Arial" pitchFamily="34" charset="0"/>
            </a:endParaRPr>
          </a:p>
          <a:p>
            <a:r>
              <a:rPr lang="en-US" sz="800" dirty="0" smtClean="0">
                <a:latin typeface="Arial" pitchFamily="34" charset="0"/>
              </a:rPr>
              <a:t>Coe JW, Brooks PR, </a:t>
            </a:r>
            <a:r>
              <a:rPr lang="en-US" sz="800" dirty="0" err="1" smtClean="0">
                <a:latin typeface="Arial" pitchFamily="34" charset="0"/>
              </a:rPr>
              <a:t>Vetelino</a:t>
            </a:r>
            <a:r>
              <a:rPr lang="en-US" sz="800" dirty="0" smtClean="0">
                <a:latin typeface="Arial" pitchFamily="34" charset="0"/>
              </a:rPr>
              <a:t> MG, et al. (2005). </a:t>
            </a:r>
            <a:r>
              <a:rPr lang="en-US" sz="800" dirty="0" err="1" smtClean="0">
                <a:latin typeface="Arial" pitchFamily="34" charset="0"/>
              </a:rPr>
              <a:t>Varenicline</a:t>
            </a:r>
            <a:r>
              <a:rPr lang="en-US" sz="800" dirty="0" smtClean="0">
                <a:latin typeface="Arial" pitchFamily="34" charset="0"/>
              </a:rPr>
              <a:t>: an alpha4beta2 nicotinic receptor partial agonist for smoking cessation. J Med </a:t>
            </a:r>
            <a:r>
              <a:rPr lang="en-US" sz="800" dirty="0" err="1" smtClean="0">
                <a:latin typeface="Arial" pitchFamily="34" charset="0"/>
              </a:rPr>
              <a:t>Chem</a:t>
            </a:r>
            <a:r>
              <a:rPr lang="en-US" sz="800" dirty="0" smtClean="0">
                <a:latin typeface="Arial" pitchFamily="34" charset="0"/>
              </a:rPr>
              <a:t> 48:3474</a:t>
            </a:r>
            <a:r>
              <a:rPr lang="en-US" altLang="en-US" sz="800" dirty="0" smtClean="0">
                <a:latin typeface="Arial" pitchFamily="34" charset="0"/>
                <a:cs typeface="Arial" pitchFamily="34" charset="0"/>
              </a:rPr>
              <a:t>–</a:t>
            </a:r>
            <a:r>
              <a:rPr lang="en-US" sz="800" dirty="0" smtClean="0">
                <a:latin typeface="Arial" pitchFamily="34" charset="0"/>
              </a:rPr>
              <a:t>7. </a:t>
            </a:r>
            <a:endParaRPr lang="en-US" altLang="en-US" sz="800" dirty="0" smtClean="0">
              <a:latin typeface="Arial" pitchFamily="34" charset="0"/>
            </a:endParaRPr>
          </a:p>
          <a:p>
            <a:r>
              <a:rPr lang="en-US" altLang="en-US" sz="800" dirty="0" err="1" smtClean="0">
                <a:latin typeface="Arial" pitchFamily="34" charset="0"/>
              </a:rPr>
              <a:t>Foulds</a:t>
            </a:r>
            <a:r>
              <a:rPr lang="en-US" altLang="en-US" sz="800" dirty="0" smtClean="0">
                <a:latin typeface="Arial" pitchFamily="34" charset="0"/>
              </a:rPr>
              <a:t> J. (2006). The neurobiological basis for partial agonist treatment of nicotine dependence: </a:t>
            </a:r>
            <a:r>
              <a:rPr lang="en-US" altLang="en-US" sz="800" dirty="0" err="1" smtClean="0">
                <a:latin typeface="Arial" pitchFamily="34" charset="0"/>
              </a:rPr>
              <a:t>varenicline</a:t>
            </a:r>
            <a:r>
              <a:rPr lang="en-US" altLang="en-US" sz="800" dirty="0" smtClean="0">
                <a:latin typeface="Arial" pitchFamily="34" charset="0"/>
              </a:rPr>
              <a:t>. </a:t>
            </a:r>
            <a:r>
              <a:rPr lang="en-US" altLang="en-US" sz="800" i="1" dirty="0" err="1" smtClean="0">
                <a:latin typeface="Arial" pitchFamily="34" charset="0"/>
              </a:rPr>
              <a:t>Int</a:t>
            </a:r>
            <a:r>
              <a:rPr lang="en-US" altLang="en-US" sz="800" i="1" dirty="0" smtClean="0">
                <a:latin typeface="Arial" pitchFamily="34" charset="0"/>
              </a:rPr>
              <a:t> J Clin </a:t>
            </a:r>
            <a:r>
              <a:rPr lang="en-US" altLang="en-US" sz="800" i="1" dirty="0" err="1" smtClean="0">
                <a:latin typeface="Arial" pitchFamily="34" charset="0"/>
              </a:rPr>
              <a:t>Pract</a:t>
            </a:r>
            <a:r>
              <a:rPr lang="en-US" altLang="en-US" sz="800" dirty="0" smtClean="0">
                <a:latin typeface="Arial" pitchFamily="34" charset="0"/>
              </a:rPr>
              <a:t>  60:571</a:t>
            </a:r>
            <a:r>
              <a:rPr lang="en-US" altLang="en-US" sz="800" dirty="0" smtClean="0">
                <a:latin typeface="Arial" pitchFamily="34" charset="0"/>
                <a:cs typeface="Arial" pitchFamily="34" charset="0"/>
              </a:rPr>
              <a:t>–</a:t>
            </a:r>
            <a:r>
              <a:rPr lang="en-US" altLang="en-US" sz="800" dirty="0" smtClean="0">
                <a:latin typeface="Arial" pitchFamily="34" charset="0"/>
              </a:rPr>
              <a:t>576.</a:t>
            </a:r>
          </a:p>
          <a:p>
            <a:pPr>
              <a:buFont typeface="Wingdings" pitchFamily="2" charset="2"/>
              <a:buNone/>
            </a:pPr>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932BB39C-1A60-466D-9A9D-F7A5CA008072}" type="slidenum">
              <a:rPr lang="en-US" smtClean="0"/>
              <a:pPr/>
              <a:t>121</a:t>
            </a:fld>
            <a:endParaRPr lang="en-US" smtClean="0"/>
          </a:p>
        </p:txBody>
      </p:sp>
      <p:sp>
        <p:nvSpPr>
          <p:cNvPr id="16077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4BFA4984-7767-4C8A-B245-B79598EBEC0A}" type="slidenum">
              <a:rPr kumimoji="0" lang="en-US" sz="1200">
                <a:latin typeface="Tahoma" pitchFamily="34" charset="0"/>
                <a:cs typeface="Arial" pitchFamily="34" charset="0"/>
              </a:rPr>
              <a:pPr algn="r" defTabSz="966788" eaLnBrk="1" hangingPunct="1">
                <a:lnSpc>
                  <a:spcPct val="100000"/>
                </a:lnSpc>
                <a:spcBef>
                  <a:spcPct val="0"/>
                </a:spcBef>
              </a:pPr>
              <a:t>121</a:t>
            </a:fld>
            <a:endParaRPr kumimoji="0" lang="en-US" sz="1200">
              <a:latin typeface="Tahoma" pitchFamily="34" charset="0"/>
              <a:cs typeface="Arial" pitchFamily="34" charset="0"/>
            </a:endParaRPr>
          </a:p>
        </p:txBody>
      </p:sp>
      <p:sp>
        <p:nvSpPr>
          <p:cNvPr id="160772" name="Rectangle 2"/>
          <p:cNvSpPr>
            <a:spLocks noGrp="1" noRot="1" noChangeAspect="1" noChangeArrowheads="1" noTextEdit="1"/>
          </p:cNvSpPr>
          <p:nvPr>
            <p:ph type="sldImg"/>
          </p:nvPr>
        </p:nvSpPr>
        <p:spPr>
          <a:xfrm>
            <a:off x="1874838" y="719138"/>
            <a:ext cx="3554412" cy="2665412"/>
          </a:xfrm>
          <a:ln/>
        </p:spPr>
      </p:sp>
      <p:sp>
        <p:nvSpPr>
          <p:cNvPr id="160773" name="Rectangle 3"/>
          <p:cNvSpPr>
            <a:spLocks noGrp="1" noChangeArrowheads="1"/>
          </p:cNvSpPr>
          <p:nvPr>
            <p:ph type="body" idx="1"/>
          </p:nvPr>
        </p:nvSpPr>
        <p:spPr>
          <a:xfrm>
            <a:off x="539750" y="3541713"/>
            <a:ext cx="6138863" cy="5364162"/>
          </a:xfrm>
          <a:noFill/>
        </p:spPr>
        <p:txBody>
          <a:bodyPr lIns="96474" tIns="48236" rIns="96474" bIns="48236"/>
          <a:lstStyle/>
          <a:p>
            <a:r>
              <a:rPr lang="en-US" altLang="en-US" sz="900" b="1" dirty="0" smtClean="0">
                <a:latin typeface="Arial" pitchFamily="34" charset="0"/>
                <a:cs typeface="Times New Roman" pitchFamily="18" charset="0"/>
              </a:rPr>
              <a:t>Absorption:</a:t>
            </a:r>
            <a:r>
              <a:rPr lang="en-US" altLang="en-US" sz="900" dirty="0" smtClean="0">
                <a:latin typeface="Arial" pitchFamily="34" charset="0"/>
                <a:cs typeface="Times New Roman" pitchFamily="18" charset="0"/>
              </a:rPr>
              <a:t> </a:t>
            </a:r>
            <a:r>
              <a:rPr lang="en-US" altLang="en-US" sz="900" dirty="0" smtClean="0">
                <a:latin typeface="Arial" pitchFamily="34" charset="0"/>
              </a:rPr>
              <a:t>absorption is virtually complete after oral administration, and oral bioavailability is unaffected by food or time-of-day dosing. </a:t>
            </a:r>
          </a:p>
          <a:p>
            <a:r>
              <a:rPr lang="en-US" altLang="en-US" sz="900" b="1" dirty="0" smtClean="0">
                <a:latin typeface="Arial" pitchFamily="34" charset="0"/>
                <a:cs typeface="Times New Roman" pitchFamily="18" charset="0"/>
              </a:rPr>
              <a:t>Metabolism: </a:t>
            </a:r>
            <a:r>
              <a:rPr lang="en-US" altLang="en-US" sz="900" dirty="0" err="1" smtClean="0">
                <a:latin typeface="Arial" pitchFamily="34" charset="0"/>
              </a:rPr>
              <a:t>Varenicline</a:t>
            </a:r>
            <a:r>
              <a:rPr lang="en-US" altLang="en-US" sz="900" dirty="0" smtClean="0">
                <a:latin typeface="Arial" pitchFamily="34" charset="0"/>
              </a:rPr>
              <a:t> undergoes minimal metabolism, with 92% excreted unchanged in the urine.</a:t>
            </a:r>
          </a:p>
          <a:p>
            <a:r>
              <a:rPr lang="en-US" altLang="en-US" sz="900" b="1" dirty="0" smtClean="0">
                <a:latin typeface="Arial" pitchFamily="34" charset="0"/>
                <a:cs typeface="Times New Roman" pitchFamily="18" charset="0"/>
              </a:rPr>
              <a:t>Elimination: </a:t>
            </a:r>
            <a:r>
              <a:rPr lang="en-US" altLang="en-US" sz="900" dirty="0" smtClean="0">
                <a:latin typeface="Arial" pitchFamily="34" charset="0"/>
              </a:rPr>
              <a:t>Renal elimination of </a:t>
            </a:r>
            <a:r>
              <a:rPr lang="en-US" altLang="en-US" sz="900" dirty="0" err="1" smtClean="0">
                <a:latin typeface="Arial" pitchFamily="34" charset="0"/>
              </a:rPr>
              <a:t>varenicline</a:t>
            </a:r>
            <a:r>
              <a:rPr lang="en-US" altLang="en-US" sz="900" dirty="0" smtClean="0">
                <a:latin typeface="Arial" pitchFamily="34" charset="0"/>
              </a:rPr>
              <a:t> is primarily through </a:t>
            </a:r>
            <a:r>
              <a:rPr lang="en-US" altLang="en-US" sz="900" dirty="0" err="1" smtClean="0">
                <a:latin typeface="Arial" pitchFamily="34" charset="0"/>
              </a:rPr>
              <a:t>glomerular</a:t>
            </a:r>
            <a:r>
              <a:rPr lang="en-US" altLang="en-US" sz="900" dirty="0" smtClean="0">
                <a:latin typeface="Arial" pitchFamily="34" charset="0"/>
              </a:rPr>
              <a:t> filtration along with active tubular secretion possibly via the organic </a:t>
            </a:r>
            <a:r>
              <a:rPr lang="en-US" altLang="en-US" sz="900" dirty="0" err="1" smtClean="0">
                <a:latin typeface="Arial" pitchFamily="34" charset="0"/>
              </a:rPr>
              <a:t>cation</a:t>
            </a:r>
            <a:r>
              <a:rPr lang="en-US" altLang="en-US" sz="900" dirty="0" smtClean="0">
                <a:latin typeface="Arial" pitchFamily="34" charset="0"/>
              </a:rPr>
              <a:t> transporter, OCT2.</a:t>
            </a:r>
          </a:p>
          <a:p>
            <a:r>
              <a:rPr lang="en-US" altLang="en-US" sz="900" b="1" dirty="0" smtClean="0">
                <a:latin typeface="Arial" pitchFamily="34" charset="0"/>
                <a:cs typeface="Times New Roman" pitchFamily="18" charset="0"/>
              </a:rPr>
              <a:t>Half-life:</a:t>
            </a:r>
            <a:r>
              <a:rPr lang="en-US" altLang="en-US" sz="900" dirty="0" smtClean="0">
                <a:latin typeface="Arial" pitchFamily="34" charset="0"/>
                <a:cs typeface="Times New Roman" pitchFamily="18" charset="0"/>
              </a:rPr>
              <a:t> ~24 hours; f</a:t>
            </a:r>
            <a:r>
              <a:rPr lang="en-US" altLang="en-US" sz="900" dirty="0" smtClean="0">
                <a:latin typeface="Arial" pitchFamily="34" charset="0"/>
              </a:rPr>
              <a:t>ollowing administration of multiple oral doses of </a:t>
            </a:r>
            <a:r>
              <a:rPr lang="en-US" altLang="en-US" sz="900" dirty="0" err="1" smtClean="0">
                <a:latin typeface="Arial" pitchFamily="34" charset="0"/>
              </a:rPr>
              <a:t>varenicline</a:t>
            </a:r>
            <a:r>
              <a:rPr lang="en-US" altLang="en-US" sz="900" dirty="0" smtClean="0">
                <a:latin typeface="Arial" pitchFamily="34" charset="0"/>
              </a:rPr>
              <a:t>, steady-state conditions are reached within 4 days. </a:t>
            </a:r>
          </a:p>
          <a:p>
            <a:endParaRPr lang="en-US" altLang="en-US" sz="900" dirty="0" smtClean="0">
              <a:latin typeface="Arial" pitchFamily="34" charset="0"/>
            </a:endParaRPr>
          </a:p>
          <a:p>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C5B7C08-1AD7-43D4-88DD-754A76DC146F}" type="slidenum">
              <a:rPr lang="en-US" smtClean="0"/>
              <a:pPr/>
              <a:t>122</a:t>
            </a:fld>
            <a:endParaRPr lang="en-US" smtClean="0"/>
          </a:p>
        </p:txBody>
      </p:sp>
      <p:sp>
        <p:nvSpPr>
          <p:cNvPr id="16179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4C0E768F-E69A-4BA4-8C46-F2EE767E9CC0}" type="slidenum">
              <a:rPr kumimoji="0" lang="en-US" sz="1200">
                <a:latin typeface="Tahoma" pitchFamily="34" charset="0"/>
                <a:cs typeface="Arial" pitchFamily="34" charset="0"/>
              </a:rPr>
              <a:pPr algn="r" defTabSz="966788" eaLnBrk="1" hangingPunct="1">
                <a:lnSpc>
                  <a:spcPct val="100000"/>
                </a:lnSpc>
                <a:spcBef>
                  <a:spcPct val="0"/>
                </a:spcBef>
              </a:pPr>
              <a:t>122</a:t>
            </a:fld>
            <a:endParaRPr kumimoji="0" lang="en-US" sz="1200">
              <a:latin typeface="Tahoma" pitchFamily="34" charset="0"/>
              <a:cs typeface="Arial" pitchFamily="34" charset="0"/>
            </a:endParaRPr>
          </a:p>
        </p:txBody>
      </p:sp>
      <p:sp>
        <p:nvSpPr>
          <p:cNvPr id="161796" name="Rectangle 2"/>
          <p:cNvSpPr>
            <a:spLocks noGrp="1" noRot="1" noChangeAspect="1" noChangeArrowheads="1" noTextEdit="1"/>
          </p:cNvSpPr>
          <p:nvPr>
            <p:ph type="sldImg"/>
          </p:nvPr>
        </p:nvSpPr>
        <p:spPr>
          <a:xfrm>
            <a:off x="1874838" y="719138"/>
            <a:ext cx="3554412" cy="2665412"/>
          </a:xfrm>
          <a:ln/>
        </p:spPr>
      </p:sp>
      <p:sp>
        <p:nvSpPr>
          <p:cNvPr id="161797" name="Rectangle 3"/>
          <p:cNvSpPr>
            <a:spLocks noGrp="1" noChangeArrowheads="1"/>
          </p:cNvSpPr>
          <p:nvPr>
            <p:ph type="body" idx="1"/>
          </p:nvPr>
        </p:nvSpPr>
        <p:spPr>
          <a:xfrm>
            <a:off x="557213" y="3541713"/>
            <a:ext cx="6345237" cy="5345112"/>
          </a:xfrm>
          <a:noFill/>
        </p:spPr>
        <p:txBody>
          <a:bodyPr lIns="96474" tIns="48236" rIns="96474" bIns="48236"/>
          <a:lstStyle/>
          <a:p>
            <a:r>
              <a:rPr lang="en-US" sz="900" dirty="0" smtClean="0">
                <a:latin typeface="Arial" pitchFamily="34" charset="0"/>
              </a:rPr>
              <a:t>In July 2009, the FDA mandated that the prescribing information for </a:t>
            </a:r>
            <a:r>
              <a:rPr lang="en-US" sz="900" dirty="0" err="1" smtClean="0">
                <a:latin typeface="Arial" pitchFamily="34" charset="0"/>
              </a:rPr>
              <a:t>varenicline</a:t>
            </a:r>
            <a:r>
              <a:rPr lang="en-US" sz="900" dirty="0" smtClean="0">
                <a:latin typeface="Arial" pitchFamily="34" charset="0"/>
              </a:rPr>
              <a:t> include a black-boxed warning highlighting the risk of serious neuropsychiatric events, including but not limited to depression, suicidal ideation, suicide attempt and completed suicide (FDA, 2010). These additional warnings were based on post-marketing adverse event surveillance reports received by the FDA which included changes in mood (including depression and mania), psychosis, hallucinations, paranoia, delusions, homicidal ideation, hostility, agitation, anxiety, and panic, as well as suicidal ideation, suicide attempt, and completed suicide. Some reported cases may have been complicated by the symptoms of nicotine withdrawal in patients who stopped smoking. However, some of these symptoms have occurred in patients taking </a:t>
            </a:r>
            <a:r>
              <a:rPr lang="en-US" sz="900" dirty="0" err="1" smtClean="0">
                <a:latin typeface="Arial" pitchFamily="34" charset="0"/>
              </a:rPr>
              <a:t>varenicline</a:t>
            </a:r>
            <a:r>
              <a:rPr lang="en-US" sz="900" dirty="0" smtClean="0">
                <a:latin typeface="Arial" pitchFamily="34" charset="0"/>
              </a:rPr>
              <a:t> who continued to smoke (Pfizer, 2010).</a:t>
            </a:r>
          </a:p>
          <a:p>
            <a:endParaRPr lang="en-US" sz="900" dirty="0" smtClean="0">
              <a:latin typeface="Arial" pitchFamily="34" charset="0"/>
            </a:endParaRPr>
          </a:p>
          <a:p>
            <a:r>
              <a:rPr lang="en-US" sz="900" dirty="0" smtClean="0">
                <a:latin typeface="Arial" pitchFamily="34" charset="0"/>
              </a:rPr>
              <a:t>Clinicians should be aware that patients with serious psychiatric illness (e.g., depression, schizophrenia, bipolar disorder) did not participate in the pre-marketing studies of </a:t>
            </a:r>
            <a:r>
              <a:rPr lang="en-US" sz="900" dirty="0" err="1" smtClean="0">
                <a:latin typeface="Arial" pitchFamily="34" charset="0"/>
              </a:rPr>
              <a:t>varenicline</a:t>
            </a:r>
            <a:r>
              <a:rPr lang="en-US" sz="900" dirty="0" smtClean="0">
                <a:latin typeface="Arial" pitchFamily="34" charset="0"/>
              </a:rPr>
              <a:t> and the safety and efficacy of </a:t>
            </a:r>
            <a:r>
              <a:rPr lang="en-US" sz="900" dirty="0" err="1" smtClean="0">
                <a:latin typeface="Arial" pitchFamily="34" charset="0"/>
              </a:rPr>
              <a:t>varenicline</a:t>
            </a:r>
            <a:r>
              <a:rPr lang="en-US" sz="900" dirty="0" smtClean="0">
                <a:latin typeface="Arial" pitchFamily="34" charset="0"/>
              </a:rPr>
              <a:t> in such patients has not been established (Pfizer, 2010).</a:t>
            </a:r>
          </a:p>
          <a:p>
            <a:endParaRPr lang="en-US" altLang="en-US" sz="900" dirty="0" smtClean="0">
              <a:latin typeface="Arial" pitchFamily="34" charset="0"/>
            </a:endParaRPr>
          </a:p>
          <a:p>
            <a:r>
              <a:rPr lang="en-US" altLang="en-US" sz="900" dirty="0" smtClean="0">
                <a:latin typeface="Arial" pitchFamily="34" charset="0"/>
              </a:rPr>
              <a:t>All patients </a:t>
            </a:r>
            <a:r>
              <a:rPr lang="en-US" sz="900" dirty="0" smtClean="0">
                <a:latin typeface="Arial" pitchFamily="34" charset="0"/>
              </a:rPr>
              <a:t>being treated with </a:t>
            </a:r>
            <a:r>
              <a:rPr lang="en-US" sz="900" dirty="0" err="1" smtClean="0">
                <a:latin typeface="Arial" pitchFamily="34" charset="0"/>
              </a:rPr>
              <a:t>varenicline</a:t>
            </a:r>
            <a:r>
              <a:rPr lang="en-US" sz="900" dirty="0" smtClean="0">
                <a:latin typeface="Arial" pitchFamily="34" charset="0"/>
              </a:rPr>
              <a:t> should be observed for neuropsychiatric symptoms or worsening of pre-existing psychiatric illness including changes in behavior, hostility, agitation, depressed mood, and suicide-related events, including ideation, behavior, and attempted suicide. Patients should be advised to stop taking </a:t>
            </a:r>
            <a:r>
              <a:rPr lang="en-US" sz="900" dirty="0" err="1" smtClean="0">
                <a:latin typeface="Arial" pitchFamily="34" charset="0"/>
              </a:rPr>
              <a:t>varenicline</a:t>
            </a:r>
            <a:r>
              <a:rPr lang="en-US" sz="900" dirty="0" smtClean="0">
                <a:latin typeface="Arial" pitchFamily="34" charset="0"/>
              </a:rPr>
              <a:t> and contact a healthcare provider immediately if agitation, hostility, depressed mood, or changes in thinking or behavior that are not typical for the patient are observed, or if the patient develops suicidal ideation or suicidal behavior. In many </a:t>
            </a:r>
            <a:r>
              <a:rPr lang="en-US" sz="900" dirty="0" err="1" smtClean="0">
                <a:latin typeface="Arial" pitchFamily="34" charset="0"/>
              </a:rPr>
              <a:t>postmarketing</a:t>
            </a:r>
            <a:r>
              <a:rPr lang="en-US" sz="900" dirty="0" smtClean="0">
                <a:latin typeface="Arial" pitchFamily="34" charset="0"/>
              </a:rPr>
              <a:t> cases, resolution of symptoms after discontinuation of </a:t>
            </a:r>
            <a:r>
              <a:rPr lang="en-US" sz="900" dirty="0" err="1" smtClean="0">
                <a:latin typeface="Arial" pitchFamily="34" charset="0"/>
              </a:rPr>
              <a:t>varenicline</a:t>
            </a:r>
            <a:r>
              <a:rPr lang="en-US" sz="900" dirty="0" smtClean="0">
                <a:latin typeface="Arial" pitchFamily="34" charset="0"/>
              </a:rPr>
              <a:t> was reported, although in some cases the symptoms persisted; therefore, ongoing monitoring and supportive care should be provided until symptoms resolve (Pfizer, 2010).</a:t>
            </a:r>
            <a:endParaRPr lang="en-US" altLang="en-US" sz="900" dirty="0" smtClean="0">
              <a:latin typeface="Arial" pitchFamily="34" charset="0"/>
            </a:endParaRPr>
          </a:p>
          <a:p>
            <a:pPr>
              <a:spcBef>
                <a:spcPct val="50000"/>
              </a:spcBef>
            </a:pPr>
            <a:endParaRPr lang="en-US" altLang="en-US" sz="800" dirty="0" smtClean="0">
              <a:latin typeface="Arial" pitchFamily="34" charset="0"/>
            </a:endParaRPr>
          </a:p>
          <a:p>
            <a:pPr>
              <a:spcBef>
                <a:spcPct val="50000"/>
              </a:spcBef>
            </a:pPr>
            <a:endParaRPr lang="en-US" altLang="en-US" sz="800" dirty="0" smtClean="0">
              <a:latin typeface="Arial" pitchFamily="34" charset="0"/>
            </a:endParaRPr>
          </a:p>
          <a:p>
            <a:pPr>
              <a:spcBef>
                <a:spcPct val="50000"/>
              </a:spcBef>
            </a:pPr>
            <a:endParaRPr lang="en-US" altLang="en-US" sz="700" dirty="0" smtClean="0">
              <a:latin typeface="Arial" pitchFamily="34" charset="0"/>
            </a:endParaRPr>
          </a:p>
          <a:p>
            <a:r>
              <a:rPr lang="en-US" sz="800" dirty="0" smtClean="0">
                <a:latin typeface="Arial" pitchFamily="34" charset="0"/>
              </a:rPr>
              <a:t>Food and Drug Administration (2009, July).  Information for healthcare professionals: </a:t>
            </a:r>
            <a:r>
              <a:rPr lang="en-US" sz="800" dirty="0" err="1" smtClean="0">
                <a:latin typeface="Arial" pitchFamily="34" charset="0"/>
              </a:rPr>
              <a:t>varenicline</a:t>
            </a:r>
            <a:r>
              <a:rPr lang="en-US" sz="800" dirty="0" smtClean="0">
                <a:latin typeface="Arial" pitchFamily="34" charset="0"/>
              </a:rPr>
              <a:t> (marketed as </a:t>
            </a:r>
            <a:r>
              <a:rPr lang="en-US" sz="800" dirty="0" err="1" smtClean="0">
                <a:latin typeface="Arial" pitchFamily="34" charset="0"/>
              </a:rPr>
              <a:t>Chantix</a:t>
            </a:r>
            <a:r>
              <a:rPr lang="en-US" sz="800" dirty="0" smtClean="0">
                <a:latin typeface="Arial" pitchFamily="34" charset="0"/>
              </a:rPr>
              <a:t>) and </a:t>
            </a:r>
            <a:r>
              <a:rPr lang="en-US" sz="800" dirty="0" err="1" smtClean="0">
                <a:latin typeface="Arial" pitchFamily="34" charset="0"/>
              </a:rPr>
              <a:t>bupropion</a:t>
            </a:r>
            <a:r>
              <a:rPr lang="en-US" sz="800" dirty="0" smtClean="0">
                <a:latin typeface="Arial" pitchFamily="34" charset="0"/>
              </a:rPr>
              <a:t> (marketed as </a:t>
            </a:r>
            <a:r>
              <a:rPr lang="en-US" sz="800" dirty="0" err="1" smtClean="0">
                <a:latin typeface="Arial" pitchFamily="34" charset="0"/>
              </a:rPr>
              <a:t>Zyban</a:t>
            </a:r>
            <a:r>
              <a:rPr lang="en-US" sz="800" dirty="0" smtClean="0">
                <a:latin typeface="Arial" pitchFamily="34" charset="0"/>
              </a:rPr>
              <a:t>, </a:t>
            </a:r>
            <a:r>
              <a:rPr lang="en-US" sz="800" dirty="0" err="1" smtClean="0">
                <a:latin typeface="Arial" pitchFamily="34" charset="0"/>
              </a:rPr>
              <a:t>Wellbutrin</a:t>
            </a:r>
            <a:r>
              <a:rPr lang="en-US" sz="800" dirty="0" smtClean="0">
                <a:latin typeface="Arial" pitchFamily="34" charset="0"/>
              </a:rPr>
              <a:t>, and generics).  Available at:</a:t>
            </a:r>
            <a:r>
              <a:rPr lang="en-US" sz="800" b="1" dirty="0" smtClean="0">
                <a:latin typeface="Arial" pitchFamily="34" charset="0"/>
              </a:rPr>
              <a:t> </a:t>
            </a:r>
            <a:r>
              <a:rPr lang="en-US" sz="800" dirty="0" smtClean="0">
                <a:latin typeface="Arial" pitchFamily="34" charset="0"/>
              </a:rPr>
              <a:t>http://www.fda.gov/Drugs/DrugSafety/PostmarketDrugSafetyInformationforPatientsandProviders/DrugSafetyInformationforHeathcareProfessionals/ucm169986.htm. Accessed June 17, 2011. </a:t>
            </a:r>
          </a:p>
          <a:p>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a:p>
            <a:endParaRPr lang="en-US" sz="800" dirty="0"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r>
              <a:rPr lang="en-US" sz="850" dirty="0" smtClean="0">
                <a:latin typeface="Arial" pitchFamily="34" charset="0"/>
              </a:rPr>
              <a:t>The following warnings and precautions are included in the </a:t>
            </a:r>
            <a:r>
              <a:rPr lang="en-US" sz="850" dirty="0" err="1" smtClean="0">
                <a:latin typeface="Arial" pitchFamily="34" charset="0"/>
              </a:rPr>
              <a:t>varenicline</a:t>
            </a:r>
            <a:r>
              <a:rPr lang="en-US" sz="850" dirty="0" smtClean="0">
                <a:latin typeface="Arial" pitchFamily="34" charset="0"/>
              </a:rPr>
              <a:t> prescribing information:</a:t>
            </a:r>
          </a:p>
          <a:p>
            <a:r>
              <a:rPr lang="en-US" sz="850" b="1" dirty="0" smtClean="0">
                <a:latin typeface="Arial" pitchFamily="34" charset="0"/>
              </a:rPr>
              <a:t>Cardiovascular Adverse Events in Patients with Existing Cardiovascular Disease</a:t>
            </a:r>
          </a:p>
          <a:p>
            <a:pPr marL="0" lvl="2">
              <a:spcBef>
                <a:spcPts val="0"/>
              </a:spcBef>
            </a:pPr>
            <a:r>
              <a:rPr lang="en-US" sz="850" dirty="0" smtClean="0">
                <a:latin typeface="Arial" pitchFamily="34" charset="0"/>
              </a:rPr>
              <a:t>In June 2011, the FDA issued a drug safety communication notifying</a:t>
            </a:r>
            <a:r>
              <a:rPr lang="en-US" sz="850" baseline="0" dirty="0" smtClean="0">
                <a:latin typeface="Arial" pitchFamily="34" charset="0"/>
              </a:rPr>
              <a:t> the public of a small, increased risk of cardiovascular events associated with </a:t>
            </a:r>
            <a:r>
              <a:rPr lang="en-US" sz="850" baseline="0" dirty="0" err="1" smtClean="0">
                <a:latin typeface="Arial" pitchFamily="34" charset="0"/>
              </a:rPr>
              <a:t>varenicline</a:t>
            </a:r>
            <a:r>
              <a:rPr lang="en-US" sz="850" baseline="0" dirty="0" smtClean="0">
                <a:latin typeface="Arial" pitchFamily="34" charset="0"/>
              </a:rPr>
              <a:t> use (1mg twice daily for 12 weeks) among patients with cardiovascular disease (FDA, 2011). This warning was issued subsequent to the review of a randomized placebo-controlled clinical trial  of 700 smokers </a:t>
            </a:r>
            <a:r>
              <a:rPr lang="en-US" sz="850" dirty="0" smtClean="0"/>
              <a:t>with stable, documented cardiovascular disease (other than, or in addition to, hypertension) (</a:t>
            </a:r>
            <a:r>
              <a:rPr lang="en-US" sz="850" dirty="0" err="1" smtClean="0"/>
              <a:t>Rigotti</a:t>
            </a:r>
            <a:r>
              <a:rPr lang="en-US" sz="850" dirty="0" smtClean="0"/>
              <a:t> et al., 2010)</a:t>
            </a:r>
            <a:r>
              <a:rPr lang="en-US" sz="850" baseline="0" dirty="0" smtClean="0">
                <a:latin typeface="Arial" pitchFamily="34" charset="0"/>
              </a:rPr>
              <a:t>. </a:t>
            </a:r>
            <a:r>
              <a:rPr lang="en-US" sz="850" dirty="0" smtClean="0"/>
              <a:t>Overall, there was a low incidence of cardiovascular adverse events b</a:t>
            </a:r>
            <a:r>
              <a:rPr lang="en-US" sz="850" baseline="0" dirty="0" smtClean="0"/>
              <a:t>ut </a:t>
            </a:r>
            <a:r>
              <a:rPr lang="en-US" sz="850" dirty="0" smtClean="0"/>
              <a:t>certain events were reported more frequently among patients treated with </a:t>
            </a:r>
            <a:r>
              <a:rPr lang="en-US" sz="850" dirty="0" err="1" smtClean="0"/>
              <a:t>varenicline</a:t>
            </a:r>
            <a:r>
              <a:rPr lang="en-US" sz="850" dirty="0" smtClean="0"/>
              <a:t> (n</a:t>
            </a:r>
            <a:r>
              <a:rPr lang="en-US" sz="850" dirty="0" smtClean="0">
                <a:latin typeface="Arial" pitchFamily="34" charset="0"/>
                <a:cs typeface="Arial" pitchFamily="34" charset="0"/>
              </a:rPr>
              <a:t>=28) t</a:t>
            </a:r>
            <a:r>
              <a:rPr lang="en-US" sz="850" dirty="0" smtClean="0"/>
              <a:t>han among patients treated with placebo (n=17). These events include: angina pectoris, nonfatal myocardial infarction, need for coronary revascularization, and new diagnosis of peripheral vascular disease or admission for a procedure for the treatment of peripheral vascular disease. </a:t>
            </a:r>
            <a:r>
              <a:rPr lang="en-US" sz="850" b="0" dirty="0" smtClean="0"/>
              <a:t>Per FDA recommendations, clinicians should be aware that smoking is an independent and major risk factor for cardiovascular disease, and smoking cessation is of particular importance in this patient population. The known benefits of </a:t>
            </a:r>
            <a:r>
              <a:rPr lang="en-US" sz="850" b="0" dirty="0" err="1" smtClean="0"/>
              <a:t>varenicline</a:t>
            </a:r>
            <a:r>
              <a:rPr lang="en-US" sz="850" b="0" dirty="0" smtClean="0"/>
              <a:t> should be weighed against its potential risks when deciding to use the medication in smokers with cardiovascular disease. Patients taking </a:t>
            </a:r>
            <a:r>
              <a:rPr lang="en-US" sz="850" b="0" dirty="0" err="1" smtClean="0"/>
              <a:t>varenicline</a:t>
            </a:r>
            <a:r>
              <a:rPr lang="en-US" sz="850" b="0" dirty="0" smtClean="0"/>
              <a:t> should contact their healthcare professional if they experience new or worsening symptoms of cardiovascular disease, such as shortness of breath or trouble breathing,</a:t>
            </a:r>
            <a:r>
              <a:rPr lang="en-US" sz="850" b="0" baseline="0" dirty="0" smtClean="0"/>
              <a:t> new or worsening chest pain, or new or worse pain in legs when walking.</a:t>
            </a:r>
            <a:endParaRPr lang="en-US" sz="850" b="0" dirty="0" smtClean="0"/>
          </a:p>
          <a:p>
            <a:r>
              <a:rPr lang="en-US" sz="850" b="1" dirty="0" err="1" smtClean="0">
                <a:latin typeface="Arial" pitchFamily="34" charset="0"/>
              </a:rPr>
              <a:t>Angioedema</a:t>
            </a:r>
            <a:r>
              <a:rPr lang="en-US" sz="850" b="1" dirty="0" smtClean="0">
                <a:latin typeface="Arial" pitchFamily="34" charset="0"/>
              </a:rPr>
              <a:t> and Hypersensitivity Reactions</a:t>
            </a:r>
          </a:p>
          <a:p>
            <a:pPr>
              <a:spcBef>
                <a:spcPts val="0"/>
              </a:spcBef>
            </a:pPr>
            <a:r>
              <a:rPr lang="en-US" sz="850" dirty="0" smtClean="0">
                <a:latin typeface="Arial" pitchFamily="34" charset="0"/>
              </a:rPr>
              <a:t>Clinical signs included swelling of the face, mouth (tongue, lips, and gums), extremities, and neck (throat and larynx). There were infrequent reports of life-threatening </a:t>
            </a:r>
            <a:r>
              <a:rPr lang="en-US" sz="850" dirty="0" err="1" smtClean="0">
                <a:latin typeface="Arial" pitchFamily="34" charset="0"/>
              </a:rPr>
              <a:t>angioedema</a:t>
            </a:r>
            <a:r>
              <a:rPr lang="en-US" sz="850" dirty="0" smtClean="0">
                <a:latin typeface="Arial" pitchFamily="34" charset="0"/>
              </a:rPr>
              <a:t> requiring emergent medical attention due to respiratory compromise. Patients should be instructed to discontinue </a:t>
            </a:r>
            <a:r>
              <a:rPr lang="en-US" sz="850" dirty="0" err="1" smtClean="0">
                <a:latin typeface="Arial" pitchFamily="34" charset="0"/>
              </a:rPr>
              <a:t>varenicline</a:t>
            </a:r>
            <a:r>
              <a:rPr lang="en-US" sz="850" dirty="0" smtClean="0">
                <a:latin typeface="Arial" pitchFamily="34" charset="0"/>
              </a:rPr>
              <a:t> and immediately seek medical care if they experience these symptoms.</a:t>
            </a:r>
          </a:p>
          <a:p>
            <a:r>
              <a:rPr lang="en-US" sz="850" b="1" dirty="0" smtClean="0">
                <a:latin typeface="Arial" pitchFamily="34" charset="0"/>
              </a:rPr>
              <a:t>Serious Skin Reactions</a:t>
            </a:r>
          </a:p>
          <a:p>
            <a:pPr>
              <a:spcBef>
                <a:spcPts val="0"/>
              </a:spcBef>
            </a:pPr>
            <a:r>
              <a:rPr lang="en-US" sz="850" dirty="0" smtClean="0">
                <a:latin typeface="Arial" pitchFamily="34" charset="0"/>
              </a:rPr>
              <a:t>Serious skin reactions, including Stevens-Johnson Syndrome and </a:t>
            </a:r>
            <a:r>
              <a:rPr lang="en-US" sz="850" dirty="0" err="1" smtClean="0">
                <a:latin typeface="Arial" pitchFamily="34" charset="0"/>
              </a:rPr>
              <a:t>erythema</a:t>
            </a:r>
            <a:r>
              <a:rPr lang="en-US" sz="850" dirty="0" smtClean="0">
                <a:latin typeface="Arial" pitchFamily="34" charset="0"/>
              </a:rPr>
              <a:t> </a:t>
            </a:r>
            <a:r>
              <a:rPr lang="en-US" sz="850" dirty="0" err="1" smtClean="0">
                <a:latin typeface="Arial" pitchFamily="34" charset="0"/>
              </a:rPr>
              <a:t>multiforme</a:t>
            </a:r>
            <a:r>
              <a:rPr lang="en-US" sz="850" dirty="0" smtClean="0">
                <a:latin typeface="Arial" pitchFamily="34" charset="0"/>
              </a:rPr>
              <a:t> have been reported. Patients should be instructed to stop taking </a:t>
            </a:r>
            <a:r>
              <a:rPr lang="en-US" sz="850" dirty="0" err="1" smtClean="0">
                <a:latin typeface="Arial" pitchFamily="34" charset="0"/>
              </a:rPr>
              <a:t>varenicline</a:t>
            </a:r>
            <a:r>
              <a:rPr lang="en-US" sz="850" dirty="0" smtClean="0">
                <a:latin typeface="Arial" pitchFamily="34" charset="0"/>
              </a:rPr>
              <a:t> and contact their healthcare provider immediately at the first appearance of a skin rash with mucosal lesions or any other signs of hypersensitivity.</a:t>
            </a:r>
          </a:p>
          <a:p>
            <a:r>
              <a:rPr lang="en-US" sz="850" b="1" dirty="0" smtClean="0">
                <a:latin typeface="Arial" pitchFamily="34" charset="0"/>
              </a:rPr>
              <a:t>Accidental Injury</a:t>
            </a:r>
          </a:p>
          <a:p>
            <a:pPr>
              <a:spcBef>
                <a:spcPts val="0"/>
              </a:spcBef>
            </a:pPr>
            <a:r>
              <a:rPr lang="en-US" sz="850" dirty="0" smtClean="0">
                <a:latin typeface="Arial" pitchFamily="34" charset="0"/>
              </a:rPr>
              <a:t>There have been post-marketing reports of traffic accidents, near-miss incidents in traffic, or other accidental injuries in patients taking </a:t>
            </a:r>
            <a:r>
              <a:rPr lang="en-US" sz="850" dirty="0" err="1" smtClean="0">
                <a:latin typeface="Arial" pitchFamily="34" charset="0"/>
              </a:rPr>
              <a:t>varenicline</a:t>
            </a:r>
            <a:r>
              <a:rPr lang="en-US" sz="850" dirty="0" smtClean="0">
                <a:latin typeface="Arial" pitchFamily="34" charset="0"/>
              </a:rPr>
              <a:t>. In some cases, the patients reported somnolence, dizziness, loss of consciousness or difficulty concentrating that resulted in impairment, or concern about potential impairment, in driving or operating machinery. Patients should be advised to use caution driving or operating machinery or engaging in other potentially hazardous activities until they know how </a:t>
            </a:r>
            <a:r>
              <a:rPr lang="en-US" sz="850" dirty="0" err="1" smtClean="0">
                <a:latin typeface="Arial" pitchFamily="34" charset="0"/>
              </a:rPr>
              <a:t>varenicline</a:t>
            </a:r>
            <a:r>
              <a:rPr lang="en-US" sz="850" dirty="0" smtClean="0">
                <a:latin typeface="Arial" pitchFamily="34" charset="0"/>
              </a:rPr>
              <a:t> may affect them.</a:t>
            </a:r>
          </a:p>
          <a:p>
            <a:r>
              <a:rPr lang="en-US" sz="850" b="1" dirty="0" smtClean="0">
                <a:latin typeface="Arial" pitchFamily="34" charset="0"/>
              </a:rPr>
              <a:t>Nausea</a:t>
            </a:r>
          </a:p>
          <a:p>
            <a:pPr>
              <a:spcBef>
                <a:spcPts val="0"/>
              </a:spcBef>
            </a:pPr>
            <a:r>
              <a:rPr lang="en-US" sz="800" dirty="0" smtClean="0">
                <a:latin typeface="Arial" pitchFamily="34" charset="0"/>
              </a:rPr>
              <a:t>Nausea is the most common adverse reaction, experience by up to 30% of patients. Dose reduction might be helpful.</a:t>
            </a:r>
          </a:p>
          <a:p>
            <a:r>
              <a:rPr lang="en-US" sz="800" dirty="0" smtClean="0">
                <a:latin typeface="Arial" pitchFamily="34" charset="0"/>
              </a:rPr>
              <a:t>Food and Drug Administration (2011, June). </a:t>
            </a:r>
            <a:r>
              <a:rPr lang="en-US" sz="800" dirty="0" smtClean="0"/>
              <a:t>FDA Drug Safety Communication: </a:t>
            </a:r>
            <a:r>
              <a:rPr lang="en-US" sz="800" dirty="0" err="1" smtClean="0"/>
              <a:t>Chantix</a:t>
            </a:r>
            <a:r>
              <a:rPr lang="en-US" sz="800" dirty="0" smtClean="0"/>
              <a:t> (</a:t>
            </a:r>
            <a:r>
              <a:rPr lang="en-US" sz="800" dirty="0" err="1" smtClean="0"/>
              <a:t>varenicline</a:t>
            </a:r>
            <a:r>
              <a:rPr lang="en-US" sz="800" dirty="0" smtClean="0"/>
              <a:t>) may increase the risk of certain cardiovascular adverse events in patients with cardiovascular disease. </a:t>
            </a:r>
            <a:r>
              <a:rPr lang="en-US" sz="800" dirty="0" smtClean="0">
                <a:latin typeface="Arial" pitchFamily="34" charset="0"/>
              </a:rPr>
              <a:t>Available at: http://www.fda.gov/Drugs/DrugSafety/ucm259161.htm. Accessed June 17, 2011. </a:t>
            </a:r>
            <a:endParaRPr lang="en-US" sz="800" b="1" dirty="0" smtClean="0"/>
          </a:p>
          <a:p>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a:p>
            <a:r>
              <a:rPr lang="en-US" sz="800" dirty="0" err="1" smtClean="0">
                <a:latin typeface="Arial" pitchFamily="34" charset="0"/>
              </a:rPr>
              <a:t>Rigotti</a:t>
            </a:r>
            <a:r>
              <a:rPr lang="en-US" sz="800" dirty="0" smtClean="0">
                <a:latin typeface="Arial" pitchFamily="34" charset="0"/>
              </a:rPr>
              <a:t> NA, Pipe AL, </a:t>
            </a:r>
            <a:r>
              <a:rPr lang="en-US" sz="800" dirty="0" err="1" smtClean="0">
                <a:latin typeface="Arial" pitchFamily="34" charset="0"/>
              </a:rPr>
              <a:t>Benowitz</a:t>
            </a:r>
            <a:r>
              <a:rPr lang="en-US" sz="800" dirty="0" smtClean="0">
                <a:latin typeface="Arial" pitchFamily="34" charset="0"/>
              </a:rPr>
              <a:t> NL, </a:t>
            </a:r>
            <a:r>
              <a:rPr lang="en-US" sz="800" dirty="0" err="1" smtClean="0">
                <a:latin typeface="Arial" pitchFamily="34" charset="0"/>
              </a:rPr>
              <a:t>Arteaga</a:t>
            </a:r>
            <a:r>
              <a:rPr lang="en-US" sz="800" dirty="0" smtClean="0">
                <a:latin typeface="Arial" pitchFamily="34" charset="0"/>
              </a:rPr>
              <a:t> C, Garza D, </a:t>
            </a:r>
            <a:r>
              <a:rPr lang="en-US" sz="800" dirty="0" err="1" smtClean="0">
                <a:latin typeface="Arial" pitchFamily="34" charset="0"/>
              </a:rPr>
              <a:t>Tonstad</a:t>
            </a:r>
            <a:r>
              <a:rPr lang="en-US" sz="800" dirty="0" smtClean="0">
                <a:latin typeface="Arial" pitchFamily="34" charset="0"/>
              </a:rPr>
              <a:t> S. (2010). Efficacy and safety of </a:t>
            </a:r>
            <a:r>
              <a:rPr lang="en-US" sz="800" dirty="0" err="1" smtClean="0">
                <a:latin typeface="Arial" pitchFamily="34" charset="0"/>
              </a:rPr>
              <a:t>varenicline</a:t>
            </a:r>
            <a:r>
              <a:rPr lang="en-US" sz="800" dirty="0" smtClean="0">
                <a:latin typeface="Arial" pitchFamily="34" charset="0"/>
              </a:rPr>
              <a:t> for smoking cessation in patients with cardiovascular disease: a randomized trial. Circulation 121:221</a:t>
            </a:r>
            <a:r>
              <a:rPr lang="en-US" altLang="en-US" sz="800" dirty="0" smtClean="0">
                <a:latin typeface="Arial" pitchFamily="34" charset="0"/>
                <a:cs typeface="Arial" pitchFamily="34" charset="0"/>
              </a:rPr>
              <a:t>–</a:t>
            </a:r>
            <a:r>
              <a:rPr lang="en-US" sz="800" dirty="0" smtClean="0">
                <a:latin typeface="Arial" pitchFamily="34" charset="0"/>
              </a:rPr>
              <a:t>229.</a:t>
            </a:r>
          </a:p>
        </p:txBody>
      </p:sp>
      <p:sp>
        <p:nvSpPr>
          <p:cNvPr id="162820" name="Slide Number Placeholder 3"/>
          <p:cNvSpPr>
            <a:spLocks noGrp="1"/>
          </p:cNvSpPr>
          <p:nvPr>
            <p:ph type="sldNum" sz="quarter" idx="5"/>
          </p:nvPr>
        </p:nvSpPr>
        <p:spPr>
          <a:noFill/>
        </p:spPr>
        <p:txBody>
          <a:bodyPr/>
          <a:lstStyle/>
          <a:p>
            <a:fld id="{17A9DD69-4500-48E5-A3D4-31D95D80BD37}" type="slidenum">
              <a:rPr lang="en-US" smtClean="0"/>
              <a:pPr/>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17EAFED8-F9BA-4DB3-A5BA-B476E61EE0FB}" type="slidenum">
              <a:rPr lang="en-US" smtClean="0"/>
              <a:pPr/>
              <a:t>124</a:t>
            </a:fld>
            <a:endParaRPr lang="en-US" smtClean="0"/>
          </a:p>
        </p:txBody>
      </p:sp>
      <p:sp>
        <p:nvSpPr>
          <p:cNvPr id="16384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BBDD7430-4F31-4CD7-B023-EA1A5C3B9F96}" type="slidenum">
              <a:rPr kumimoji="0" lang="en-US" sz="1200">
                <a:latin typeface="Tahoma" pitchFamily="34" charset="0"/>
                <a:cs typeface="Arial" pitchFamily="34" charset="0"/>
              </a:rPr>
              <a:pPr algn="r" defTabSz="966788" eaLnBrk="1" hangingPunct="1">
                <a:lnSpc>
                  <a:spcPct val="100000"/>
                </a:lnSpc>
                <a:spcBef>
                  <a:spcPct val="0"/>
                </a:spcBef>
              </a:pPr>
              <a:t>124</a:t>
            </a:fld>
            <a:endParaRPr kumimoji="0" lang="en-US" sz="1200">
              <a:latin typeface="Tahoma" pitchFamily="34" charset="0"/>
              <a:cs typeface="Arial" pitchFamily="34" charset="0"/>
            </a:endParaRPr>
          </a:p>
        </p:txBody>
      </p:sp>
      <p:sp>
        <p:nvSpPr>
          <p:cNvPr id="163844" name="Rectangle 2"/>
          <p:cNvSpPr>
            <a:spLocks noGrp="1" noRot="1" noChangeAspect="1" noChangeArrowheads="1" noTextEdit="1"/>
          </p:cNvSpPr>
          <p:nvPr>
            <p:ph type="sldImg"/>
          </p:nvPr>
        </p:nvSpPr>
        <p:spPr>
          <a:xfrm>
            <a:off x="1874838" y="719138"/>
            <a:ext cx="3554412" cy="2665412"/>
          </a:xfrm>
          <a:ln/>
        </p:spPr>
      </p:sp>
      <p:sp>
        <p:nvSpPr>
          <p:cNvPr id="163845" name="Rectangle 3"/>
          <p:cNvSpPr>
            <a:spLocks noGrp="1" noChangeArrowheads="1"/>
          </p:cNvSpPr>
          <p:nvPr>
            <p:ph type="body" idx="1"/>
          </p:nvPr>
        </p:nvSpPr>
        <p:spPr>
          <a:solidFill>
            <a:srgbClr val="FFFFFF"/>
          </a:solidFill>
        </p:spPr>
        <p:txBody>
          <a:bodyPr lIns="97494" tIns="48748" rIns="97494" bIns="48748"/>
          <a:lstStyle/>
          <a:p>
            <a:r>
              <a:rPr lang="en-US" altLang="en-US" sz="900" dirty="0" smtClean="0">
                <a:latin typeface="Arial" pitchFamily="34" charset="0"/>
              </a:rPr>
              <a:t>Treatment with </a:t>
            </a:r>
            <a:r>
              <a:rPr lang="en-US" altLang="en-US" sz="900" dirty="0" err="1" smtClean="0">
                <a:latin typeface="Arial" pitchFamily="34" charset="0"/>
              </a:rPr>
              <a:t>varenicline</a:t>
            </a:r>
            <a:r>
              <a:rPr lang="en-US" altLang="en-US" sz="900" dirty="0" smtClean="0">
                <a:latin typeface="Arial" pitchFamily="34" charset="0"/>
              </a:rPr>
              <a:t> should be initiated one week BEFORE the patient stops smoking.  This dosing regimen allows for gradual titration of the dose to minimize treatment-related nausea and insomnia.  The recommended dose of </a:t>
            </a:r>
            <a:r>
              <a:rPr lang="en-US" altLang="en-US" sz="900" dirty="0" err="1" smtClean="0">
                <a:latin typeface="Arial" pitchFamily="34" charset="0"/>
              </a:rPr>
              <a:t>varenicline</a:t>
            </a:r>
            <a:r>
              <a:rPr lang="en-US" altLang="en-US" sz="900" dirty="0" smtClean="0">
                <a:latin typeface="Arial" pitchFamily="34" charset="0"/>
              </a:rPr>
              <a:t> is 1mg bid (taken as one 1mg tablet in the morning and one 1mg tablet in the evening) following a 1-week titration as follows:</a:t>
            </a:r>
          </a:p>
          <a:p>
            <a:pPr>
              <a:lnSpc>
                <a:spcPct val="90000"/>
              </a:lnSpc>
            </a:pPr>
            <a:endParaRPr lang="en-US" altLang="en-US" sz="900" dirty="0" smtClean="0">
              <a:latin typeface="Arial" pitchFamily="34" charset="0"/>
            </a:endParaRPr>
          </a:p>
          <a:p>
            <a:pPr>
              <a:lnSpc>
                <a:spcPct val="90000"/>
              </a:lnSpc>
            </a:pPr>
            <a:r>
              <a:rPr lang="en-US" sz="900" b="1" dirty="0" smtClean="0">
                <a:latin typeface="Arial" pitchFamily="34" charset="0"/>
              </a:rPr>
              <a:t>Treatment Day			Dose</a:t>
            </a:r>
          </a:p>
          <a:p>
            <a:pPr>
              <a:lnSpc>
                <a:spcPct val="90000"/>
              </a:lnSpc>
            </a:pPr>
            <a:r>
              <a:rPr lang="en-US" sz="900" dirty="0" smtClean="0">
                <a:latin typeface="Arial" pitchFamily="34" charset="0"/>
              </a:rPr>
              <a:t>Days 1</a:t>
            </a:r>
            <a:r>
              <a:rPr lang="en-US" altLang="en-US" sz="900" dirty="0" smtClean="0">
                <a:latin typeface="Arial" pitchFamily="34" charset="0"/>
                <a:cs typeface="Arial" pitchFamily="34" charset="0"/>
              </a:rPr>
              <a:t>–</a:t>
            </a:r>
            <a:r>
              <a:rPr lang="en-US" sz="900" dirty="0" smtClean="0">
                <a:latin typeface="Arial" pitchFamily="34" charset="0"/>
              </a:rPr>
              <a:t>3			0.5 mg </a:t>
            </a:r>
            <a:r>
              <a:rPr lang="en-US" sz="900" dirty="0" err="1" smtClean="0">
                <a:latin typeface="Arial" pitchFamily="34" charset="0"/>
              </a:rPr>
              <a:t>qd</a:t>
            </a:r>
            <a:endParaRPr lang="en-US" sz="900" dirty="0" smtClean="0">
              <a:latin typeface="Arial" pitchFamily="34" charset="0"/>
            </a:endParaRPr>
          </a:p>
          <a:p>
            <a:pPr>
              <a:lnSpc>
                <a:spcPct val="90000"/>
              </a:lnSpc>
            </a:pPr>
            <a:r>
              <a:rPr lang="en-US" sz="900" dirty="0" smtClean="0">
                <a:latin typeface="Arial" pitchFamily="34" charset="0"/>
              </a:rPr>
              <a:t>Days 4</a:t>
            </a:r>
            <a:r>
              <a:rPr lang="en-US" altLang="en-US" sz="900" dirty="0" smtClean="0">
                <a:latin typeface="Arial" pitchFamily="34" charset="0"/>
                <a:cs typeface="Arial" pitchFamily="34" charset="0"/>
              </a:rPr>
              <a:t>–</a:t>
            </a:r>
            <a:r>
              <a:rPr lang="en-US" sz="900" dirty="0" smtClean="0">
                <a:latin typeface="Arial" pitchFamily="34" charset="0"/>
              </a:rPr>
              <a:t>7			0.5 mg bid</a:t>
            </a:r>
          </a:p>
          <a:p>
            <a:pPr>
              <a:lnSpc>
                <a:spcPct val="90000"/>
              </a:lnSpc>
            </a:pPr>
            <a:r>
              <a:rPr lang="en-US" sz="900" dirty="0" smtClean="0">
                <a:latin typeface="Arial" pitchFamily="34" charset="0"/>
              </a:rPr>
              <a:t>Weeks 2</a:t>
            </a:r>
            <a:r>
              <a:rPr lang="en-US" altLang="en-US" sz="900" dirty="0" smtClean="0">
                <a:latin typeface="Arial" pitchFamily="34" charset="0"/>
                <a:cs typeface="Arial" pitchFamily="34" charset="0"/>
              </a:rPr>
              <a:t>–</a:t>
            </a:r>
            <a:r>
              <a:rPr lang="en-US" sz="900" dirty="0" smtClean="0">
                <a:latin typeface="Arial" pitchFamily="34" charset="0"/>
              </a:rPr>
              <a:t>12			1 mg bid</a:t>
            </a:r>
          </a:p>
          <a:p>
            <a:pPr>
              <a:lnSpc>
                <a:spcPct val="90000"/>
              </a:lnSpc>
            </a:pPr>
            <a:endParaRPr lang="en-US" sz="900" dirty="0" smtClean="0">
              <a:latin typeface="Arial" pitchFamily="34" charset="0"/>
            </a:endParaRPr>
          </a:p>
          <a:p>
            <a:r>
              <a:rPr lang="en-US" sz="900" dirty="0" smtClean="0">
                <a:latin typeface="Arial" pitchFamily="34" charset="0"/>
              </a:rPr>
              <a:t>The manufacturer recommends that the dosage may be lowered temporarily or permanently for patients experiencing intolerable treatment-associated adverse effects.  Patients should be treated with </a:t>
            </a:r>
            <a:r>
              <a:rPr lang="en-US" sz="900" dirty="0" err="1" smtClean="0">
                <a:latin typeface="Arial" pitchFamily="34" charset="0"/>
              </a:rPr>
              <a:t>varenicline</a:t>
            </a:r>
            <a:r>
              <a:rPr lang="en-US" sz="900" dirty="0" smtClean="0">
                <a:latin typeface="Arial" pitchFamily="34" charset="0"/>
              </a:rPr>
              <a:t> for 12 weeks.  For patients who have successfully quit smoking at the end of 12 weeks, an additional course of 12 weeks may be appropriate to increase the likelihood of long-term abstinence.</a:t>
            </a:r>
          </a:p>
          <a:p>
            <a:endParaRPr lang="en-US" altLang="en-US" sz="900" dirty="0" smtClean="0">
              <a:latin typeface="Arial" pitchFamily="34" charset="0"/>
            </a:endParaRPr>
          </a:p>
          <a:p>
            <a:r>
              <a:rPr lang="en-US" altLang="en-US" sz="900" b="1" dirty="0" smtClean="0">
                <a:latin typeface="Arial" pitchFamily="34" charset="0"/>
                <a:cs typeface="Arial" pitchFamily="34" charset="0"/>
                <a:sym typeface="Webdings" pitchFamily="18" charset="2"/>
              </a:rPr>
              <a:t>♪</a:t>
            </a:r>
            <a:r>
              <a:rPr lang="en-US" sz="900" b="1" dirty="0" smtClean="0">
                <a:latin typeface="Arial" pitchFamily="34" charset="0"/>
                <a:sym typeface="Monotype Sorts"/>
              </a:rPr>
              <a:t> Note to instructor(s):</a:t>
            </a:r>
            <a:r>
              <a:rPr lang="en-US" sz="900" dirty="0" smtClean="0">
                <a:latin typeface="Arial" pitchFamily="34" charset="0"/>
                <a:sym typeface="Monotype Sorts"/>
              </a:rPr>
              <a:t> </a:t>
            </a:r>
            <a:r>
              <a:rPr lang="en-US" sz="900" dirty="0" smtClean="0">
                <a:latin typeface="Arial" pitchFamily="34" charset="0"/>
                <a:cs typeface="Times New Roman" pitchFamily="18" charset="0"/>
              </a:rPr>
              <a:t>Per the manufacturer’s prescribing information, the recommended dosage of </a:t>
            </a:r>
            <a:r>
              <a:rPr lang="en-US" sz="900" dirty="0" err="1" smtClean="0">
                <a:latin typeface="Arial" pitchFamily="34" charset="0"/>
                <a:cs typeface="Times New Roman" pitchFamily="18" charset="0"/>
              </a:rPr>
              <a:t>varenicline</a:t>
            </a:r>
            <a:r>
              <a:rPr lang="en-US" sz="900" dirty="0" smtClean="0">
                <a:latin typeface="Arial" pitchFamily="34" charset="0"/>
                <a:cs typeface="Times New Roman" pitchFamily="18" charset="0"/>
              </a:rPr>
              <a:t> for children, elderly patients, and individuals with impaired renal or hepatic function is as follows:</a:t>
            </a:r>
          </a:p>
          <a:p>
            <a:pPr>
              <a:lnSpc>
                <a:spcPct val="90000"/>
              </a:lnSpc>
            </a:pPr>
            <a:endParaRPr lang="en-US" altLang="en-US" sz="900" dirty="0" smtClean="0">
              <a:latin typeface="Arial" pitchFamily="34" charset="0"/>
            </a:endParaRPr>
          </a:p>
          <a:p>
            <a:pPr>
              <a:lnSpc>
                <a:spcPct val="90000"/>
              </a:lnSpc>
            </a:pPr>
            <a:r>
              <a:rPr lang="en-US" altLang="en-US" sz="800" b="1" dirty="0" smtClean="0">
                <a:latin typeface="Arial" pitchFamily="34" charset="0"/>
              </a:rPr>
              <a:t>Use in children</a:t>
            </a:r>
          </a:p>
          <a:p>
            <a:r>
              <a:rPr lang="en-US" altLang="en-US" sz="800" dirty="0" smtClean="0">
                <a:latin typeface="Arial" pitchFamily="34" charset="0"/>
              </a:rPr>
              <a:t>Safety and effectiveness in pediatric patients have not been established; therefore, </a:t>
            </a:r>
            <a:r>
              <a:rPr lang="en-US" altLang="en-US" sz="800" dirty="0" err="1" smtClean="0">
                <a:latin typeface="Arial" pitchFamily="34" charset="0"/>
              </a:rPr>
              <a:t>varenicline</a:t>
            </a:r>
            <a:r>
              <a:rPr lang="en-US" altLang="en-US" sz="800" dirty="0" smtClean="0">
                <a:latin typeface="Arial" pitchFamily="34" charset="0"/>
              </a:rPr>
              <a:t> is not recommended for use in patients under 18 years of age.</a:t>
            </a:r>
          </a:p>
          <a:p>
            <a:pPr>
              <a:lnSpc>
                <a:spcPct val="90000"/>
              </a:lnSpc>
            </a:pPr>
            <a:endParaRPr lang="en-US" altLang="en-US" sz="900" dirty="0" smtClean="0">
              <a:latin typeface="Arial" pitchFamily="34" charset="0"/>
            </a:endParaRPr>
          </a:p>
          <a:p>
            <a:pPr>
              <a:lnSpc>
                <a:spcPct val="90000"/>
              </a:lnSpc>
            </a:pPr>
            <a:r>
              <a:rPr lang="en-US" altLang="en-US" sz="800" b="1" dirty="0" smtClean="0">
                <a:latin typeface="Arial" pitchFamily="34" charset="0"/>
              </a:rPr>
              <a:t>Dosing in elderly patients and patients with impaired hepatic function</a:t>
            </a:r>
          </a:p>
          <a:p>
            <a:r>
              <a:rPr lang="en-US" altLang="en-US" sz="800" dirty="0" smtClean="0">
                <a:latin typeface="Arial" pitchFamily="34" charset="0"/>
              </a:rPr>
              <a:t>No dosage adjustment is necessary for patients with hepatic impairment. Because elderly patients are more likely to have decreased renal function, care should be taken in dose selection, and it may be useful to monitor renal function.</a:t>
            </a:r>
          </a:p>
          <a:p>
            <a:pPr>
              <a:lnSpc>
                <a:spcPct val="90000"/>
              </a:lnSpc>
            </a:pPr>
            <a:endParaRPr lang="en-US" altLang="en-US" sz="800" dirty="0" smtClean="0">
              <a:latin typeface="Arial" pitchFamily="34" charset="0"/>
            </a:endParaRPr>
          </a:p>
          <a:p>
            <a:pPr>
              <a:lnSpc>
                <a:spcPct val="90000"/>
              </a:lnSpc>
            </a:pPr>
            <a:r>
              <a:rPr lang="en-US" altLang="en-US" sz="800" b="1" dirty="0" smtClean="0">
                <a:latin typeface="Arial" pitchFamily="34" charset="0"/>
              </a:rPr>
              <a:t>Patients with impaired renal function</a:t>
            </a:r>
          </a:p>
          <a:p>
            <a:r>
              <a:rPr lang="en-US" altLang="en-US" sz="800" dirty="0" smtClean="0">
                <a:latin typeface="Arial" pitchFamily="34" charset="0"/>
              </a:rPr>
              <a:t>No dosage adjustment is necessary for patients with mild to moderate renal impairment. For patients with severe renal impairment </a:t>
            </a:r>
            <a:r>
              <a:rPr lang="en-US" sz="800" dirty="0" smtClean="0">
                <a:latin typeface="Arial" pitchFamily="34" charset="0"/>
                <a:cs typeface="Times New Roman" pitchFamily="18" charset="0"/>
              </a:rPr>
              <a:t>(estimated </a:t>
            </a:r>
            <a:r>
              <a:rPr lang="en-US" sz="800" dirty="0" err="1" smtClean="0">
                <a:latin typeface="Arial" pitchFamily="34" charset="0"/>
                <a:cs typeface="Times New Roman" pitchFamily="18" charset="0"/>
              </a:rPr>
              <a:t>creatinine</a:t>
            </a:r>
            <a:r>
              <a:rPr lang="en-US" sz="800" dirty="0" smtClean="0">
                <a:latin typeface="Arial" pitchFamily="34" charset="0"/>
                <a:cs typeface="Times New Roman" pitchFamily="18" charset="0"/>
              </a:rPr>
              <a:t> clearance &lt;30 </a:t>
            </a:r>
            <a:r>
              <a:rPr lang="en-US" sz="800" dirty="0" err="1" smtClean="0">
                <a:latin typeface="Arial" pitchFamily="34" charset="0"/>
                <a:cs typeface="Times New Roman" pitchFamily="18" charset="0"/>
              </a:rPr>
              <a:t>mL</a:t>
            </a:r>
            <a:r>
              <a:rPr lang="en-US" sz="800" dirty="0" smtClean="0">
                <a:latin typeface="Arial" pitchFamily="34" charset="0"/>
                <a:cs typeface="Times New Roman" pitchFamily="18" charset="0"/>
              </a:rPr>
              <a:t>/min)</a:t>
            </a:r>
            <a:r>
              <a:rPr lang="en-US" altLang="en-US" sz="800" dirty="0" smtClean="0">
                <a:latin typeface="Arial" pitchFamily="34" charset="0"/>
              </a:rPr>
              <a:t>, the recommended starting dose is 0.5 mg once daily. Patients may then titrate as needed to a maximum dose of 0.5 mg twice a day. For patients with end-stage renal disease undergoing </a:t>
            </a:r>
            <a:r>
              <a:rPr lang="en-US" altLang="en-US" sz="800" dirty="0" err="1" smtClean="0">
                <a:latin typeface="Arial" pitchFamily="34" charset="0"/>
              </a:rPr>
              <a:t>hemodialysis</a:t>
            </a:r>
            <a:r>
              <a:rPr lang="en-US" altLang="en-US" sz="800" dirty="0" smtClean="0">
                <a:latin typeface="Arial" pitchFamily="34" charset="0"/>
              </a:rPr>
              <a:t>, a maximum dose of 0.5 mg once daily may be administered if tolerated well.</a:t>
            </a:r>
          </a:p>
          <a:p>
            <a:pPr>
              <a:lnSpc>
                <a:spcPct val="90000"/>
              </a:lnSpc>
            </a:pPr>
            <a:endParaRPr lang="en-US" altLang="en-US" sz="800" dirty="0" smtClean="0">
              <a:latin typeface="Arial" pitchFamily="34" charset="0"/>
            </a:endParaRPr>
          </a:p>
          <a:p>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8A216C5D-C560-4147-A237-4728BA6B29C1}" type="slidenum">
              <a:rPr lang="en-US" smtClean="0"/>
              <a:pPr/>
              <a:t>125</a:t>
            </a:fld>
            <a:endParaRPr lang="en-US" smtClean="0"/>
          </a:p>
        </p:txBody>
      </p:sp>
      <p:sp>
        <p:nvSpPr>
          <p:cNvPr id="16486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7D98BE76-6DCE-4ECC-B8BF-98AA5F4C7870}" type="slidenum">
              <a:rPr kumimoji="0" lang="en-US" sz="1200">
                <a:latin typeface="Tahoma" pitchFamily="34" charset="0"/>
                <a:cs typeface="Arial" pitchFamily="34" charset="0"/>
              </a:rPr>
              <a:pPr algn="r" defTabSz="966788" eaLnBrk="1" hangingPunct="1">
                <a:lnSpc>
                  <a:spcPct val="100000"/>
                </a:lnSpc>
                <a:spcBef>
                  <a:spcPct val="0"/>
                </a:spcBef>
              </a:pPr>
              <a:t>125</a:t>
            </a:fld>
            <a:endParaRPr kumimoji="0" lang="en-US" sz="1200">
              <a:latin typeface="Tahoma" pitchFamily="34" charset="0"/>
              <a:cs typeface="Arial" pitchFamily="34" charset="0"/>
            </a:endParaRPr>
          </a:p>
        </p:txBody>
      </p:sp>
      <p:sp>
        <p:nvSpPr>
          <p:cNvPr id="164868" name="Rectangle 2"/>
          <p:cNvSpPr>
            <a:spLocks noGrp="1" noRot="1" noChangeAspect="1" noChangeArrowheads="1" noTextEdit="1"/>
          </p:cNvSpPr>
          <p:nvPr>
            <p:ph type="sldImg"/>
          </p:nvPr>
        </p:nvSpPr>
        <p:spPr>
          <a:xfrm>
            <a:off x="1874838" y="719138"/>
            <a:ext cx="3554412" cy="2665412"/>
          </a:xfrm>
          <a:ln/>
        </p:spPr>
      </p:sp>
      <p:sp>
        <p:nvSpPr>
          <p:cNvPr id="164869" name="Rectangle 3"/>
          <p:cNvSpPr>
            <a:spLocks noGrp="1" noChangeArrowheads="1"/>
          </p:cNvSpPr>
          <p:nvPr>
            <p:ph type="body" idx="1"/>
          </p:nvPr>
        </p:nvSpPr>
        <p:spPr>
          <a:noFill/>
        </p:spPr>
        <p:txBody>
          <a:bodyPr lIns="96479" tIns="48239" rIns="96479" bIns="48239"/>
          <a:lstStyle/>
          <a:p>
            <a:r>
              <a:rPr lang="en-US" sz="900" dirty="0" smtClean="0">
                <a:latin typeface="Arial" pitchFamily="34" charset="0"/>
              </a:rPr>
              <a:t>Common side effects (</a:t>
            </a:r>
            <a:r>
              <a:rPr lang="en-US" sz="900" dirty="0" smtClean="0">
                <a:latin typeface="Arial" pitchFamily="34" charset="0"/>
                <a:cs typeface="Arial" pitchFamily="34" charset="0"/>
              </a:rPr>
              <a:t>≥</a:t>
            </a:r>
            <a:r>
              <a:rPr lang="en-US" sz="900" dirty="0" smtClean="0">
                <a:latin typeface="Arial" pitchFamily="34" charset="0"/>
              </a:rPr>
              <a:t>5% and twice the rate observed in placebo-treated patients) include:</a:t>
            </a:r>
          </a:p>
          <a:p>
            <a:pPr marL="544513" lvl="1" indent="-107950">
              <a:buFontTx/>
              <a:buChar char="•"/>
            </a:pPr>
            <a:r>
              <a:rPr lang="en-US" sz="900" dirty="0" smtClean="0">
                <a:latin typeface="Arial" pitchFamily="34" charset="0"/>
              </a:rPr>
              <a:t>Nausea (30%)</a:t>
            </a:r>
          </a:p>
          <a:p>
            <a:pPr marL="544513" lvl="1" indent="-107950">
              <a:buFontTx/>
              <a:buChar char="•"/>
            </a:pPr>
            <a:r>
              <a:rPr lang="en-US" sz="900" dirty="0" smtClean="0">
                <a:latin typeface="Arial" pitchFamily="34" charset="0"/>
              </a:rPr>
              <a:t>Sleep disturbance (insomnia 18%; abnormal dreams 13%)</a:t>
            </a:r>
          </a:p>
          <a:p>
            <a:pPr marL="544513" lvl="1" indent="-107950">
              <a:buFontTx/>
              <a:buChar char="•"/>
            </a:pPr>
            <a:r>
              <a:rPr lang="en-US" sz="900" dirty="0" smtClean="0">
                <a:latin typeface="Arial" pitchFamily="34" charset="0"/>
              </a:rPr>
              <a:t>Constipation (8%)</a:t>
            </a:r>
          </a:p>
          <a:p>
            <a:pPr marL="544513" lvl="1" indent="-107950">
              <a:buFontTx/>
              <a:buChar char="•"/>
            </a:pPr>
            <a:r>
              <a:rPr lang="en-US" sz="900" dirty="0" smtClean="0">
                <a:latin typeface="Arial" pitchFamily="34" charset="0"/>
              </a:rPr>
              <a:t>Flatulence (6%)</a:t>
            </a:r>
          </a:p>
          <a:p>
            <a:pPr marL="544513" lvl="1" indent="-107950">
              <a:buFontTx/>
              <a:buChar char="•"/>
            </a:pPr>
            <a:r>
              <a:rPr lang="en-US" sz="900" dirty="0" smtClean="0">
                <a:latin typeface="Arial" pitchFamily="34" charset="0"/>
              </a:rPr>
              <a:t>Vomiting (5%)</a:t>
            </a:r>
          </a:p>
          <a:p>
            <a:pPr marL="544513" lvl="1" indent="-107950">
              <a:buFontTx/>
              <a:buChar char="•"/>
            </a:pPr>
            <a:endParaRPr lang="en-US" sz="900" dirty="0" smtClean="0">
              <a:latin typeface="Arial" pitchFamily="34" charset="0"/>
              <a:cs typeface="Times New Roman" pitchFamily="18" charset="0"/>
            </a:endParaRPr>
          </a:p>
          <a:p>
            <a:r>
              <a:rPr lang="en-US" altLang="en-US" sz="900" b="1" dirty="0" smtClean="0">
                <a:latin typeface="Arial" pitchFamily="34" charset="0"/>
                <a:cs typeface="Arial" pitchFamily="34" charset="0"/>
                <a:sym typeface="Webdings" pitchFamily="18" charset="2"/>
              </a:rPr>
              <a:t>♪</a:t>
            </a:r>
            <a:r>
              <a:rPr lang="en-US" sz="900" b="1" dirty="0" smtClean="0">
                <a:latin typeface="Arial" pitchFamily="34" charset="0"/>
                <a:sym typeface="Monotype Sorts"/>
              </a:rPr>
              <a:t> Note to instructor(s):</a:t>
            </a:r>
            <a:r>
              <a:rPr lang="en-US" sz="900" dirty="0" smtClean="0">
                <a:latin typeface="Arial" pitchFamily="34" charset="0"/>
                <a:sym typeface="Monotype Sorts"/>
              </a:rPr>
              <a:t> Per the manufacturer’s prescribing information, n</a:t>
            </a:r>
            <a:r>
              <a:rPr lang="en-US" sz="900" dirty="0" smtClean="0">
                <a:latin typeface="Arial" pitchFamily="34" charset="0"/>
              </a:rPr>
              <a:t>ausea was the most common adverse event associated with </a:t>
            </a:r>
            <a:r>
              <a:rPr lang="en-US" sz="900" dirty="0" err="1" smtClean="0">
                <a:latin typeface="Arial" pitchFamily="34" charset="0"/>
              </a:rPr>
              <a:t>varenicline</a:t>
            </a:r>
            <a:r>
              <a:rPr lang="en-US" sz="900" dirty="0" smtClean="0">
                <a:latin typeface="Arial" pitchFamily="34" charset="0"/>
              </a:rPr>
              <a:t> treatment. Nausea was generally described as mild or moderate and often transient; however, for some subjects, it was persistent over several months. The incidence of nausea was dose-dependent. Initial dose titration was beneficial in reducing the occurrence of nausea. Approximately 3% of subjects receiving </a:t>
            </a:r>
            <a:r>
              <a:rPr lang="en-US" sz="900" dirty="0" err="1" smtClean="0">
                <a:latin typeface="Arial" pitchFamily="34" charset="0"/>
              </a:rPr>
              <a:t>varenicline</a:t>
            </a:r>
            <a:r>
              <a:rPr lang="en-US" sz="900" dirty="0" smtClean="0">
                <a:latin typeface="Arial" pitchFamily="34" charset="0"/>
              </a:rPr>
              <a:t> 1 mg bid discontinued treatment prematurely because of nausea. For patients with intolerable nausea, dose reduction should be considered.</a:t>
            </a:r>
          </a:p>
          <a:p>
            <a:endParaRPr lang="en-US" sz="900" dirty="0" smtClean="0">
              <a:latin typeface="Arial" pitchFamily="34" charset="0"/>
            </a:endParaRPr>
          </a:p>
          <a:p>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a:p>
            <a:endParaRPr lang="en-US" sz="800" dirty="0" smtClean="0">
              <a:latin typeface="Arial" pitchFamily="34" charset="0"/>
            </a:endParaRPr>
          </a:p>
          <a:p>
            <a:endParaRPr lang="en-US" altLang="en-US" sz="800" dirty="0" smtClean="0">
              <a:latin typeface="Arial"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818F85D8-2C54-4180-9990-FC9E4E1BCB92}" type="slidenum">
              <a:rPr lang="en-US" smtClean="0"/>
              <a:pPr/>
              <a:t>126</a:t>
            </a:fld>
            <a:endParaRPr lang="en-US" smtClean="0"/>
          </a:p>
        </p:txBody>
      </p:sp>
      <p:sp>
        <p:nvSpPr>
          <p:cNvPr id="16589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01CBA846-F8D9-4011-81F0-65B1F22AE9EC}" type="slidenum">
              <a:rPr kumimoji="0" lang="en-US" sz="1200">
                <a:latin typeface="Tahoma" pitchFamily="34" charset="0"/>
                <a:cs typeface="Arial" pitchFamily="34" charset="0"/>
              </a:rPr>
              <a:pPr algn="r" defTabSz="966788" eaLnBrk="1" hangingPunct="1">
                <a:lnSpc>
                  <a:spcPct val="100000"/>
                </a:lnSpc>
                <a:spcBef>
                  <a:spcPct val="0"/>
                </a:spcBef>
              </a:pPr>
              <a:t>126</a:t>
            </a:fld>
            <a:endParaRPr kumimoji="0" lang="en-US" sz="1200">
              <a:latin typeface="Tahoma" pitchFamily="34" charset="0"/>
              <a:cs typeface="Arial" pitchFamily="34" charset="0"/>
            </a:endParaRPr>
          </a:p>
        </p:txBody>
      </p:sp>
      <p:sp>
        <p:nvSpPr>
          <p:cNvPr id="165892" name="Rectangle 2"/>
          <p:cNvSpPr>
            <a:spLocks noGrp="1" noRot="1" noChangeAspect="1" noChangeArrowheads="1" noTextEdit="1"/>
          </p:cNvSpPr>
          <p:nvPr>
            <p:ph type="sldImg"/>
          </p:nvPr>
        </p:nvSpPr>
        <p:spPr>
          <a:xfrm>
            <a:off x="1874838" y="719138"/>
            <a:ext cx="3554412" cy="2665412"/>
          </a:xfrm>
          <a:ln/>
        </p:spPr>
      </p:sp>
      <p:sp>
        <p:nvSpPr>
          <p:cNvPr id="165893" name="Rectangle 3"/>
          <p:cNvSpPr>
            <a:spLocks noGrp="1" noChangeArrowheads="1"/>
          </p:cNvSpPr>
          <p:nvPr>
            <p:ph type="body" idx="1"/>
          </p:nvPr>
        </p:nvSpPr>
        <p:spPr>
          <a:noFill/>
        </p:spPr>
        <p:txBody>
          <a:bodyPr lIns="96606" tIns="48303" rIns="96606" bIns="48303"/>
          <a:lstStyle/>
          <a:p>
            <a:pPr>
              <a:spcBef>
                <a:spcPct val="80000"/>
              </a:spcBef>
            </a:pPr>
            <a:r>
              <a:rPr lang="en-US" sz="900" dirty="0" smtClean="0">
                <a:latin typeface="Arial" pitchFamily="34" charset="0"/>
              </a:rPr>
              <a:t>Doses should be taken after eating, with a full glass of water.</a:t>
            </a:r>
          </a:p>
          <a:p>
            <a:pPr>
              <a:spcBef>
                <a:spcPct val="80000"/>
              </a:spcBef>
            </a:pPr>
            <a:r>
              <a:rPr lang="en-US" sz="900" dirty="0" smtClean="0">
                <a:latin typeface="Arial" pitchFamily="34" charset="0"/>
              </a:rPr>
              <a:t>Nausea and insomnia are side effects that are usually temporary.  However, if these symptoms persist, notify your provider so dosage reduction can be considered.</a:t>
            </a:r>
          </a:p>
          <a:p>
            <a:pPr eaLnBrk="1" hangingPunct="1">
              <a:spcBef>
                <a:spcPct val="70000"/>
              </a:spcBef>
            </a:pPr>
            <a:r>
              <a:rPr lang="en-US" sz="900" dirty="0" smtClean="0">
                <a:latin typeface="Arial" pitchFamily="34" charset="0"/>
              </a:rPr>
              <a:t>Patients should be informed that they may experience vivid, unusual or strange dreams during treatment with </a:t>
            </a:r>
            <a:r>
              <a:rPr lang="en-US" sz="900" dirty="0" err="1" smtClean="0">
                <a:latin typeface="Arial" pitchFamily="34" charset="0"/>
              </a:rPr>
              <a:t>varenicline</a:t>
            </a:r>
            <a:r>
              <a:rPr lang="en-US" sz="900" dirty="0" smtClean="0">
                <a:latin typeface="Arial" pitchFamily="34" charset="0"/>
              </a:rPr>
              <a:t>.</a:t>
            </a:r>
          </a:p>
          <a:p>
            <a:pPr eaLnBrk="1" hangingPunct="1">
              <a:spcBef>
                <a:spcPct val="70000"/>
              </a:spcBef>
            </a:pPr>
            <a:r>
              <a:rPr lang="en-US" sz="900" dirty="0" smtClean="0">
                <a:latin typeface="Arial" pitchFamily="34" charset="0"/>
              </a:rPr>
              <a:t>Patients should be advised to use caution driving or operating machinery until they know how quitting smoking with </a:t>
            </a:r>
            <a:r>
              <a:rPr lang="en-US" sz="900" dirty="0" err="1" smtClean="0">
                <a:latin typeface="Arial" pitchFamily="34" charset="0"/>
              </a:rPr>
              <a:t>varenicline</a:t>
            </a:r>
            <a:r>
              <a:rPr lang="en-US" sz="900" dirty="0" smtClean="0">
                <a:latin typeface="Arial" pitchFamily="34" charset="0"/>
              </a:rPr>
              <a:t> may affect them.</a:t>
            </a:r>
          </a:p>
          <a:p>
            <a:pPr eaLnBrk="1" hangingPunct="1">
              <a:spcBef>
                <a:spcPct val="70000"/>
              </a:spcBef>
            </a:pPr>
            <a:endParaRPr lang="en-US" sz="900" dirty="0" smtClean="0">
              <a:latin typeface="Arial" pitchFamily="34" charset="0"/>
            </a:endParaRPr>
          </a:p>
          <a:p>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C4F19ABD-5BED-4E67-8223-05D565A4334D}" type="slidenum">
              <a:rPr lang="en-US" smtClean="0"/>
              <a:pPr/>
              <a:t>127</a:t>
            </a:fld>
            <a:endParaRPr lang="en-US" smtClean="0"/>
          </a:p>
        </p:txBody>
      </p:sp>
      <p:sp>
        <p:nvSpPr>
          <p:cNvPr id="16691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9FA50AAE-02C1-4571-916B-CCC1D4C27CF9}" type="slidenum">
              <a:rPr kumimoji="0" lang="en-US" sz="1200">
                <a:latin typeface="Tahoma" pitchFamily="34" charset="0"/>
                <a:cs typeface="Arial" pitchFamily="34" charset="0"/>
              </a:rPr>
              <a:pPr algn="r" defTabSz="966788" eaLnBrk="1" hangingPunct="1">
                <a:lnSpc>
                  <a:spcPct val="100000"/>
                </a:lnSpc>
                <a:spcBef>
                  <a:spcPct val="0"/>
                </a:spcBef>
              </a:pPr>
              <a:t>127</a:t>
            </a:fld>
            <a:endParaRPr kumimoji="0" lang="en-US" sz="1200">
              <a:latin typeface="Tahoma" pitchFamily="34" charset="0"/>
              <a:cs typeface="Arial" pitchFamily="34" charset="0"/>
            </a:endParaRPr>
          </a:p>
        </p:txBody>
      </p:sp>
      <p:sp>
        <p:nvSpPr>
          <p:cNvPr id="166916" name="Rectangle 2"/>
          <p:cNvSpPr>
            <a:spLocks noGrp="1" noRot="1" noChangeAspect="1" noChangeArrowheads="1" noTextEdit="1"/>
          </p:cNvSpPr>
          <p:nvPr>
            <p:ph type="sldImg"/>
          </p:nvPr>
        </p:nvSpPr>
        <p:spPr>
          <a:xfrm>
            <a:off x="1874838" y="719138"/>
            <a:ext cx="3554412" cy="2665412"/>
          </a:xfrm>
          <a:ln/>
        </p:spPr>
      </p:sp>
      <p:sp>
        <p:nvSpPr>
          <p:cNvPr id="166917" name="Rectangle 3"/>
          <p:cNvSpPr>
            <a:spLocks noGrp="1" noChangeArrowheads="1"/>
          </p:cNvSpPr>
          <p:nvPr>
            <p:ph type="body" idx="1"/>
          </p:nvPr>
        </p:nvSpPr>
        <p:spPr>
          <a:noFill/>
        </p:spPr>
        <p:txBody>
          <a:bodyPr lIns="96606" tIns="48303" rIns="96606" bIns="48303"/>
          <a:lstStyle/>
          <a:p>
            <a:r>
              <a:rPr lang="en-US" sz="900" dirty="0" smtClean="0">
                <a:latin typeface="Arial" pitchFamily="34" charset="0"/>
              </a:rPr>
              <a:t>If patients develop agitation, hostility, depressed mood, or changes in behavior or thinking that are not typical for them, or if patients develop suicidal ideation or behavior, they should be urged to discontinue </a:t>
            </a:r>
            <a:r>
              <a:rPr lang="en-US" sz="900" dirty="0" err="1" smtClean="0">
                <a:latin typeface="Arial" pitchFamily="34" charset="0"/>
              </a:rPr>
              <a:t>varenicline</a:t>
            </a:r>
            <a:r>
              <a:rPr lang="en-US" sz="900" dirty="0" smtClean="0">
                <a:latin typeface="Arial" pitchFamily="34" charset="0"/>
              </a:rPr>
              <a:t> and report these symptoms to their healthcare provider immediately.</a:t>
            </a:r>
          </a:p>
          <a:p>
            <a:endParaRPr lang="en-US" sz="900" dirty="0" smtClean="0">
              <a:latin typeface="Arial" pitchFamily="34" charset="0"/>
            </a:endParaRPr>
          </a:p>
          <a:p>
            <a:r>
              <a:rPr lang="en-US" sz="900" dirty="0" smtClean="0">
                <a:latin typeface="Arial" pitchFamily="34" charset="0"/>
              </a:rPr>
              <a:t>Patients should be advised to stop taking </a:t>
            </a:r>
            <a:r>
              <a:rPr lang="en-US" sz="900" dirty="0" err="1" smtClean="0">
                <a:latin typeface="Arial" pitchFamily="34" charset="0"/>
              </a:rPr>
              <a:t>varenicline</a:t>
            </a:r>
            <a:r>
              <a:rPr lang="en-US" sz="900" dirty="0" smtClean="0">
                <a:latin typeface="Arial" pitchFamily="34" charset="0"/>
              </a:rPr>
              <a:t> at the first sign of rash with mucosal lesions or skin reaction and contact a health care provider immediately because serious skin reactions, such as Stevens Johnson Syndrome and </a:t>
            </a:r>
            <a:r>
              <a:rPr lang="en-US" sz="900" dirty="0" err="1" smtClean="0">
                <a:latin typeface="Arial" pitchFamily="34" charset="0"/>
              </a:rPr>
              <a:t>Erythema</a:t>
            </a:r>
            <a:r>
              <a:rPr lang="en-US" sz="900" dirty="0" smtClean="0">
                <a:latin typeface="Arial" pitchFamily="34" charset="0"/>
              </a:rPr>
              <a:t> </a:t>
            </a:r>
            <a:r>
              <a:rPr lang="en-US" sz="900" dirty="0" err="1" smtClean="0">
                <a:latin typeface="Arial" pitchFamily="34" charset="0"/>
              </a:rPr>
              <a:t>Multiforme</a:t>
            </a:r>
            <a:r>
              <a:rPr lang="en-US" sz="900" dirty="0" smtClean="0">
                <a:latin typeface="Arial" pitchFamily="34" charset="0"/>
              </a:rPr>
              <a:t> have been reported.</a:t>
            </a:r>
          </a:p>
          <a:p>
            <a:endParaRPr lang="en-US" sz="900" dirty="0" smtClean="0">
              <a:latin typeface="Arial" pitchFamily="34" charset="0"/>
            </a:endParaRPr>
          </a:p>
          <a:p>
            <a:r>
              <a:rPr lang="en-US" sz="900" dirty="0" smtClean="0">
                <a:latin typeface="Arial" pitchFamily="34" charset="0"/>
              </a:rPr>
              <a:t>Patients should be instructed to discontinue </a:t>
            </a:r>
            <a:r>
              <a:rPr lang="en-US" sz="900" dirty="0" err="1" smtClean="0">
                <a:latin typeface="Arial" pitchFamily="34" charset="0"/>
              </a:rPr>
              <a:t>varenicline</a:t>
            </a:r>
            <a:r>
              <a:rPr lang="en-US" sz="900" dirty="0" smtClean="0">
                <a:latin typeface="Arial" pitchFamily="34" charset="0"/>
              </a:rPr>
              <a:t> and immediately seek medical care if they experience swelling of the face, mouth (lip, gum, tongue) and neck (larynx and pharynx) as these symptoms can lead to life threatening respiratory compromise. </a:t>
            </a:r>
          </a:p>
          <a:p>
            <a:endParaRPr lang="en-US" dirty="0" smtClean="0">
              <a:latin typeface="Arial" pitchFamily="34" charset="0"/>
            </a:endParaRPr>
          </a:p>
          <a:p>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a:p>
            <a:endParaRPr lang="en-US" dirty="0" smtClean="0">
              <a:latin typeface="Arial"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480AFD9-5364-4852-9B10-4021DF6D331E}" type="slidenum">
              <a:rPr lang="en-US" smtClean="0"/>
              <a:pPr/>
              <a:t>128</a:t>
            </a:fld>
            <a:endParaRPr lang="en-US" smtClean="0"/>
          </a:p>
        </p:txBody>
      </p:sp>
      <p:sp>
        <p:nvSpPr>
          <p:cNvPr id="16793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DD3B7805-3399-4CA0-82B3-0E49BC9A3D4B}" type="slidenum">
              <a:rPr kumimoji="0" lang="en-US" sz="1200">
                <a:latin typeface="Tahoma" pitchFamily="34" charset="0"/>
                <a:cs typeface="Arial" pitchFamily="34" charset="0"/>
              </a:rPr>
              <a:pPr algn="r" defTabSz="966788" eaLnBrk="1" hangingPunct="1">
                <a:lnSpc>
                  <a:spcPct val="100000"/>
                </a:lnSpc>
                <a:spcBef>
                  <a:spcPct val="0"/>
                </a:spcBef>
              </a:pPr>
              <a:t>128</a:t>
            </a:fld>
            <a:endParaRPr kumimoji="0" lang="en-US" sz="1200">
              <a:latin typeface="Tahoma" pitchFamily="34" charset="0"/>
              <a:cs typeface="Arial" pitchFamily="34" charset="0"/>
            </a:endParaRPr>
          </a:p>
        </p:txBody>
      </p:sp>
      <p:sp>
        <p:nvSpPr>
          <p:cNvPr id="167940" name="Rectangle 2"/>
          <p:cNvSpPr>
            <a:spLocks noGrp="1" noRot="1" noChangeAspect="1" noChangeArrowheads="1" noTextEdit="1"/>
          </p:cNvSpPr>
          <p:nvPr>
            <p:ph type="sldImg"/>
          </p:nvPr>
        </p:nvSpPr>
        <p:spPr>
          <a:xfrm>
            <a:off x="1874838" y="719138"/>
            <a:ext cx="3554412" cy="2665412"/>
          </a:xfrm>
          <a:ln/>
        </p:spPr>
      </p:sp>
      <p:sp>
        <p:nvSpPr>
          <p:cNvPr id="167941" name="Rectangle 3"/>
          <p:cNvSpPr>
            <a:spLocks noGrp="1" noChangeArrowheads="1"/>
          </p:cNvSpPr>
          <p:nvPr>
            <p:ph type="body" idx="1"/>
          </p:nvPr>
        </p:nvSpPr>
        <p:spPr>
          <a:solidFill>
            <a:srgbClr val="FFFFFF"/>
          </a:solidFill>
        </p:spPr>
        <p:txBody>
          <a:bodyPr lIns="97494" tIns="48748" rIns="97494" bIns="48748"/>
          <a:lstStyle/>
          <a:p>
            <a:r>
              <a:rPr lang="en-US" altLang="en-US" sz="900" smtClean="0">
                <a:latin typeface="Arial" pitchFamily="34" charset="0"/>
              </a:rPr>
              <a:t>Advantages of varenicline include the following:</a:t>
            </a:r>
          </a:p>
          <a:p>
            <a:pPr marL="327025" lvl="1" indent="-107950">
              <a:buFontTx/>
              <a:buChar char="•"/>
            </a:pPr>
            <a:r>
              <a:rPr lang="en-US" altLang="en-US" sz="900" smtClean="0">
                <a:latin typeface="Arial" pitchFamily="34" charset="0"/>
              </a:rPr>
              <a:t>Easy to use oral formulation.</a:t>
            </a:r>
          </a:p>
          <a:p>
            <a:pPr marL="327025" lvl="1" indent="-107950">
              <a:buFontTx/>
              <a:buChar char="•"/>
            </a:pPr>
            <a:r>
              <a:rPr lang="en-US" altLang="en-US" sz="900" smtClean="0">
                <a:latin typeface="Arial" pitchFamily="34" charset="0"/>
              </a:rPr>
              <a:t>Twice daily dosing might reduce compliance problems.</a:t>
            </a:r>
          </a:p>
          <a:p>
            <a:pPr marL="327025" lvl="1" indent="-107950">
              <a:buFontTx/>
              <a:buChar char="•"/>
            </a:pPr>
            <a:r>
              <a:rPr lang="en-US" altLang="en-US" sz="900" smtClean="0">
                <a:latin typeface="Arial" pitchFamily="34" charset="0"/>
              </a:rPr>
              <a:t>Varenicline offers a new mechanism of action for persons who previously failed using other medications.</a:t>
            </a:r>
          </a:p>
          <a:p>
            <a:pPr marL="327025" lvl="1" indent="-107950"/>
            <a:endParaRPr lang="en-US" altLang="en-US" sz="900" smtClean="0">
              <a:latin typeface="Arial" pitchFamily="34" charset="0"/>
            </a:endParaRPr>
          </a:p>
          <a:p>
            <a:r>
              <a:rPr lang="en-US" altLang="en-US" sz="900" smtClean="0">
                <a:latin typeface="Arial" pitchFamily="34" charset="0"/>
              </a:rPr>
              <a:t>Disadvantages of varenicline include the following:</a:t>
            </a:r>
          </a:p>
          <a:p>
            <a:pPr marL="327025" lvl="1" indent="-107950">
              <a:buFontTx/>
              <a:buChar char="•"/>
            </a:pPr>
            <a:r>
              <a:rPr lang="en-US" altLang="en-US" sz="900" smtClean="0">
                <a:latin typeface="Arial" pitchFamily="34" charset="0"/>
              </a:rPr>
              <a:t>The drug may induce nausea in up to one third of patients.</a:t>
            </a:r>
          </a:p>
          <a:p>
            <a:pPr marL="327025" lvl="1" indent="-107950">
              <a:buFontTx/>
              <a:buChar char="•"/>
            </a:pPr>
            <a:r>
              <a:rPr lang="en-US" altLang="en-US" sz="900" smtClean="0">
                <a:latin typeface="Arial" pitchFamily="34" charset="0"/>
              </a:rPr>
              <a:t>Post-marketing surveillance data indicate the potential for neuropsychiatric symptoms.</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39B516C2-F09C-4768-920E-ED967C7D8C5B}" type="slidenum">
              <a:rPr lang="en-US" smtClean="0"/>
              <a:pPr/>
              <a:t>129</a:t>
            </a:fld>
            <a:endParaRPr lang="en-US" smtClean="0"/>
          </a:p>
        </p:txBody>
      </p:sp>
      <p:sp>
        <p:nvSpPr>
          <p:cNvPr id="16896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7E9CE97A-4876-4030-98B1-48F63E55CB07}" type="slidenum">
              <a:rPr kumimoji="0" lang="en-US" sz="1200">
                <a:latin typeface="Tahoma" pitchFamily="34" charset="0"/>
                <a:cs typeface="Arial" pitchFamily="34" charset="0"/>
              </a:rPr>
              <a:pPr algn="r" defTabSz="966788" eaLnBrk="1" hangingPunct="1">
                <a:lnSpc>
                  <a:spcPct val="100000"/>
                </a:lnSpc>
                <a:spcBef>
                  <a:spcPct val="0"/>
                </a:spcBef>
              </a:pPr>
              <a:t>129</a:t>
            </a:fld>
            <a:endParaRPr kumimoji="0" lang="en-US" sz="1200">
              <a:latin typeface="Tahoma" pitchFamily="34" charset="0"/>
              <a:cs typeface="Arial" pitchFamily="34" charset="0"/>
            </a:endParaRPr>
          </a:p>
        </p:txBody>
      </p:sp>
      <p:sp>
        <p:nvSpPr>
          <p:cNvPr id="168964" name="Rectangle 2"/>
          <p:cNvSpPr>
            <a:spLocks noGrp="1" noRot="1" noChangeAspect="1" noChangeArrowheads="1" noTextEdit="1"/>
          </p:cNvSpPr>
          <p:nvPr>
            <p:ph type="sldImg"/>
          </p:nvPr>
        </p:nvSpPr>
        <p:spPr>
          <a:xfrm>
            <a:off x="1874838" y="719138"/>
            <a:ext cx="3554412" cy="2665412"/>
          </a:xfrm>
          <a:ln/>
        </p:spPr>
      </p:sp>
      <p:sp>
        <p:nvSpPr>
          <p:cNvPr id="168965" name="Rectangle 3"/>
          <p:cNvSpPr>
            <a:spLocks noGrp="1" noChangeArrowheads="1"/>
          </p:cNvSpPr>
          <p:nvPr>
            <p:ph type="body" idx="1"/>
          </p:nvPr>
        </p:nvSpPr>
        <p:spPr>
          <a:xfrm>
            <a:off x="595313" y="3541713"/>
            <a:ext cx="6124575" cy="5214937"/>
          </a:xfrm>
          <a:noFill/>
        </p:spPr>
        <p:txBody>
          <a:bodyPr lIns="96485" tIns="48242" rIns="96485" bIns="48242"/>
          <a:lstStyle/>
          <a:p>
            <a:pPr>
              <a:spcAft>
                <a:spcPct val="50000"/>
              </a:spcAft>
            </a:pPr>
            <a:r>
              <a:rPr lang="en-US" altLang="en-US" sz="900" smtClean="0">
                <a:latin typeface="Arial" pitchFamily="34" charset="0"/>
              </a:rPr>
              <a:t>Second-line medications are efficacious for treating tobacco dependence but should not be used initially because (a) they are not FDA approved for tobacco cessation and (b) they have a greater incidence of adverse effects. For these reasons, </a:t>
            </a:r>
            <a:r>
              <a:rPr lang="en-US" altLang="en-US" sz="900" b="1" smtClean="0">
                <a:latin typeface="Arial" pitchFamily="34" charset="0"/>
              </a:rPr>
              <a:t>clonidine and nortriptyline should be reserved for patients unable to use first-line medications</a:t>
            </a:r>
            <a:r>
              <a:rPr lang="en-US" altLang="en-US" sz="900" smtClean="0">
                <a:latin typeface="Arial" pitchFamily="34" charset="0"/>
              </a:rPr>
              <a:t> (Fiore et al., 2008).</a:t>
            </a:r>
          </a:p>
          <a:p>
            <a:r>
              <a:rPr lang="en-US" altLang="en-US" sz="900" b="1" smtClean="0">
                <a:latin typeface="Arial" pitchFamily="34" charset="0"/>
              </a:rPr>
              <a:t>Clonidine </a:t>
            </a:r>
            <a:r>
              <a:rPr lang="en-US" altLang="en-US" sz="900" smtClean="0">
                <a:latin typeface="Arial" pitchFamily="34" charset="0"/>
              </a:rPr>
              <a:t>(Catapres) is a centrally acting α</a:t>
            </a:r>
            <a:r>
              <a:rPr lang="en-US" altLang="en-US" sz="900" baseline="-25000" smtClean="0">
                <a:latin typeface="Arial" pitchFamily="34" charset="0"/>
              </a:rPr>
              <a:t>2</a:t>
            </a:r>
            <a:r>
              <a:rPr lang="en-US" altLang="en-US" sz="900" smtClean="0">
                <a:latin typeface="Arial" pitchFamily="34" charset="0"/>
              </a:rPr>
              <a:t>-adrenergic agonist that reduces sympathetic outflow from the central nervous system. It is approved for use as an antihypertensive agent but is also effective in reducing the autonomic symptoms of both opioid and alcohol withdrawal. Studies of clonidine for smoking cessation have been inconsistent, but a recent meta-analysis of three trials concluded that clonidine was an effective agent for tobacco cessation. The estimated odds ratio for success with clonidine was 2.1 (</a:t>
            </a:r>
            <a:r>
              <a:rPr lang="en-US" sz="900" smtClean="0">
                <a:latin typeface="Arial" pitchFamily="34" charset="0"/>
              </a:rPr>
              <a:t>95% CI, 1.2</a:t>
            </a:r>
            <a:r>
              <a:rPr lang="en-US" altLang="en-US" sz="900" smtClean="0">
                <a:latin typeface="Arial" pitchFamily="34" charset="0"/>
              </a:rPr>
              <a:t>–3.7) relative to placebo (Fiore et al., 2008).</a:t>
            </a:r>
          </a:p>
          <a:p>
            <a:pPr marL="327025" lvl="1" indent="-107950">
              <a:buFontTx/>
              <a:buChar char="•"/>
            </a:pPr>
            <a:r>
              <a:rPr lang="en-US" altLang="en-US" sz="900" b="1" smtClean="0">
                <a:latin typeface="Arial" pitchFamily="34" charset="0"/>
              </a:rPr>
              <a:t>Side effects: </a:t>
            </a:r>
            <a:r>
              <a:rPr lang="en-US" altLang="en-US" sz="900" smtClean="0">
                <a:latin typeface="Arial" pitchFamily="34" charset="0"/>
              </a:rPr>
              <a:t>The most commonly reported adverse effects include dry mouth, drowsiness, dizziness, sedation, and constipation. Given its antihypertensive properties, clonidine can be expected to lower blood pressure in most patients. Monitoring of blood pressure may be necessary. </a:t>
            </a:r>
          </a:p>
          <a:p>
            <a:pPr marL="327025" lvl="1" indent="-107950">
              <a:buFontTx/>
              <a:buChar char="•"/>
            </a:pPr>
            <a:r>
              <a:rPr lang="en-US" altLang="en-US" sz="900" b="1" smtClean="0">
                <a:latin typeface="Arial" pitchFamily="34" charset="0"/>
              </a:rPr>
              <a:t>Precautions and contraindications:</a:t>
            </a:r>
            <a:r>
              <a:rPr lang="en-US" altLang="en-US" sz="900" smtClean="0">
                <a:latin typeface="Arial" pitchFamily="34" charset="0"/>
              </a:rPr>
              <a:t> Patients should be tapered off of clonidine (over 2</a:t>
            </a:r>
            <a:r>
              <a:rPr lang="en-US" altLang="en-US" sz="900" smtClean="0">
                <a:latin typeface="Arial" pitchFamily="34" charset="0"/>
                <a:cs typeface="Arial" pitchFamily="34" charset="0"/>
              </a:rPr>
              <a:t>–</a:t>
            </a:r>
            <a:r>
              <a:rPr lang="en-US" altLang="en-US" sz="900" smtClean="0">
                <a:latin typeface="Arial" pitchFamily="34" charset="0"/>
              </a:rPr>
              <a:t>4 days), because abrupt termination might lead to rebound hypertension. It must be used with caution in patients who have reduced ventricular function, slow heart rate, or AV node conduction problems. FDA pregnancy class C drug.</a:t>
            </a:r>
          </a:p>
          <a:p>
            <a:pPr marL="327025" lvl="1" indent="-107950">
              <a:spcAft>
                <a:spcPct val="50000"/>
              </a:spcAft>
              <a:buFontTx/>
              <a:buChar char="•"/>
            </a:pPr>
            <a:r>
              <a:rPr lang="en-US" altLang="en-US" sz="900" b="1" smtClean="0">
                <a:latin typeface="Arial" pitchFamily="34" charset="0"/>
              </a:rPr>
              <a:t>Dosage regimen:</a:t>
            </a:r>
            <a:r>
              <a:rPr lang="en-US" altLang="en-US" sz="900" smtClean="0">
                <a:latin typeface="Arial" pitchFamily="34" charset="0"/>
              </a:rPr>
              <a:t> Dosages for tobacco cessation have ranged from 0.15 to 0.75 mg/day orally and from 0.1 to 0.3 mg/day per day transdermally. The Clinical Practice Guideline recommends a starting dose of 0.1 mg orally twice daily or 0.1 mg/day transdermally, increasing by 0.10 mg/day per week as tolerated. The duration of therapy has varied across clinical trials, from 3 to 10 weeks. Available only by prescription.</a:t>
            </a:r>
          </a:p>
          <a:p>
            <a:r>
              <a:rPr lang="en-US" altLang="en-US" sz="900" b="1" smtClean="0">
                <a:latin typeface="Arial" pitchFamily="34" charset="0"/>
              </a:rPr>
              <a:t>Nortriptyline </a:t>
            </a:r>
            <a:r>
              <a:rPr lang="en-US" altLang="en-US" sz="900" smtClean="0">
                <a:latin typeface="Arial" pitchFamily="34" charset="0"/>
              </a:rPr>
              <a:t>(Aventyl, Pamelor) is a tricyclic antidepressant with demonstrated efficacy for smoking cessation in four studies.  The estimated odds ratio of quitting was 1.8 (95%, CI,</a:t>
            </a:r>
            <a:r>
              <a:rPr lang="en-US" sz="900" smtClean="0">
                <a:latin typeface="Arial" pitchFamily="34" charset="0"/>
              </a:rPr>
              <a:t> 1.3</a:t>
            </a:r>
            <a:r>
              <a:rPr lang="en-US" altLang="en-US" sz="900" smtClean="0">
                <a:latin typeface="Arial" pitchFamily="34" charset="0"/>
              </a:rPr>
              <a:t>–2.6) relative to placebo (Fiore et al., 2008).</a:t>
            </a:r>
          </a:p>
          <a:p>
            <a:pPr marL="327025" lvl="1" indent="-107950">
              <a:buFontTx/>
              <a:buChar char="•"/>
            </a:pPr>
            <a:r>
              <a:rPr lang="en-US" altLang="en-US" sz="900" b="1" smtClean="0">
                <a:latin typeface="Arial" pitchFamily="34" charset="0"/>
              </a:rPr>
              <a:t>Side effects: </a:t>
            </a:r>
            <a:r>
              <a:rPr lang="en-US" altLang="en-US" sz="900" smtClean="0">
                <a:latin typeface="Arial" pitchFamily="34" charset="0"/>
              </a:rPr>
              <a:t>The primary side effects are sedation, dry mouth, blurred vision, urinary retention, lightheadedness, and tremor.</a:t>
            </a:r>
          </a:p>
          <a:p>
            <a:pPr marL="327025" lvl="1" indent="-107950">
              <a:buFontTx/>
              <a:buChar char="•"/>
            </a:pPr>
            <a:r>
              <a:rPr lang="en-US" altLang="en-US" sz="900" b="1" smtClean="0">
                <a:latin typeface="Arial" pitchFamily="34" charset="0"/>
              </a:rPr>
              <a:t>Precautions and</a:t>
            </a:r>
            <a:r>
              <a:rPr lang="en-US" altLang="en-US" sz="900" smtClean="0">
                <a:latin typeface="Arial" pitchFamily="34" charset="0"/>
              </a:rPr>
              <a:t> </a:t>
            </a:r>
            <a:r>
              <a:rPr lang="en-US" altLang="en-US" sz="900" b="1" smtClean="0">
                <a:latin typeface="Arial" pitchFamily="34" charset="0"/>
              </a:rPr>
              <a:t>contraindications:</a:t>
            </a:r>
            <a:r>
              <a:rPr lang="en-US" altLang="en-US" sz="900" smtClean="0">
                <a:latin typeface="Arial" pitchFamily="34" charset="0"/>
              </a:rPr>
              <a:t> It must be used with caution in patients with underlying cardiovascular conditions due to the risk of arrhythmias and postural hypotension. FDA pregnancy class D drug.</a:t>
            </a:r>
          </a:p>
          <a:p>
            <a:pPr marL="327025" lvl="1" indent="-107950">
              <a:buFontTx/>
              <a:buChar char="•"/>
            </a:pPr>
            <a:r>
              <a:rPr lang="en-US" altLang="en-US" sz="900" b="1" smtClean="0">
                <a:latin typeface="Arial" pitchFamily="34" charset="0"/>
              </a:rPr>
              <a:t>Dosage regimen: </a:t>
            </a:r>
            <a:r>
              <a:rPr lang="en-US" altLang="en-US" sz="900" smtClean="0">
                <a:latin typeface="Arial" pitchFamily="34" charset="0"/>
              </a:rPr>
              <a:t>The regimens studied for smoking cessation have typically started at a dose of 25 mg at bedtime, increasing gradually to a target dose of 75–100 mg/day for 6–10 weeks; most trials gradually tapered the dosage over an additional 1–2 weeks. Because the half-life of the drug is prolonged (up to 54 hours), therapy is initiated prior to the quit date to allow nortriptyline to reach therapeutic steady-state concentrations. In clinical trials, nortriptyline has been initiated 10–28 days before the quit date. Available only by prescription.</a:t>
            </a:r>
          </a:p>
          <a:p>
            <a:pPr marL="327025" lvl="1" indent="-107950">
              <a:lnSpc>
                <a:spcPct val="90000"/>
              </a:lnSpc>
            </a:pPr>
            <a:endParaRPr lang="en-US" sz="8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pPr defTabSz="974356"/>
            <a:fld id="{C3CA4EBC-DDD6-4428-83AC-49A92F2403C9}" type="slidenum">
              <a:rPr lang="en-US" smtClean="0"/>
              <a:pPr defTabSz="974356"/>
              <a:t>13</a:t>
            </a:fld>
            <a:endParaRPr lang="en-US" dirty="0" smtClean="0"/>
          </a:p>
        </p:txBody>
      </p:sp>
      <p:sp>
        <p:nvSpPr>
          <p:cNvPr id="68611" name="Rectangle 2"/>
          <p:cNvSpPr>
            <a:spLocks noGrp="1" noRot="1" noChangeAspect="1" noChangeArrowheads="1" noTextEdit="1"/>
          </p:cNvSpPr>
          <p:nvPr>
            <p:ph type="sldImg"/>
          </p:nvPr>
        </p:nvSpPr>
        <p:spPr>
          <a:xfrm>
            <a:off x="1879600" y="719138"/>
            <a:ext cx="3554413" cy="2665412"/>
          </a:xfrm>
          <a:ln/>
        </p:spPr>
      </p:sp>
      <p:sp>
        <p:nvSpPr>
          <p:cNvPr id="68612"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b="1" dirty="0" smtClean="0"/>
              <a:t>Ask. </a:t>
            </a:r>
            <a:r>
              <a:rPr lang="en-US" altLang="en-US" sz="900" dirty="0" smtClean="0"/>
              <a:t>Tobacco use can induce early onset of disease and exacerbate existing medical conditions, and tobacco smoke has the potential to interact with many medications, altering both drug levels and efficacy. It is</a:t>
            </a:r>
            <a:r>
              <a:rPr lang="en-US" altLang="en-US" sz="900" i="1" dirty="0" smtClean="0"/>
              <a:t> </a:t>
            </a:r>
            <a:r>
              <a:rPr lang="en-US" altLang="en-US" sz="900" dirty="0" smtClean="0"/>
              <a:t>appropriate, if not essential, for clinicians to assess and document each patient’s tobacco use status, preferably at each visit. Asking about tobacco use should be considered to be as important as evaluating vital signs during a routine medical screening, and when obtaining a medication history, clinicians should ask about tobacco in the same way that they would ask about any other drug. Clinicians also should consider including a query about tobacco use on the new patient profile form. At a minimum, the form should assess tobacco use status (i.e., current, former, never). </a:t>
            </a:r>
          </a:p>
          <a:p>
            <a:endParaRPr lang="en-US" altLang="en-US" sz="900" dirty="0" smtClean="0"/>
          </a:p>
          <a:p>
            <a:r>
              <a:rPr lang="en-US" altLang="en-US" sz="900" dirty="0" smtClean="0"/>
              <a:t>Appropriate language for assessing tobacco use status would be: “Do you ever smoke or use any type of tobacco?” This question will capture not only cigarette smoking but all forms of tobacco use. The query also can be linked to the clinician’s knowledge of a patient’s disease status or medication profile. For example:</a:t>
            </a:r>
            <a:endParaRPr kumimoji="0" lang="en-US" sz="900" dirty="0" smtClean="0">
              <a:sym typeface="Monotype Sorts" pitchFamily="2" charset="2"/>
            </a:endParaRPr>
          </a:p>
          <a:p>
            <a:pPr marL="341937" lvl="1" indent="-112873"/>
            <a:r>
              <a:rPr kumimoji="0" lang="en-US" sz="900" dirty="0" smtClean="0">
                <a:sym typeface="Monotype Sorts" pitchFamily="2" charset="2"/>
              </a:rPr>
              <a:t>“Condition X often is caused or worsened by smoking. Do you, or does someone in your household smoke?”</a:t>
            </a:r>
          </a:p>
          <a:p>
            <a:pPr marL="341937" lvl="1" indent="-112873"/>
            <a:r>
              <a:rPr kumimoji="0" lang="en-US" sz="900" dirty="0" smtClean="0">
                <a:sym typeface="Monotype Sorts" pitchFamily="2" charset="2"/>
              </a:rPr>
              <a:t>or</a:t>
            </a:r>
          </a:p>
          <a:p>
            <a:pPr marL="341937" lvl="1" indent="-112873"/>
            <a:r>
              <a:rPr kumimoji="0" lang="en-US" sz="900" dirty="0" smtClean="0">
                <a:sym typeface="Monotype Sorts" pitchFamily="2" charset="2"/>
              </a:rPr>
              <a:t>“Medication X often is used for conditions linked with or caused by smoking. Do you, or does someone in your household smoke?”</a:t>
            </a:r>
          </a:p>
          <a:p>
            <a:pPr marL="341937" lvl="1" indent="-112873"/>
            <a:endParaRPr kumimoji="0" lang="en-US" sz="900" dirty="0" smtClean="0">
              <a:sym typeface="Monotype Sorts" pitchFamily="2" charset="2"/>
            </a:endParaRPr>
          </a:p>
          <a:p>
            <a:r>
              <a:rPr lang="en-US" altLang="en-US" sz="900" dirty="0" smtClean="0"/>
              <a:t>When clinicians ask about tobacco use, it is important that they take a genuine and sensitive approach, conveying concern for their patients’ well-being. A judgmental tone likely will not result in accurate disclosure of tobacco use. In an effort to promote autonomy with a patient, consider asking for permission to ask questions: “May I ask you a few questions?,” before launching a series of inquiries.</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0B6C68A2-DD15-40C7-9273-CC1E8F0CC6E9}" type="slidenum">
              <a:rPr lang="en-US" smtClean="0"/>
              <a:pPr/>
              <a:t>130</a:t>
            </a:fld>
            <a:endParaRPr lang="en-US" smtClean="0"/>
          </a:p>
        </p:txBody>
      </p:sp>
      <p:sp>
        <p:nvSpPr>
          <p:cNvPr id="16998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B30AB22C-A14A-472F-8AA8-BA2307B51FFE}" type="slidenum">
              <a:rPr kumimoji="0" lang="en-US" sz="1200">
                <a:latin typeface="Tahoma" pitchFamily="34" charset="0"/>
                <a:cs typeface="Arial" pitchFamily="34" charset="0"/>
              </a:rPr>
              <a:pPr algn="r" defTabSz="966788" eaLnBrk="1" hangingPunct="1">
                <a:lnSpc>
                  <a:spcPct val="100000"/>
                </a:lnSpc>
                <a:spcBef>
                  <a:spcPct val="0"/>
                </a:spcBef>
              </a:pPr>
              <a:t>130</a:t>
            </a:fld>
            <a:endParaRPr kumimoji="0" lang="en-US" sz="1200">
              <a:latin typeface="Tahoma" pitchFamily="34" charset="0"/>
              <a:cs typeface="Arial" pitchFamily="34" charset="0"/>
            </a:endParaRPr>
          </a:p>
        </p:txBody>
      </p:sp>
      <p:sp>
        <p:nvSpPr>
          <p:cNvPr id="169988" name="Rectangle 2"/>
          <p:cNvSpPr>
            <a:spLocks noGrp="1" noRot="1" noChangeAspect="1" noChangeArrowheads="1" noTextEdit="1"/>
          </p:cNvSpPr>
          <p:nvPr>
            <p:ph type="sldImg"/>
          </p:nvPr>
        </p:nvSpPr>
        <p:spPr>
          <a:xfrm>
            <a:off x="1874838" y="719138"/>
            <a:ext cx="3554412" cy="2665412"/>
          </a:xfrm>
          <a:ln/>
        </p:spPr>
      </p:sp>
      <p:sp>
        <p:nvSpPr>
          <p:cNvPr id="169989" name="Rectangle 3"/>
          <p:cNvSpPr>
            <a:spLocks noGrp="1" noChangeArrowheads="1"/>
          </p:cNvSpPr>
          <p:nvPr>
            <p:ph type="body" idx="1"/>
          </p:nvPr>
        </p:nvSpPr>
        <p:spPr>
          <a:xfrm>
            <a:off x="595313" y="3541713"/>
            <a:ext cx="6124575" cy="5340350"/>
          </a:xfrm>
          <a:noFill/>
        </p:spPr>
        <p:txBody>
          <a:bodyPr lIns="96485" tIns="48242" rIns="96485" bIns="48242"/>
          <a:lstStyle/>
          <a:p>
            <a:r>
              <a:rPr lang="en-US" altLang="en-US" sz="900" smtClean="0">
                <a:latin typeface="Arial" pitchFamily="34" charset="0"/>
              </a:rPr>
              <a:t>Although a variety of herbal and homeopathic products are available to aid cessation, data are lacking to support their safety and efficacy. Many herbal preparations for smoking cessation contain lobeline (</a:t>
            </a:r>
            <a:r>
              <a:rPr lang="en-US" altLang="en-US" sz="900" i="1" smtClean="0">
                <a:latin typeface="Arial" pitchFamily="34" charset="0"/>
              </a:rPr>
              <a:t>Lobelia inflata</a:t>
            </a:r>
            <a:r>
              <a:rPr lang="en-US" altLang="en-US" sz="900" smtClean="0">
                <a:latin typeface="Arial" pitchFamily="34" charset="0"/>
              </a:rPr>
              <a:t>), an herbal alkaloid with partial nicotinic agonist properties. Nonprescription, lobeline-containing products were banned by the FDA in 1993 due to a lack of efficacy. Although lobeline remains available as a dietary supplement, a meta-analysis found no evidence to support the role of lobeline as an aid for smoking cessation (Stead &amp; Hughes, 1997). Studies of lobeline were largely uncontrolled and short-term (&lt;6 months), and they used outcome measures such as the percentage reduction in the number of cigarettes smoked, rather than complete abstinence (Stead &amp; Hughes, 1997).</a:t>
            </a:r>
            <a:r>
              <a:rPr lang="en-US" sz="900" smtClean="0">
                <a:latin typeface="Arial" pitchFamily="34" charset="0"/>
              </a:rPr>
              <a:t> Likewise, nicobrevin (an herbal product not available in the United States containing quinine, menthyl valerate, camphor and eucalyptus oil) has not been proven effective for tobacco cessation (Stead &amp; Lancaster, 2006).</a:t>
            </a:r>
            <a:endParaRPr lang="en-US" altLang="en-US" sz="900" smtClean="0">
              <a:latin typeface="Arial" pitchFamily="34" charset="0"/>
            </a:endParaRPr>
          </a:p>
          <a:p>
            <a:endParaRPr lang="en-US" altLang="en-US" sz="900" b="1" smtClean="0">
              <a:latin typeface="Arial" pitchFamily="34" charset="0"/>
              <a:cs typeface="Arial" pitchFamily="34" charset="0"/>
              <a:sym typeface="Webdings" pitchFamily="18" charset="2"/>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latin typeface="Arial" pitchFamily="34" charset="0"/>
                <a:sym typeface="Monotype Sorts"/>
              </a:rPr>
              <a:t>Herbal smoking cessation medications containing lobeline include CigArrest, Smoke Away, and NicoRx. </a:t>
            </a:r>
            <a:endParaRPr lang="en-US" altLang="en-US" sz="900" smtClean="0">
              <a:latin typeface="Arial" pitchFamily="34" charset="0"/>
            </a:endParaRPr>
          </a:p>
          <a:p>
            <a:endParaRPr lang="en-US" altLang="en-US" sz="800" smtClean="0">
              <a:latin typeface="Arial" pitchFamily="34" charset="0"/>
            </a:endParaRPr>
          </a:p>
          <a:p>
            <a:r>
              <a:rPr lang="en-US" altLang="en-US" sz="800" smtClean="0">
                <a:latin typeface="Arial" pitchFamily="34" charset="0"/>
              </a:rPr>
              <a:t>Stead LF, Hughes JR. (1997). Lobeline for smoking cessation. </a:t>
            </a:r>
            <a:r>
              <a:rPr lang="en-US" altLang="en-US" sz="800" i="1" smtClean="0">
                <a:latin typeface="Arial" pitchFamily="34" charset="0"/>
              </a:rPr>
              <a:t>Cochrane Database Syst Rev</a:t>
            </a:r>
            <a:r>
              <a:rPr lang="en-US" altLang="en-US" sz="800" smtClean="0">
                <a:latin typeface="Arial" pitchFamily="34" charset="0"/>
              </a:rPr>
              <a:t> 3:CD000124.</a:t>
            </a:r>
          </a:p>
          <a:p>
            <a:r>
              <a:rPr lang="en-US" sz="800" smtClean="0">
                <a:latin typeface="Arial" pitchFamily="34" charset="0"/>
              </a:rPr>
              <a:t>Stead LF, Lancaster T. (2006). Nicobrevin for smoking cessation. Stead LF, Lancaster T. </a:t>
            </a:r>
            <a:r>
              <a:rPr lang="en-US" sz="800" i="1" smtClean="0">
                <a:latin typeface="Arial" pitchFamily="34" charset="0"/>
              </a:rPr>
              <a:t>Cochrane Database Syst Rev</a:t>
            </a:r>
            <a:r>
              <a:rPr lang="en-US" sz="800" smtClean="0">
                <a:latin typeface="Arial" pitchFamily="34" charset="0"/>
              </a:rPr>
              <a:t> 2:CD005990. </a:t>
            </a:r>
            <a:endParaRPr lang="en-US" altLang="en-US" sz="800" smtClean="0">
              <a:latin typeface="Arial" pitchFamily="34" charset="0"/>
            </a:endParaRPr>
          </a:p>
          <a:p>
            <a:endParaRPr lang="en-US" altLang="en-US" sz="800" smtClean="0">
              <a:latin typeface="Arial"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E2E43232-4A25-478F-A876-9E8267F9DBEF}" type="slidenum">
              <a:rPr lang="en-US" smtClean="0"/>
              <a:pPr/>
              <a:t>131</a:t>
            </a:fld>
            <a:endParaRPr lang="en-US" smtClean="0"/>
          </a:p>
        </p:txBody>
      </p:sp>
      <p:sp>
        <p:nvSpPr>
          <p:cNvPr id="17101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B92278CF-E0FC-4447-A20C-8E30E5F27758}" type="slidenum">
              <a:rPr kumimoji="0" lang="en-US" sz="1200">
                <a:latin typeface="Tahoma" pitchFamily="34" charset="0"/>
                <a:cs typeface="Arial" pitchFamily="34" charset="0"/>
              </a:rPr>
              <a:pPr algn="r" defTabSz="966788" eaLnBrk="1" hangingPunct="1">
                <a:lnSpc>
                  <a:spcPct val="100000"/>
                </a:lnSpc>
                <a:spcBef>
                  <a:spcPct val="0"/>
                </a:spcBef>
              </a:pPr>
              <a:t>131</a:t>
            </a:fld>
            <a:endParaRPr kumimoji="0" lang="en-US" sz="1200">
              <a:latin typeface="Tahoma" pitchFamily="34" charset="0"/>
              <a:cs typeface="Arial" pitchFamily="34" charset="0"/>
            </a:endParaRPr>
          </a:p>
        </p:txBody>
      </p:sp>
      <p:sp>
        <p:nvSpPr>
          <p:cNvPr id="171012" name="Rectangle 2"/>
          <p:cNvSpPr>
            <a:spLocks noGrp="1" noRot="1" noChangeAspect="1" noChangeArrowheads="1" noTextEdit="1"/>
          </p:cNvSpPr>
          <p:nvPr>
            <p:ph type="sldImg"/>
          </p:nvPr>
        </p:nvSpPr>
        <p:spPr>
          <a:xfrm>
            <a:off x="1878013" y="719138"/>
            <a:ext cx="3554412" cy="2665412"/>
          </a:xfrm>
          <a:ln/>
        </p:spPr>
      </p:sp>
      <p:sp>
        <p:nvSpPr>
          <p:cNvPr id="171013" name="Rectangle 3"/>
          <p:cNvSpPr>
            <a:spLocks noGrp="1" noChangeArrowheads="1"/>
          </p:cNvSpPr>
          <p:nvPr>
            <p:ph type="body" idx="1"/>
          </p:nvPr>
        </p:nvSpPr>
        <p:spPr>
          <a:xfrm>
            <a:off x="598488" y="3541713"/>
            <a:ext cx="6121400" cy="5340350"/>
          </a:xfrm>
          <a:noFill/>
        </p:spPr>
        <p:txBody>
          <a:bodyPr lIns="95519" tIns="47759" rIns="95519" bIns="47759"/>
          <a:lstStyle/>
          <a:p>
            <a:r>
              <a:rPr lang="en-US" altLang="en-US" sz="900" smtClean="0">
                <a:latin typeface="Arial" pitchFamily="34" charset="0"/>
              </a:rPr>
              <a:t>This bar chart summarizes the long-term (</a:t>
            </a:r>
            <a:r>
              <a:rPr lang="en-US" altLang="en-US" sz="900" smtClean="0">
                <a:latin typeface="Arial" pitchFamily="34" charset="0"/>
                <a:sym typeface="Symbol" pitchFamily="18" charset="2"/>
              </a:rPr>
              <a:t>6-</a:t>
            </a:r>
            <a:r>
              <a:rPr lang="en-US" altLang="en-US" sz="900" smtClean="0">
                <a:latin typeface="Arial" pitchFamily="34" charset="0"/>
              </a:rPr>
              <a:t>month) quit rates observed with the different NRT products, bupropion SR and varenicline (Cahill et al., 2008; Stead et al., 2008; Hughes et al., 2007). These data derive from 145 different randomized-controlled trials; therefore, it is inappropriate to compare the active medications with respect to clinical efficacy. What this chart does illustrate, however, is that the quit rates from each of the methods is approximately twice that of its corresponding placebo control treatment arm. </a:t>
            </a:r>
          </a:p>
          <a:p>
            <a:endParaRPr lang="en-US" altLang="en-US" sz="900" smtClean="0">
              <a:latin typeface="Arial" pitchFamily="34" charset="0"/>
            </a:endParaRPr>
          </a:p>
          <a:p>
            <a:r>
              <a:rPr lang="en-US" altLang="en-US" sz="900" smtClean="0">
                <a:latin typeface="Arial" pitchFamily="34" charset="0"/>
              </a:rPr>
              <a:t>Each of the pharmacotherapy options depicted in the chart is considered effective. When patients ask for assistance with their quit attempt, any product can be recommended, if not contraindicated. However, when assisting patients in choosing a product, clinicians should consider additional factors. The number of cigarettes smoked per day (or time to first cigarette, for the nicotine lozenge), level of dependence, advantages and disadvantages of each product, methods used for prior quit attempts and reasons for relapse, and the patient’s own product preference need to be considered. </a:t>
            </a:r>
            <a:r>
              <a:rPr lang="en-US" altLang="en-US" sz="900" b="1" smtClean="0">
                <a:latin typeface="Arial" pitchFamily="34" charset="0"/>
              </a:rPr>
              <a:t>Behavioral counseling should be used in conjunction with all pharmacologic therapies.</a:t>
            </a:r>
          </a:p>
          <a:p>
            <a:endParaRPr lang="en-US" altLang="en-US" sz="900" b="1" smtClean="0">
              <a:latin typeface="Arial" pitchFamily="34" charset="0"/>
            </a:endParaRPr>
          </a:p>
          <a:p>
            <a:pPr>
              <a:lnSpc>
                <a:spcPct val="90000"/>
              </a:lnSpc>
            </a:pPr>
            <a:r>
              <a:rPr lang="en-US" altLang="en-US" sz="800" smtClean="0">
                <a:latin typeface="Arial" pitchFamily="34" charset="0"/>
              </a:rPr>
              <a:t>Cahill K, Stead LF, Lancaster T.  Nicotine receptor partial agonists for smoking cessation. (2008). </a:t>
            </a:r>
            <a:r>
              <a:rPr lang="en-US" sz="800" i="1" smtClean="0">
                <a:latin typeface="Arial" pitchFamily="34" charset="0"/>
              </a:rPr>
              <a:t>Cochrane Database Syst Rev</a:t>
            </a:r>
            <a:r>
              <a:rPr lang="en-US" sz="800" smtClean="0">
                <a:latin typeface="Arial" pitchFamily="34" charset="0"/>
              </a:rPr>
              <a:t> 3:CD006103.</a:t>
            </a:r>
            <a:endParaRPr lang="en-US" altLang="en-US" sz="800" smtClean="0">
              <a:latin typeface="Arial" pitchFamily="34" charset="0"/>
            </a:endParaRPr>
          </a:p>
          <a:p>
            <a:pPr>
              <a:lnSpc>
                <a:spcPct val="90000"/>
              </a:lnSpc>
            </a:pPr>
            <a:r>
              <a:rPr lang="en-US" altLang="en-US" sz="800" smtClean="0">
                <a:latin typeface="Arial" pitchFamily="34" charset="0"/>
              </a:rPr>
              <a:t>Hughes JR, Stead LF, Lancaster. (2007). Antidepressants for smoking cessation. </a:t>
            </a:r>
            <a:r>
              <a:rPr lang="en-US" altLang="en-US" sz="800" i="1" smtClean="0">
                <a:latin typeface="Arial" pitchFamily="34" charset="0"/>
              </a:rPr>
              <a:t>Cochrane Database Syst Rev</a:t>
            </a:r>
            <a:r>
              <a:rPr lang="en-US" altLang="en-US" sz="800" smtClean="0">
                <a:latin typeface="Arial" pitchFamily="34" charset="0"/>
              </a:rPr>
              <a:t> 4:CD000031.</a:t>
            </a:r>
          </a:p>
          <a:p>
            <a:pPr>
              <a:lnSpc>
                <a:spcPct val="90000"/>
              </a:lnSpc>
            </a:pPr>
            <a:r>
              <a:rPr lang="en-US" sz="800" smtClean="0">
                <a:latin typeface="Arial" pitchFamily="34" charset="0"/>
              </a:rPr>
              <a:t>Stead LF, Perera R, Bullen C, Mant D, Lancaster T. (2008). Nicotine replacement therapy for smoking cessation. </a:t>
            </a:r>
            <a:r>
              <a:rPr lang="en-US" sz="800" i="1" smtClean="0">
                <a:latin typeface="Arial" pitchFamily="34" charset="0"/>
              </a:rPr>
              <a:t>Cochrane Database Syst Rev</a:t>
            </a:r>
            <a:r>
              <a:rPr lang="en-US" sz="800" smtClean="0">
                <a:latin typeface="Arial" pitchFamily="34" charset="0"/>
              </a:rPr>
              <a:t> 1:CD000146.</a:t>
            </a:r>
          </a:p>
          <a:p>
            <a:pPr>
              <a:lnSpc>
                <a:spcPct val="90000"/>
              </a:lnSpc>
            </a:pPr>
            <a:endParaRPr lang="en-US" altLang="en-US" sz="800" smtClean="0">
              <a:latin typeface="Arial"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0E828289-177B-48FC-81B9-3A841E49B45E}" type="slidenum">
              <a:rPr lang="en-US" smtClean="0"/>
              <a:pPr/>
              <a:t>132</a:t>
            </a:fld>
            <a:endParaRPr lang="en-US" smtClean="0"/>
          </a:p>
        </p:txBody>
      </p:sp>
      <p:sp>
        <p:nvSpPr>
          <p:cNvPr id="17203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243008B0-DF46-49DF-805D-FC00DBF1C2C6}" type="slidenum">
              <a:rPr kumimoji="0" lang="en-US" sz="1200">
                <a:latin typeface="Tahoma" pitchFamily="34" charset="0"/>
                <a:cs typeface="Arial" pitchFamily="34" charset="0"/>
              </a:rPr>
              <a:pPr algn="r" defTabSz="966788" eaLnBrk="1" hangingPunct="1">
                <a:lnSpc>
                  <a:spcPct val="100000"/>
                </a:lnSpc>
                <a:spcBef>
                  <a:spcPct val="0"/>
                </a:spcBef>
              </a:pPr>
              <a:t>132</a:t>
            </a:fld>
            <a:endParaRPr kumimoji="0" lang="en-US" sz="1200">
              <a:latin typeface="Tahoma" pitchFamily="34" charset="0"/>
              <a:cs typeface="Arial" pitchFamily="34" charset="0"/>
            </a:endParaRPr>
          </a:p>
        </p:txBody>
      </p:sp>
      <p:sp>
        <p:nvSpPr>
          <p:cNvPr id="172036" name="Rectangle 2"/>
          <p:cNvSpPr>
            <a:spLocks noGrp="1" noRot="1" noChangeAspect="1" noChangeArrowheads="1" noTextEdit="1"/>
          </p:cNvSpPr>
          <p:nvPr>
            <p:ph type="sldImg"/>
          </p:nvPr>
        </p:nvSpPr>
        <p:spPr>
          <a:xfrm>
            <a:off x="1879600" y="719138"/>
            <a:ext cx="3554413" cy="2665412"/>
          </a:xfrm>
          <a:ln/>
        </p:spPr>
      </p:sp>
      <p:sp>
        <p:nvSpPr>
          <p:cNvPr id="172037" name="Rectangle 3"/>
          <p:cNvSpPr>
            <a:spLocks noGrp="1" noChangeArrowheads="1"/>
          </p:cNvSpPr>
          <p:nvPr>
            <p:ph type="body" idx="1"/>
          </p:nvPr>
        </p:nvSpPr>
        <p:spPr>
          <a:xfrm>
            <a:off x="595313" y="3462338"/>
            <a:ext cx="6248400" cy="5419725"/>
          </a:xfrm>
          <a:noFill/>
        </p:spPr>
        <p:txBody>
          <a:bodyPr lIns="96606" tIns="48303" rIns="96606" bIns="48303"/>
          <a:lstStyle/>
          <a:p>
            <a:r>
              <a:rPr lang="en-US" sz="800" dirty="0" smtClean="0">
                <a:latin typeface="Arial" pitchFamily="34" charset="0"/>
              </a:rPr>
              <a:t>While the use of first- and second-line medications approximately double the likelihood that a patient will successfully quit smoking, data from clinical trials suggest that only 19–33% of patients remain abstinent six months after quitting (Fiore et al, 2008). Given these low success rates, clinicians and researchers have explored modified approaches to standard therapies, including the use of combination therapy. Data from randomized, controlled trials suggest that certain combinations of first-line cessation medications are efficacious in promoting long-term abstinence . As such, the 2008 Clinical Practice Guideline considers the regimens indicated on the slide to be appropriate first-line therapy in patients attempting to quit smoking (Fiore et al., 2008). </a:t>
            </a:r>
          </a:p>
          <a:p>
            <a:r>
              <a:rPr lang="en-US" sz="800" dirty="0" smtClean="0">
                <a:latin typeface="Arial" pitchFamily="34" charset="0"/>
              </a:rPr>
              <a:t>Plasma levels of nicotine achieved with standard doses of NRT are generally much lower than those attained with regular smoking.  As such, conventionally dosed NRT may deliver sub-therapeutic nicotine levels for some individuals, and in particular, for moderate-to-heavy smokers.  Indeed, based on data from eight clinical trials, the 2008 </a:t>
            </a:r>
            <a:r>
              <a:rPr lang="en-US" sz="800" i="1" dirty="0" smtClean="0">
                <a:latin typeface="Arial" pitchFamily="34" charset="0"/>
              </a:rPr>
              <a:t>Clinical Practice Guideline</a:t>
            </a:r>
            <a:r>
              <a:rPr lang="en-US" sz="800" dirty="0" smtClean="0">
                <a:latin typeface="Arial" pitchFamily="34" charset="0"/>
              </a:rPr>
              <a:t> recommends that clinicians consider the use of combination pharmacotherapy as a first-line treatment approach for patients during a quit attempt (Fiore et al., 2008). Dual NRT regimens, which typically consist of a long-acting agent (e.g., nicotine patch) in combination with a short-acting formulation (i.e., gum, lozenge, inhaler, or nasal spray) are being increasingly used as initial therapy.  The long-acting formulation, which delivers nicotine at relatively constant level, is used to prevent the onset of severe withdrawal symptoms while the short-acting formulation, which delivers nicotine at a more rapid rate, is used as needed to control withdrawal symptoms that may occur during potential relapse situations (e.g., after meals, during times of stress, when around other smokers). </a:t>
            </a:r>
          </a:p>
          <a:p>
            <a:r>
              <a:rPr lang="en-US" sz="800" dirty="0" smtClean="0">
                <a:latin typeface="Arial" pitchFamily="34" charset="0"/>
              </a:rPr>
              <a:t>Controlled trials suggest that the nicotine patch in combination with short-acting NRT formulations (i.e., gum, nasal spray, or inhaler) significantly increase quit rates relative to placebo (Fiore et al., 2008; Stead et al., 2008). </a:t>
            </a:r>
            <a:r>
              <a:rPr lang="en-US" sz="800" baseline="30000" dirty="0" smtClean="0">
                <a:latin typeface="Arial" pitchFamily="34" charset="0"/>
              </a:rPr>
              <a:t>  </a:t>
            </a:r>
            <a:r>
              <a:rPr lang="en-US" sz="800" dirty="0" smtClean="0">
                <a:latin typeface="Arial" pitchFamily="34" charset="0"/>
              </a:rPr>
              <a:t>Similar results have been observed in trials using combination therapy with sustained-release </a:t>
            </a:r>
            <a:r>
              <a:rPr lang="en-US" sz="800" dirty="0" err="1" smtClean="0">
                <a:latin typeface="Arial" pitchFamily="34" charset="0"/>
              </a:rPr>
              <a:t>bupropion</a:t>
            </a:r>
            <a:r>
              <a:rPr lang="en-US" sz="800" dirty="0" smtClean="0">
                <a:latin typeface="Arial" pitchFamily="34" charset="0"/>
              </a:rPr>
              <a:t> and the nicotine patch.  More recent data suggest that aggressive combination regimens including triple agent NRT (e.g., inhaler, patch, and nasal spray) with or without sustained-release </a:t>
            </a:r>
            <a:r>
              <a:rPr lang="en-US" sz="800" dirty="0" err="1" smtClean="0">
                <a:latin typeface="Arial" pitchFamily="34" charset="0"/>
              </a:rPr>
              <a:t>bupropion</a:t>
            </a:r>
            <a:r>
              <a:rPr lang="en-US" sz="800" dirty="0" smtClean="0">
                <a:latin typeface="Arial" pitchFamily="34" charset="0"/>
              </a:rPr>
              <a:t> [Bars et al., 2006] and triple-combination therapy (e.g., patch, inhaler and sustained-release </a:t>
            </a:r>
            <a:r>
              <a:rPr lang="en-US" sz="800" dirty="0" err="1" smtClean="0">
                <a:latin typeface="Arial" pitchFamily="34" charset="0"/>
              </a:rPr>
              <a:t>bupropion</a:t>
            </a:r>
            <a:r>
              <a:rPr lang="en-US" sz="800" dirty="0" smtClean="0">
                <a:latin typeface="Arial" pitchFamily="34" charset="0"/>
              </a:rPr>
              <a:t>) [Steinberg et al., 2009] are a safe and effective treatment approach.  </a:t>
            </a:r>
          </a:p>
          <a:p>
            <a:r>
              <a:rPr lang="en-US" sz="800" dirty="0" smtClean="0">
                <a:latin typeface="Arial" pitchFamily="34" charset="0"/>
              </a:rPr>
              <a:t>Clinicians should be aware that while the combination of the nicotine patch and sustained-release </a:t>
            </a:r>
            <a:r>
              <a:rPr lang="en-US" sz="800" dirty="0" err="1" smtClean="0">
                <a:latin typeface="Arial" pitchFamily="34" charset="0"/>
              </a:rPr>
              <a:t>bupropion</a:t>
            </a:r>
            <a:r>
              <a:rPr lang="en-US" sz="800" dirty="0" smtClean="0">
                <a:latin typeface="Arial" pitchFamily="34" charset="0"/>
              </a:rPr>
              <a:t> has been approved by FDA, the concurrent use of multiple NRT products is not FDA-approved for tobacco cessation. Furthermore, the optimal combinations, dosages, and duration of dual NRTs are currently unknown. Data concerning  the safety and efficacy of </a:t>
            </a:r>
            <a:r>
              <a:rPr lang="en-US" sz="800" dirty="0" err="1" smtClean="0">
                <a:latin typeface="Arial" pitchFamily="34" charset="0"/>
              </a:rPr>
              <a:t>varenicline</a:t>
            </a:r>
            <a:r>
              <a:rPr lang="en-US" sz="800" dirty="0" smtClean="0">
                <a:latin typeface="Arial" pitchFamily="34" charset="0"/>
              </a:rPr>
              <a:t>-based combination regimens are conflicting. Data provided by the manufacturer suggest a higher incidence of adverse effects (nausea headache, vomiting, dizziness) among patients receiving </a:t>
            </a:r>
            <a:r>
              <a:rPr lang="en-US" sz="800" dirty="0" err="1" smtClean="0">
                <a:latin typeface="Arial" pitchFamily="34" charset="0"/>
              </a:rPr>
              <a:t>varenicline</a:t>
            </a:r>
            <a:r>
              <a:rPr lang="en-US" sz="800" dirty="0" smtClean="0">
                <a:latin typeface="Arial" pitchFamily="34" charset="0"/>
              </a:rPr>
              <a:t> and the nicotine patch compared to </a:t>
            </a:r>
            <a:r>
              <a:rPr lang="en-US" sz="800" dirty="0" err="1" smtClean="0">
                <a:latin typeface="Arial" pitchFamily="34" charset="0"/>
              </a:rPr>
              <a:t>varenicline</a:t>
            </a:r>
            <a:r>
              <a:rPr lang="en-US" sz="800" dirty="0" smtClean="0">
                <a:latin typeface="Arial" pitchFamily="34" charset="0"/>
              </a:rPr>
              <a:t> </a:t>
            </a:r>
            <a:r>
              <a:rPr lang="en-US" sz="800" dirty="0" err="1" smtClean="0">
                <a:latin typeface="Arial" pitchFamily="34" charset="0"/>
              </a:rPr>
              <a:t>monotherapy</a:t>
            </a:r>
            <a:r>
              <a:rPr lang="en-US" sz="800" dirty="0" smtClean="0">
                <a:latin typeface="Arial" pitchFamily="34" charset="0"/>
              </a:rPr>
              <a:t> (Pfizer, 2009). In contrast, preliminary data from </a:t>
            </a:r>
            <a:r>
              <a:rPr lang="en-US" sz="800" dirty="0" err="1" smtClean="0">
                <a:latin typeface="Arial" pitchFamily="34" charset="0"/>
              </a:rPr>
              <a:t>Ebbert</a:t>
            </a:r>
            <a:r>
              <a:rPr lang="en-US" sz="800" dirty="0" smtClean="0">
                <a:latin typeface="Arial" pitchFamily="34" charset="0"/>
              </a:rPr>
              <a:t> and colleagues suggest that </a:t>
            </a:r>
            <a:r>
              <a:rPr lang="en-US" sz="800" dirty="0" err="1" smtClean="0">
                <a:latin typeface="Arial" pitchFamily="34" charset="0"/>
              </a:rPr>
              <a:t>varenicline</a:t>
            </a:r>
            <a:r>
              <a:rPr lang="en-US" sz="800" dirty="0" smtClean="0">
                <a:latin typeface="Arial" pitchFamily="34" charset="0"/>
              </a:rPr>
              <a:t> in combination with sustained </a:t>
            </a:r>
            <a:r>
              <a:rPr lang="en-US" sz="800" dirty="0" err="1" smtClean="0">
                <a:latin typeface="Arial" pitchFamily="34" charset="0"/>
              </a:rPr>
              <a:t>sustained</a:t>
            </a:r>
            <a:r>
              <a:rPr lang="en-US" sz="800" dirty="0" smtClean="0">
                <a:latin typeface="Arial" pitchFamily="34" charset="0"/>
              </a:rPr>
              <a:t>-release </a:t>
            </a:r>
            <a:r>
              <a:rPr lang="en-US" sz="800" dirty="0" err="1" smtClean="0">
                <a:latin typeface="Arial" pitchFamily="34" charset="0"/>
              </a:rPr>
              <a:t>bupropion</a:t>
            </a:r>
            <a:r>
              <a:rPr lang="en-US" sz="800" dirty="0" smtClean="0">
                <a:latin typeface="Arial" pitchFamily="34" charset="0"/>
              </a:rPr>
              <a:t> or NRT is a potentially safe and effective treatment approach (</a:t>
            </a:r>
            <a:r>
              <a:rPr lang="en-US" sz="800" dirty="0" err="1" smtClean="0">
                <a:latin typeface="Arial" pitchFamily="34" charset="0"/>
              </a:rPr>
              <a:t>Ebbert</a:t>
            </a:r>
            <a:r>
              <a:rPr lang="en-US" sz="800" dirty="0" smtClean="0">
                <a:latin typeface="Arial" pitchFamily="34" charset="0"/>
              </a:rPr>
              <a:t> et al., 2009).  Data from randomized, controlled trials of are needed before </a:t>
            </a:r>
            <a:r>
              <a:rPr lang="en-US" sz="800" dirty="0" err="1" smtClean="0">
                <a:latin typeface="Arial" pitchFamily="34" charset="0"/>
              </a:rPr>
              <a:t>varenicline</a:t>
            </a:r>
            <a:r>
              <a:rPr lang="en-US" sz="800" dirty="0" smtClean="0">
                <a:latin typeface="Arial" pitchFamily="34" charset="0"/>
              </a:rPr>
              <a:t> combination therapy can be routinely recommended as a therapeutic approach for smoking cessation.</a:t>
            </a:r>
          </a:p>
          <a:p>
            <a:pPr>
              <a:spcBef>
                <a:spcPts val="400"/>
              </a:spcBef>
            </a:pPr>
            <a:r>
              <a:rPr lang="en-US" sz="700" dirty="0" smtClean="0">
                <a:latin typeface="Arial" pitchFamily="34" charset="0"/>
              </a:rPr>
              <a:t>Bars MP, </a:t>
            </a:r>
            <a:r>
              <a:rPr lang="en-US" sz="700" dirty="0" err="1" smtClean="0">
                <a:latin typeface="Arial" pitchFamily="34" charset="0"/>
              </a:rPr>
              <a:t>Banauch</a:t>
            </a:r>
            <a:r>
              <a:rPr lang="en-US" sz="700" dirty="0" smtClean="0">
                <a:latin typeface="Arial" pitchFamily="34" charset="0"/>
              </a:rPr>
              <a:t> GI, </a:t>
            </a:r>
            <a:r>
              <a:rPr lang="en-US" sz="700" dirty="0" err="1" smtClean="0">
                <a:latin typeface="Arial" pitchFamily="34" charset="0"/>
              </a:rPr>
              <a:t>Appel</a:t>
            </a:r>
            <a:r>
              <a:rPr lang="en-US" sz="700" dirty="0" smtClean="0">
                <a:latin typeface="Arial" pitchFamily="34" charset="0"/>
              </a:rPr>
              <a:t> D, et al. (2006). Tobacco Free with FDNY: The New York City Fire Department World Trade Center Tobacco Cessation Study. </a:t>
            </a:r>
            <a:r>
              <a:rPr lang="en-US" sz="700" i="1" dirty="0" smtClean="0">
                <a:latin typeface="Arial" pitchFamily="34" charset="0"/>
              </a:rPr>
              <a:t>Chest</a:t>
            </a:r>
            <a:r>
              <a:rPr lang="en-US" sz="700" dirty="0" smtClean="0">
                <a:latin typeface="Arial" pitchFamily="34" charset="0"/>
              </a:rPr>
              <a:t> 129: 979-987.</a:t>
            </a:r>
          </a:p>
          <a:p>
            <a:r>
              <a:rPr lang="en-US" sz="700" dirty="0" err="1" smtClean="0">
                <a:latin typeface="Arial" pitchFamily="34" charset="0"/>
              </a:rPr>
              <a:t>Ebbert</a:t>
            </a:r>
            <a:r>
              <a:rPr lang="en-US" sz="700" dirty="0" smtClean="0">
                <a:latin typeface="Arial" pitchFamily="34" charset="0"/>
              </a:rPr>
              <a:t> JO, Burke MV, Hays JT, et al. (2009). Combination treatment with </a:t>
            </a:r>
            <a:r>
              <a:rPr lang="en-US" sz="700" dirty="0" err="1" smtClean="0">
                <a:latin typeface="Arial" pitchFamily="34" charset="0"/>
              </a:rPr>
              <a:t>varenicline</a:t>
            </a:r>
            <a:r>
              <a:rPr lang="en-US" sz="700" dirty="0" smtClean="0">
                <a:latin typeface="Arial" pitchFamily="34" charset="0"/>
              </a:rPr>
              <a:t> and nicotine replacement therapy. </a:t>
            </a:r>
            <a:r>
              <a:rPr lang="en-US" sz="700" i="1" dirty="0" smtClean="0">
                <a:latin typeface="Arial" pitchFamily="34" charset="0"/>
              </a:rPr>
              <a:t>Nicotine </a:t>
            </a:r>
            <a:r>
              <a:rPr lang="en-US" sz="700" i="1" dirty="0" err="1" smtClean="0">
                <a:latin typeface="Arial" pitchFamily="34" charset="0"/>
              </a:rPr>
              <a:t>Tob</a:t>
            </a:r>
            <a:r>
              <a:rPr lang="en-US" sz="700" i="1" dirty="0" smtClean="0">
                <a:latin typeface="Arial" pitchFamily="34" charset="0"/>
              </a:rPr>
              <a:t> Res</a:t>
            </a:r>
            <a:r>
              <a:rPr lang="en-US" sz="700" dirty="0" smtClean="0">
                <a:latin typeface="Arial" pitchFamily="34" charset="0"/>
              </a:rPr>
              <a:t> 11: 572-576. </a:t>
            </a:r>
          </a:p>
          <a:p>
            <a:r>
              <a:rPr lang="en-US" sz="700" dirty="0" err="1" smtClean="0">
                <a:latin typeface="Arial" pitchFamily="34" charset="0"/>
              </a:rPr>
              <a:t>Ebbert</a:t>
            </a:r>
            <a:r>
              <a:rPr lang="en-US" sz="700" dirty="0" smtClean="0">
                <a:latin typeface="Arial" pitchFamily="34" charset="0"/>
              </a:rPr>
              <a:t> JO, </a:t>
            </a:r>
            <a:r>
              <a:rPr lang="en-US" sz="700" dirty="0" err="1" smtClean="0">
                <a:latin typeface="Arial" pitchFamily="34" charset="0"/>
              </a:rPr>
              <a:t>Croghan</a:t>
            </a:r>
            <a:r>
              <a:rPr lang="en-US" sz="700" dirty="0" smtClean="0">
                <a:latin typeface="Arial" pitchFamily="34" charset="0"/>
              </a:rPr>
              <a:t> IT, </a:t>
            </a:r>
            <a:r>
              <a:rPr lang="en-US" sz="700" dirty="0" err="1" smtClean="0">
                <a:latin typeface="Arial" pitchFamily="34" charset="0"/>
              </a:rPr>
              <a:t>Sood</a:t>
            </a:r>
            <a:r>
              <a:rPr lang="en-US" sz="700" dirty="0" smtClean="0">
                <a:latin typeface="Arial" pitchFamily="34" charset="0"/>
              </a:rPr>
              <a:t> A. et al. (2009). </a:t>
            </a:r>
            <a:r>
              <a:rPr lang="en-US" sz="700" dirty="0" err="1" smtClean="0">
                <a:latin typeface="Arial" pitchFamily="34" charset="0"/>
              </a:rPr>
              <a:t>Varenicline</a:t>
            </a:r>
            <a:r>
              <a:rPr lang="en-US" sz="700" dirty="0" smtClean="0">
                <a:latin typeface="Arial" pitchFamily="34" charset="0"/>
              </a:rPr>
              <a:t> and </a:t>
            </a:r>
            <a:r>
              <a:rPr lang="en-US" sz="700" dirty="0" err="1" smtClean="0">
                <a:latin typeface="Arial" pitchFamily="34" charset="0"/>
              </a:rPr>
              <a:t>bupropion</a:t>
            </a:r>
            <a:r>
              <a:rPr lang="en-US" sz="700" dirty="0" smtClean="0">
                <a:latin typeface="Arial" pitchFamily="34" charset="0"/>
              </a:rPr>
              <a:t> sustained-release combination therapy for smoking cessation. </a:t>
            </a:r>
            <a:r>
              <a:rPr lang="en-US" sz="700" i="1" dirty="0" smtClean="0">
                <a:latin typeface="Arial" pitchFamily="34" charset="0"/>
              </a:rPr>
              <a:t>Nicotine </a:t>
            </a:r>
            <a:r>
              <a:rPr lang="en-US" sz="700" i="1" dirty="0" err="1" smtClean="0">
                <a:latin typeface="Arial" pitchFamily="34" charset="0"/>
              </a:rPr>
              <a:t>Tob</a:t>
            </a:r>
            <a:r>
              <a:rPr lang="en-US" sz="700" i="1" dirty="0" smtClean="0">
                <a:latin typeface="Arial" pitchFamily="34" charset="0"/>
              </a:rPr>
              <a:t> Res</a:t>
            </a:r>
            <a:r>
              <a:rPr lang="en-US" sz="700" dirty="0" smtClean="0">
                <a:latin typeface="Arial" pitchFamily="34" charset="0"/>
              </a:rPr>
              <a:t> 11: 234-239.</a:t>
            </a:r>
            <a:endParaRPr lang="en-US" altLang="en-US" sz="700" dirty="0" smtClean="0">
              <a:latin typeface="Arial" pitchFamily="34" charset="0"/>
            </a:endParaRPr>
          </a:p>
          <a:p>
            <a:r>
              <a:rPr lang="en-US" sz="700" dirty="0" smtClean="0">
                <a:latin typeface="Arial" pitchFamily="34" charset="0"/>
              </a:rPr>
              <a:t>Fiore MC, </a:t>
            </a:r>
            <a:r>
              <a:rPr lang="en-US" sz="700" dirty="0" err="1" smtClean="0">
                <a:latin typeface="Arial" pitchFamily="34" charset="0"/>
              </a:rPr>
              <a:t>Jaén</a:t>
            </a:r>
            <a:r>
              <a:rPr lang="en-US" sz="700" dirty="0" smtClean="0">
                <a:latin typeface="Arial" pitchFamily="34" charset="0"/>
              </a:rPr>
              <a:t> CR, Baker TB, et al. (2008). </a:t>
            </a:r>
            <a:r>
              <a:rPr lang="en-US" sz="700" i="1" dirty="0" smtClean="0">
                <a:latin typeface="Arial" pitchFamily="34" charset="0"/>
              </a:rPr>
              <a:t>Treating Tobacco Use and Dependence: 2008 Update. Clinical Practice Guideline.</a:t>
            </a:r>
            <a:r>
              <a:rPr lang="en-US" sz="700" dirty="0" smtClean="0">
                <a:latin typeface="Arial" pitchFamily="34" charset="0"/>
              </a:rPr>
              <a:t> Rockville, MD: U.S. Department of Health and Human Services. Public Health Service.</a:t>
            </a:r>
          </a:p>
          <a:p>
            <a:r>
              <a:rPr lang="en-US" altLang="en-US" sz="700" dirty="0" smtClean="0">
                <a:latin typeface="Arial" pitchFamily="34" charset="0"/>
              </a:rPr>
              <a:t>Pfizer, Inc. (2010, April). </a:t>
            </a:r>
            <a:r>
              <a:rPr lang="en-US" altLang="en-US" sz="700" dirty="0" err="1" smtClean="0">
                <a:latin typeface="Arial" pitchFamily="34" charset="0"/>
              </a:rPr>
              <a:t>Chantix</a:t>
            </a:r>
            <a:r>
              <a:rPr lang="en-US" altLang="en-US" sz="700" dirty="0" smtClean="0">
                <a:latin typeface="Arial" pitchFamily="34" charset="0"/>
              </a:rPr>
              <a:t> Package Insert. New York, NY.</a:t>
            </a:r>
          </a:p>
          <a:p>
            <a:r>
              <a:rPr lang="en-US" sz="700" dirty="0" smtClean="0">
                <a:latin typeface="Arial" pitchFamily="34" charset="0"/>
              </a:rPr>
              <a:t>Stead LF, </a:t>
            </a:r>
            <a:r>
              <a:rPr lang="en-US" sz="700" dirty="0" err="1" smtClean="0">
                <a:latin typeface="Arial" pitchFamily="34" charset="0"/>
              </a:rPr>
              <a:t>Perera</a:t>
            </a:r>
            <a:r>
              <a:rPr lang="en-US" sz="700" dirty="0" smtClean="0">
                <a:latin typeface="Arial" pitchFamily="34" charset="0"/>
              </a:rPr>
              <a:t> R, </a:t>
            </a:r>
            <a:r>
              <a:rPr lang="en-US" sz="700" dirty="0" err="1" smtClean="0">
                <a:latin typeface="Arial" pitchFamily="34" charset="0"/>
              </a:rPr>
              <a:t>Bullen</a:t>
            </a:r>
            <a:r>
              <a:rPr lang="en-US" sz="700" dirty="0" smtClean="0">
                <a:latin typeface="Arial" pitchFamily="34" charset="0"/>
              </a:rPr>
              <a:t> C, </a:t>
            </a:r>
            <a:r>
              <a:rPr lang="en-US" sz="700" dirty="0" err="1" smtClean="0">
                <a:latin typeface="Arial" pitchFamily="34" charset="0"/>
              </a:rPr>
              <a:t>Mant</a:t>
            </a:r>
            <a:r>
              <a:rPr lang="en-US" sz="700" dirty="0" smtClean="0">
                <a:latin typeface="Arial" pitchFamily="34" charset="0"/>
              </a:rPr>
              <a:t> D, Lancaster T. (2008). Nicotine replacement therapy for smoking cessation. </a:t>
            </a:r>
            <a:r>
              <a:rPr lang="en-US" sz="700" i="1" dirty="0" smtClean="0">
                <a:latin typeface="Arial" pitchFamily="34" charset="0"/>
              </a:rPr>
              <a:t>Cochrane Database </a:t>
            </a:r>
            <a:r>
              <a:rPr lang="en-US" sz="700" i="1" dirty="0" err="1" smtClean="0">
                <a:latin typeface="Arial" pitchFamily="34" charset="0"/>
              </a:rPr>
              <a:t>Syst</a:t>
            </a:r>
            <a:r>
              <a:rPr lang="en-US" sz="700" i="1" dirty="0" smtClean="0">
                <a:latin typeface="Arial" pitchFamily="34" charset="0"/>
              </a:rPr>
              <a:t> Rev</a:t>
            </a:r>
            <a:r>
              <a:rPr lang="en-US" sz="700" dirty="0" smtClean="0">
                <a:latin typeface="Arial" pitchFamily="34" charset="0"/>
              </a:rPr>
              <a:t> 1:CD000146.</a:t>
            </a:r>
          </a:p>
          <a:p>
            <a:r>
              <a:rPr lang="en-US" sz="700" dirty="0" smtClean="0">
                <a:latin typeface="Arial" pitchFamily="34" charset="0"/>
              </a:rPr>
              <a:t>Steinberg MB, </a:t>
            </a:r>
            <a:r>
              <a:rPr lang="en-US" sz="700" dirty="0" err="1" smtClean="0">
                <a:latin typeface="Arial" pitchFamily="34" charset="0"/>
              </a:rPr>
              <a:t>Greenhaus</a:t>
            </a:r>
            <a:r>
              <a:rPr lang="en-US" sz="700" dirty="0" smtClean="0">
                <a:latin typeface="Arial" pitchFamily="34" charset="0"/>
              </a:rPr>
              <a:t> S, </a:t>
            </a:r>
            <a:r>
              <a:rPr lang="en-US" sz="700" dirty="0" err="1" smtClean="0">
                <a:latin typeface="Arial" pitchFamily="34" charset="0"/>
              </a:rPr>
              <a:t>Schmelzer</a:t>
            </a:r>
            <a:r>
              <a:rPr lang="en-US" sz="700" dirty="0" smtClean="0">
                <a:latin typeface="Arial" pitchFamily="34" charset="0"/>
              </a:rPr>
              <a:t> AC, et al. (2009) Triple-combination pharmacotherapy for medically ill smokers: a randomized trial. </a:t>
            </a:r>
            <a:r>
              <a:rPr lang="en-US" sz="700" i="1" dirty="0" smtClean="0">
                <a:latin typeface="Arial" pitchFamily="34" charset="0"/>
              </a:rPr>
              <a:t>Ann Intern Med</a:t>
            </a:r>
            <a:r>
              <a:rPr lang="en-US" sz="700" dirty="0" smtClean="0">
                <a:latin typeface="Arial" pitchFamily="34" charset="0"/>
              </a:rPr>
              <a:t> 150: 447-454</a:t>
            </a:r>
            <a:r>
              <a:rPr lang="en-US" sz="800" dirty="0" smtClean="0">
                <a:latin typeface="Arial" pitchFamily="34" charset="0"/>
              </a:rPr>
              <a:t>.</a:t>
            </a:r>
            <a:endParaRPr lang="en-US" altLang="en-US" sz="700" dirty="0" smtClean="0">
              <a:latin typeface="Arial"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03582800-5719-413E-9B6D-45934A39CE2D}" type="slidenum">
              <a:rPr lang="en-US" smtClean="0"/>
              <a:pPr/>
              <a:t>133</a:t>
            </a:fld>
            <a:endParaRPr lang="en-US" smtClean="0"/>
          </a:p>
        </p:txBody>
      </p:sp>
      <p:sp>
        <p:nvSpPr>
          <p:cNvPr id="17305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313F1371-F633-40D5-9684-47F5A180ECF2}" type="slidenum">
              <a:rPr kumimoji="0" lang="en-US" sz="1200">
                <a:latin typeface="Tahoma" pitchFamily="34" charset="0"/>
                <a:cs typeface="Arial" pitchFamily="34" charset="0"/>
              </a:rPr>
              <a:pPr algn="r" defTabSz="966788" eaLnBrk="1" hangingPunct="1">
                <a:lnSpc>
                  <a:spcPct val="100000"/>
                </a:lnSpc>
                <a:spcBef>
                  <a:spcPct val="0"/>
                </a:spcBef>
              </a:pPr>
              <a:t>133</a:t>
            </a:fld>
            <a:endParaRPr kumimoji="0" lang="en-US" sz="1200">
              <a:latin typeface="Tahoma" pitchFamily="34" charset="0"/>
              <a:cs typeface="Arial" pitchFamily="34" charset="0"/>
            </a:endParaRPr>
          </a:p>
        </p:txBody>
      </p:sp>
      <p:sp>
        <p:nvSpPr>
          <p:cNvPr id="173060" name="Rectangle 2"/>
          <p:cNvSpPr>
            <a:spLocks noGrp="1" noRot="1" noChangeAspect="1" noChangeArrowheads="1" noTextEdit="1"/>
          </p:cNvSpPr>
          <p:nvPr>
            <p:ph type="sldImg"/>
          </p:nvPr>
        </p:nvSpPr>
        <p:spPr>
          <a:xfrm>
            <a:off x="1884363" y="719138"/>
            <a:ext cx="3554412" cy="2665412"/>
          </a:xfrm>
          <a:ln/>
        </p:spPr>
      </p:sp>
      <p:sp>
        <p:nvSpPr>
          <p:cNvPr id="173061" name="Rectangle 3"/>
          <p:cNvSpPr>
            <a:spLocks noGrp="1" noChangeArrowheads="1"/>
          </p:cNvSpPr>
          <p:nvPr>
            <p:ph type="body" idx="1"/>
          </p:nvPr>
        </p:nvSpPr>
        <p:spPr>
          <a:xfrm>
            <a:off x="600075" y="3541713"/>
            <a:ext cx="6122988" cy="5340350"/>
          </a:xfrm>
          <a:noFill/>
        </p:spPr>
        <p:txBody>
          <a:bodyPr lIns="96606" tIns="48303" rIns="96606" bIns="48303"/>
          <a:lstStyle/>
          <a:p>
            <a:r>
              <a:rPr lang="en-US" sz="900" smtClean="0">
                <a:latin typeface="Arial" pitchFamily="34" charset="0"/>
              </a:rPr>
              <a:t>Comprehensive counseling not only provides patients with information and social support for their quit attempts, but it also could improve the poor compliance rates commonly observed with treatment regimens for cessation (Hajek et al., 1999; Pierce &amp; Gilpin, 2002; Schneider et al., 2003; Shiffman et al., 2008).</a:t>
            </a:r>
          </a:p>
          <a:p>
            <a:endParaRPr lang="en-US" sz="900" smtClean="0">
              <a:latin typeface="Arial" pitchFamily="34" charset="0"/>
            </a:endParaRPr>
          </a:p>
          <a:p>
            <a:r>
              <a:rPr lang="en-US" sz="900" smtClean="0">
                <a:latin typeface="Arial" pitchFamily="34" charset="0"/>
              </a:rPr>
              <a:t>When counseling quitters for pharmacotherapy, particularly with short-acting forms of NRT, it is important to emphasize the need to use the products correctly and to adhere to the recommended dosing schedule. Patients who use more lozenges, for example, have been shown to be more likely to achieve abstinence (Shiffman et al., 2002). </a:t>
            </a:r>
          </a:p>
          <a:p>
            <a:endParaRPr lang="en-US" sz="900" smtClean="0">
              <a:latin typeface="Arial" pitchFamily="34" charset="0"/>
            </a:endParaRPr>
          </a:p>
          <a:p>
            <a:r>
              <a:rPr lang="en-US" sz="800" smtClean="0">
                <a:latin typeface="Arial" pitchFamily="34" charset="0"/>
              </a:rPr>
              <a:t>Hajek P, West R, Foulds J, Nilsson F, Burrows S, Meadow A. (1999). Randomized comparative trial of nicotine polacrilex, a transdermal patch, nasal spray, and an inhaler. </a:t>
            </a:r>
            <a:r>
              <a:rPr lang="sv-SE" sz="800" i="1" smtClean="0">
                <a:latin typeface="Arial" pitchFamily="34" charset="0"/>
              </a:rPr>
              <a:t>Arch Intern Med</a:t>
            </a:r>
            <a:r>
              <a:rPr lang="sv-SE" sz="800" smtClean="0">
                <a:latin typeface="Arial" pitchFamily="34" charset="0"/>
              </a:rPr>
              <a:t> 159:2033</a:t>
            </a:r>
            <a:r>
              <a:rPr lang="en-US" sz="800" smtClean="0">
                <a:latin typeface="Arial" pitchFamily="34" charset="0"/>
                <a:cs typeface="Arial" pitchFamily="34" charset="0"/>
              </a:rPr>
              <a:t>–</a:t>
            </a:r>
            <a:r>
              <a:rPr lang="sv-SE" sz="800" smtClean="0">
                <a:latin typeface="Arial" pitchFamily="34" charset="0"/>
              </a:rPr>
              <a:t>2038.</a:t>
            </a:r>
          </a:p>
          <a:p>
            <a:r>
              <a:rPr lang="en-US" sz="800" smtClean="0">
                <a:latin typeface="Arial" pitchFamily="34" charset="0"/>
              </a:rPr>
              <a:t>Pierce JP, Gilpin EA. (2002). Impact of over-the-counter sales on effectiveness of pharmaceutical aids for smoking cessation. </a:t>
            </a:r>
            <a:r>
              <a:rPr lang="en-US" sz="800" i="1" smtClean="0">
                <a:latin typeface="Arial" pitchFamily="34" charset="0"/>
              </a:rPr>
              <a:t>JAMA</a:t>
            </a:r>
            <a:r>
              <a:rPr lang="en-US" sz="800" smtClean="0">
                <a:latin typeface="Arial" pitchFamily="34" charset="0"/>
              </a:rPr>
              <a:t> 288:1260</a:t>
            </a:r>
            <a:r>
              <a:rPr lang="en-US" sz="800" smtClean="0">
                <a:latin typeface="Arial" pitchFamily="34" charset="0"/>
                <a:cs typeface="Arial" pitchFamily="34" charset="0"/>
              </a:rPr>
              <a:t>–</a:t>
            </a:r>
            <a:r>
              <a:rPr lang="en-US" sz="800" smtClean="0">
                <a:latin typeface="Arial" pitchFamily="34" charset="0"/>
              </a:rPr>
              <a:t>1264.</a:t>
            </a:r>
          </a:p>
          <a:p>
            <a:r>
              <a:rPr lang="sv-SE" sz="800" smtClean="0">
                <a:latin typeface="Arial" pitchFamily="34" charset="0"/>
              </a:rPr>
              <a:t>Schneider MP, van Melle G, Uldry C, Huynh-Ba M, Fallab Stubi CL, Iorillo D, et al. (2003). </a:t>
            </a:r>
            <a:r>
              <a:rPr lang="en-US" sz="800" smtClean="0">
                <a:latin typeface="Arial" pitchFamily="34" charset="0"/>
              </a:rPr>
              <a:t>Electronic monitoring of long-term use of the nicotine nasal spray and predictors of success in a smoking cessation program. </a:t>
            </a:r>
            <a:r>
              <a:rPr lang="en-US" sz="800" i="1" smtClean="0">
                <a:latin typeface="Arial" pitchFamily="34" charset="0"/>
              </a:rPr>
              <a:t>Nicotine Tob Res</a:t>
            </a:r>
            <a:r>
              <a:rPr lang="en-US" sz="800" smtClean="0">
                <a:latin typeface="Arial" pitchFamily="34" charset="0"/>
              </a:rPr>
              <a:t> 5:719</a:t>
            </a:r>
            <a:r>
              <a:rPr lang="en-US" sz="800" smtClean="0">
                <a:latin typeface="Arial" pitchFamily="34" charset="0"/>
                <a:cs typeface="Arial" pitchFamily="34" charset="0"/>
              </a:rPr>
              <a:t>–7</a:t>
            </a:r>
            <a:r>
              <a:rPr lang="en-US" sz="800" smtClean="0">
                <a:latin typeface="Arial" pitchFamily="34" charset="0"/>
              </a:rPr>
              <a:t>27. </a:t>
            </a:r>
          </a:p>
          <a:p>
            <a:r>
              <a:rPr lang="en-US" sz="800" smtClean="0">
                <a:latin typeface="Arial" pitchFamily="34" charset="0"/>
              </a:rPr>
              <a:t>Shiffman S, Dresler CM, Hajek P, Gilburt SJA, Targett DA, Strahs KR. (2002). Efficacy of a nicotine lozenge for smoking cessation. Arch Intern Med 162;1267</a:t>
            </a:r>
            <a:r>
              <a:rPr lang="en-US" sz="800" smtClean="0">
                <a:latin typeface="Arial" pitchFamily="34" charset="0"/>
                <a:cs typeface="Arial" pitchFamily="34" charset="0"/>
              </a:rPr>
              <a:t>–</a:t>
            </a:r>
            <a:r>
              <a:rPr lang="en-US" sz="800" smtClean="0">
                <a:latin typeface="Arial" pitchFamily="34" charset="0"/>
              </a:rPr>
              <a:t>1276.</a:t>
            </a:r>
          </a:p>
          <a:p>
            <a:r>
              <a:rPr lang="en-US" sz="800" smtClean="0">
                <a:latin typeface="Arial" pitchFamily="34" charset="0"/>
              </a:rPr>
              <a:t>Shiffman S, Ferguson SG, Rohay J, Gitchell JG. (2008).  Perceived safety and efficacy of nicotine replacement therapies among US smokers and ex-smokers: relationship with use and compliance. </a:t>
            </a:r>
            <a:r>
              <a:rPr lang="en-US" sz="800" i="1" smtClean="0">
                <a:latin typeface="Arial" pitchFamily="34" charset="0"/>
              </a:rPr>
              <a:t>Addiction</a:t>
            </a:r>
            <a:r>
              <a:rPr lang="en-US" sz="800" smtClean="0">
                <a:latin typeface="Arial" pitchFamily="34" charset="0"/>
              </a:rPr>
              <a:t> 103:1371</a:t>
            </a:r>
            <a:r>
              <a:rPr lang="en-US" sz="800" smtClean="0">
                <a:latin typeface="Arial" pitchFamily="34" charset="0"/>
                <a:cs typeface="Arial" pitchFamily="34" charset="0"/>
              </a:rPr>
              <a:t>–1378</a:t>
            </a:r>
            <a:r>
              <a:rPr lang="en-US" sz="800" smtClean="0">
                <a:latin typeface="Arial" pitchFamily="34" charset="0"/>
              </a:rPr>
              <a:t>. </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D62983EF-5C41-443E-94BD-F8F3A1FA0136}" type="slidenum">
              <a:rPr lang="en-US" smtClean="0"/>
              <a:pPr/>
              <a:t>134</a:t>
            </a:fld>
            <a:endParaRPr lang="en-US" smtClean="0"/>
          </a:p>
        </p:txBody>
      </p:sp>
      <p:sp>
        <p:nvSpPr>
          <p:cNvPr id="17408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D2BD7BB8-351F-47C5-8A5C-FF98C6F1B406}" type="slidenum">
              <a:rPr kumimoji="0" lang="en-US" sz="1200">
                <a:latin typeface="Tahoma" pitchFamily="34" charset="0"/>
                <a:cs typeface="Arial" pitchFamily="34" charset="0"/>
              </a:rPr>
              <a:pPr algn="r" defTabSz="966788" eaLnBrk="1" hangingPunct="1">
                <a:lnSpc>
                  <a:spcPct val="100000"/>
                </a:lnSpc>
                <a:spcBef>
                  <a:spcPct val="0"/>
                </a:spcBef>
              </a:pPr>
              <a:t>134</a:t>
            </a:fld>
            <a:endParaRPr kumimoji="0" lang="en-US" sz="1200">
              <a:latin typeface="Tahoma" pitchFamily="34" charset="0"/>
              <a:cs typeface="Arial" pitchFamily="34" charset="0"/>
            </a:endParaRPr>
          </a:p>
        </p:txBody>
      </p:sp>
      <p:sp>
        <p:nvSpPr>
          <p:cNvPr id="174084" name="Rectangle 2"/>
          <p:cNvSpPr>
            <a:spLocks noGrp="1" noRot="1" noChangeAspect="1" noChangeArrowheads="1" noTextEdit="1"/>
          </p:cNvSpPr>
          <p:nvPr>
            <p:ph type="sldImg"/>
          </p:nvPr>
        </p:nvSpPr>
        <p:spPr>
          <a:xfrm>
            <a:off x="1879600" y="719138"/>
            <a:ext cx="3554413" cy="2665412"/>
          </a:xfrm>
          <a:ln/>
        </p:spPr>
      </p:sp>
      <p:sp>
        <p:nvSpPr>
          <p:cNvPr id="174085" name="Rectangle 3"/>
          <p:cNvSpPr>
            <a:spLocks noGrp="1" noChangeArrowheads="1"/>
          </p:cNvSpPr>
          <p:nvPr>
            <p:ph type="body" idx="1"/>
          </p:nvPr>
        </p:nvSpPr>
        <p:spPr>
          <a:noFill/>
        </p:spPr>
        <p:txBody>
          <a:bodyPr lIns="96606" tIns="48303" rIns="96606" bIns="48303"/>
          <a:lstStyle/>
          <a:p>
            <a:r>
              <a:rPr lang="en-US" sz="900" dirty="0" smtClean="0">
                <a:latin typeface="Arial" pitchFamily="34" charset="0"/>
              </a:rPr>
              <a:t>This slide presents the approximate daily costs of treatment for the various </a:t>
            </a:r>
            <a:r>
              <a:rPr lang="en-US" sz="900" dirty="0" err="1" smtClean="0">
                <a:latin typeface="Arial" pitchFamily="34" charset="0"/>
              </a:rPr>
              <a:t>pharmacotherapies</a:t>
            </a:r>
            <a:r>
              <a:rPr lang="en-US" sz="900" dirty="0" smtClean="0">
                <a:latin typeface="Arial" pitchFamily="34" charset="0"/>
              </a:rPr>
              <a:t> for cessation. These are estimates* based on the recommended initial dosing for each agent. Costs can vary considerably depending on the patient’s level of smoking, degree of nicotine dependence, product selection (trade versus generic), and need for additional doses of short-acting NRT (gum, lozenge, nasal spray, or oral inhaler). </a:t>
            </a:r>
          </a:p>
          <a:p>
            <a:endParaRPr lang="en-US" sz="900" dirty="0" smtClean="0">
              <a:latin typeface="Arial" pitchFamily="34" charset="0"/>
            </a:endParaRPr>
          </a:p>
          <a:p>
            <a:r>
              <a:rPr lang="en-US" sz="900" dirty="0" smtClean="0">
                <a:latin typeface="Arial" pitchFamily="34" charset="0"/>
              </a:rPr>
              <a:t>As a comparison, the cost for one pack of cigarettes (national average, approximately $5.51) is shown (Campaign for Tobacco-Free Kids, 2010). In general, the daily cost of pharmacotherapy approximates the cost of one pack of cigarettes. For more exact estimates, refer to the </a:t>
            </a:r>
            <a:r>
              <a:rPr lang="en-US" sz="900" i="1" dirty="0" smtClean="0">
                <a:latin typeface="Arial" pitchFamily="34" charset="0"/>
              </a:rPr>
              <a:t>Pharmacologic Product Guide</a:t>
            </a:r>
            <a:r>
              <a:rPr lang="en-US" sz="900" dirty="0" smtClean="0">
                <a:latin typeface="Arial" pitchFamily="34" charset="0"/>
              </a:rPr>
              <a:t>.</a:t>
            </a:r>
          </a:p>
          <a:p>
            <a:endParaRPr lang="en-US" sz="900" dirty="0" smtClean="0">
              <a:latin typeface="Arial" pitchFamily="34" charset="0"/>
            </a:endParaRPr>
          </a:p>
          <a:p>
            <a:endParaRPr lang="en-US" sz="900" dirty="0" smtClean="0">
              <a:latin typeface="Arial" pitchFamily="34" charset="0"/>
            </a:endParaRPr>
          </a:p>
          <a:p>
            <a:r>
              <a:rPr lang="en-US" sz="900" dirty="0" smtClean="0">
                <a:latin typeface="Arial" pitchFamily="34" charset="0"/>
              </a:rPr>
              <a:t>*Cost calculated using the most expensive average wholesale price (AWP) for each trade name agent and the least expensive AWP for each generic product (</a:t>
            </a:r>
            <a:r>
              <a:rPr lang="en-US" sz="900" dirty="0" err="1" smtClean="0">
                <a:latin typeface="Arial" pitchFamily="34" charset="0"/>
              </a:rPr>
              <a:t>Medi</a:t>
            </a:r>
            <a:r>
              <a:rPr lang="en-US" sz="900" dirty="0" smtClean="0">
                <a:latin typeface="Arial" pitchFamily="34" charset="0"/>
              </a:rPr>
              <a:t>-Span, 2009).</a:t>
            </a:r>
            <a:r>
              <a:rPr lang="en-US" sz="900" dirty="0" smtClean="0">
                <a:solidFill>
                  <a:srgbClr val="0070C0"/>
                </a:solidFill>
                <a:latin typeface="Arial" pitchFamily="34" charset="0"/>
              </a:rPr>
              <a:t> </a:t>
            </a:r>
          </a:p>
          <a:p>
            <a:endParaRPr lang="en-US" sz="900" dirty="0" smtClean="0">
              <a:latin typeface="Arial" pitchFamily="34" charset="0"/>
            </a:endParaRPr>
          </a:p>
          <a:p>
            <a:r>
              <a:rPr lang="en-US" altLang="en-US" sz="800" dirty="0" smtClean="0">
                <a:latin typeface="Arial" pitchFamily="34" charset="0"/>
              </a:rPr>
              <a:t>Campaign for Tobacco-Free Kids. (2010). “State Cigarette Excise Tax Rates &amp; Rankings.” Retrieved June 17, 2010, from </a:t>
            </a:r>
            <a:r>
              <a:rPr lang="en-US" sz="800" dirty="0" smtClean="0">
                <a:latin typeface="Arial" pitchFamily="34" charset="0"/>
              </a:rPr>
              <a:t>http://www.tobaccofreekids.org/research/factsheets/pdf/0097.pdf </a:t>
            </a:r>
          </a:p>
          <a:p>
            <a:r>
              <a:rPr lang="en-US" sz="800" dirty="0" err="1" smtClean="0">
                <a:latin typeface="Arial" pitchFamily="34" charset="0"/>
              </a:rPr>
              <a:t>Medi</a:t>
            </a:r>
            <a:r>
              <a:rPr lang="en-US" sz="800" dirty="0" smtClean="0">
                <a:latin typeface="Arial" pitchFamily="34" charset="0"/>
              </a:rPr>
              <a:t>-Span Electronic Drug File. (2009, September). Indianapolis, IN: </a:t>
            </a:r>
            <a:r>
              <a:rPr lang="en-US" sz="800" dirty="0" err="1" smtClean="0">
                <a:latin typeface="Arial" pitchFamily="34" charset="0"/>
              </a:rPr>
              <a:t>Wolters</a:t>
            </a:r>
            <a:r>
              <a:rPr lang="en-US" sz="800" dirty="0" smtClean="0">
                <a:latin typeface="Arial" pitchFamily="34" charset="0"/>
              </a:rPr>
              <a:t> </a:t>
            </a:r>
            <a:r>
              <a:rPr lang="en-US" sz="800" dirty="0" err="1" smtClean="0">
                <a:latin typeface="Arial" pitchFamily="34" charset="0"/>
              </a:rPr>
              <a:t>Kluwer</a:t>
            </a:r>
            <a:r>
              <a:rPr lang="en-US" sz="800" dirty="0" smtClean="0">
                <a:latin typeface="Arial" pitchFamily="34" charset="0"/>
              </a:rPr>
              <a:t> Health.</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pPr defTabSz="974356"/>
            <a:fld id="{AF494C6D-A33D-4C89-B928-1CEDF7726889}" type="slidenum">
              <a:rPr lang="en-US" smtClean="0"/>
              <a:pPr defTabSz="974356"/>
              <a:t>135</a:t>
            </a:fld>
            <a:endParaRPr lang="en-US" dirty="0" smtClean="0"/>
          </a:p>
        </p:txBody>
      </p:sp>
      <p:sp>
        <p:nvSpPr>
          <p:cNvPr id="118787" name="Rectangle 2"/>
          <p:cNvSpPr>
            <a:spLocks noGrp="1" noRot="1" noChangeAspect="1" noChangeArrowheads="1" noTextEdit="1"/>
          </p:cNvSpPr>
          <p:nvPr>
            <p:ph type="sldImg"/>
          </p:nvPr>
        </p:nvSpPr>
        <p:spPr>
          <a:xfrm>
            <a:off x="1879600" y="719138"/>
            <a:ext cx="3554413" cy="2665412"/>
          </a:xfrm>
          <a:ln/>
        </p:spPr>
      </p:sp>
      <p:sp>
        <p:nvSpPr>
          <p:cNvPr id="118788" name="Rectangle 3"/>
          <p:cNvSpPr>
            <a:spLocks noGrp="1" noChangeArrowheads="1"/>
          </p:cNvSpPr>
          <p:nvPr>
            <p:ph type="body" idx="1"/>
          </p:nvPr>
        </p:nvSpPr>
        <p:spPr>
          <a:xfrm>
            <a:off x="556867" y="3541426"/>
            <a:ext cx="6123843" cy="5351489"/>
          </a:xfrm>
          <a:noFill/>
        </p:spPr>
        <p:txBody>
          <a:bodyPr lIns="97362" tIns="48680" rIns="97362" bIns="48680"/>
          <a:lstStyle/>
          <a:p>
            <a:pPr>
              <a:spcBef>
                <a:spcPct val="0"/>
              </a:spcBef>
              <a:spcAft>
                <a:spcPct val="50000"/>
              </a:spcAft>
            </a:pPr>
            <a:r>
              <a:rPr lang="en-US" sz="900" dirty="0" smtClean="0"/>
              <a:t>As a final note, it is important to emphasize that it is inconsistent, and perhaps unethical, to provide health care and</a:t>
            </a:r>
            <a:r>
              <a:rPr lang="en-US" sz="900" dirty="0" smtClean="0">
                <a:cs typeface="Arial" charset="0"/>
              </a:rPr>
              <a:t>—</a:t>
            </a:r>
            <a:r>
              <a:rPr lang="en-US" sz="900" dirty="0" smtClean="0"/>
              <a:t>at the same time</a:t>
            </a:r>
            <a:r>
              <a:rPr lang="en-US" sz="900" dirty="0" smtClean="0">
                <a:cs typeface="Arial" charset="0"/>
              </a:rPr>
              <a:t>—</a:t>
            </a:r>
            <a:r>
              <a:rPr lang="en-US" sz="900" dirty="0" smtClean="0"/>
              <a:t>remain silent (or inactive) about a major health risk. Addressing tobacco use is an essential component of clinical care. Promoting tobacco cessation is, in itself, an important component of therapy—it has immediate payoff in terms of both health improvements and cost savings (Lightwood &amp; </a:t>
            </a:r>
            <a:r>
              <a:rPr lang="en-US" sz="900" dirty="0" err="1" smtClean="0"/>
              <a:t>Glantz</a:t>
            </a:r>
            <a:r>
              <a:rPr lang="en-US" sz="900" dirty="0" smtClean="0"/>
              <a:t>, 1997). </a:t>
            </a:r>
          </a:p>
          <a:p>
            <a:pPr>
              <a:spcBef>
                <a:spcPct val="0"/>
              </a:spcBef>
              <a:spcAft>
                <a:spcPct val="50000"/>
              </a:spcAft>
            </a:pPr>
            <a:endParaRPr lang="en-US" sz="900" dirty="0" smtClean="0"/>
          </a:p>
          <a:p>
            <a:pPr>
              <a:spcBef>
                <a:spcPct val="0"/>
              </a:spcBef>
              <a:spcAft>
                <a:spcPct val="50000"/>
              </a:spcAft>
            </a:pPr>
            <a:r>
              <a:rPr lang="en-US" sz="900" dirty="0" smtClean="0"/>
              <a:t>The primary goal of the </a:t>
            </a:r>
            <a:r>
              <a:rPr lang="en-US" sz="900" i="1" dirty="0" smtClean="0"/>
              <a:t>Rx for Change: Clinician-Assisted Tobacco Cessation</a:t>
            </a:r>
            <a:r>
              <a:rPr lang="en-US" sz="900" dirty="0" smtClean="0"/>
              <a:t> program is to provide current and future health professionals with the knowledge and skills necessary to make an impact on the incidence of tobacco-related disease in the U.S. and abroad. Clinicians </a:t>
            </a:r>
            <a:r>
              <a:rPr lang="en-US" sz="900" i="1" dirty="0" smtClean="0"/>
              <a:t>can </a:t>
            </a:r>
            <a:r>
              <a:rPr lang="en-US" sz="900" dirty="0" smtClean="0"/>
              <a:t>make a difference (Fiore et al., 2008).</a:t>
            </a:r>
            <a:endParaRPr lang="en-US" altLang="en-US" sz="900" dirty="0" smtClean="0"/>
          </a:p>
          <a:p>
            <a:pPr>
              <a:spcBef>
                <a:spcPct val="0"/>
              </a:spcBef>
              <a:spcAft>
                <a:spcPct val="50000"/>
              </a:spcAft>
            </a:pPr>
            <a:endParaRPr lang="en-US" sz="800" dirty="0" smtClean="0"/>
          </a:p>
          <a:p>
            <a:pPr>
              <a:spcBef>
                <a:spcPct val="0"/>
              </a:spcBef>
              <a:spcAft>
                <a:spcPct val="50000"/>
              </a:spcAft>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r>
              <a:rPr lang="en-US" altLang="en-US" sz="800" dirty="0" smtClean="0"/>
              <a:t>Lightwood JM, </a:t>
            </a:r>
            <a:r>
              <a:rPr lang="en-US" altLang="en-US" sz="800" dirty="0" err="1" smtClean="0"/>
              <a:t>Glantz</a:t>
            </a:r>
            <a:r>
              <a:rPr lang="en-US" altLang="en-US" sz="800" dirty="0" smtClean="0"/>
              <a:t> SA. (1997). Short-term economic and health benefits of smoking cessation: Myocardial infarction and stroke. </a:t>
            </a:r>
            <a:r>
              <a:rPr lang="en-US" altLang="en-US" sz="800" i="1" dirty="0" smtClean="0"/>
              <a:t>Circulation </a:t>
            </a:r>
            <a:r>
              <a:rPr lang="en-US" altLang="en-US" sz="800" dirty="0" smtClean="0"/>
              <a:t>96:1089</a:t>
            </a:r>
            <a:r>
              <a:rPr lang="en-US" altLang="en-US" sz="800" dirty="0" smtClean="0">
                <a:cs typeface="Arial" charset="0"/>
              </a:rPr>
              <a:t>–</a:t>
            </a:r>
            <a:r>
              <a:rPr lang="en-US" altLang="en-US" sz="800" dirty="0" smtClean="0"/>
              <a:t>1096.</a:t>
            </a:r>
          </a:p>
          <a:p>
            <a:pPr>
              <a:spcBef>
                <a:spcPct val="0"/>
              </a:spcBef>
              <a:spcAft>
                <a:spcPct val="50000"/>
              </a:spcAft>
            </a:pPr>
            <a:endParaRPr lang="en-US" altLang="en-US" sz="800" dirty="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74356"/>
            <a:fld id="{22AFC026-9187-4422-BAB5-755716E3C986}" type="slidenum">
              <a:rPr lang="en-US" smtClean="0"/>
              <a:pPr defTabSz="974356"/>
              <a:t>136</a:t>
            </a:fld>
            <a:endParaRPr lang="en-US" dirty="0" smtClean="0"/>
          </a:p>
        </p:txBody>
      </p:sp>
      <p:sp>
        <p:nvSpPr>
          <p:cNvPr id="115715" name="Rectangle 2"/>
          <p:cNvSpPr>
            <a:spLocks noGrp="1" noRot="1" noChangeAspect="1" noChangeArrowheads="1" noTextEdit="1"/>
          </p:cNvSpPr>
          <p:nvPr>
            <p:ph type="sldImg"/>
          </p:nvPr>
        </p:nvSpPr>
        <p:spPr>
          <a:xfrm>
            <a:off x="1258888" y="720725"/>
            <a:ext cx="4800600" cy="3600450"/>
          </a:xfrm>
          <a:ln/>
        </p:spPr>
      </p:sp>
      <p:sp>
        <p:nvSpPr>
          <p:cNvPr id="115716" name="Rectangle 3"/>
          <p:cNvSpPr>
            <a:spLocks noGrp="1" noChangeArrowheads="1"/>
          </p:cNvSpPr>
          <p:nvPr>
            <p:ph type="body" idx="1"/>
          </p:nvPr>
        </p:nvSpPr>
        <p:spPr>
          <a:xfrm>
            <a:off x="732364" y="4561226"/>
            <a:ext cx="5850473" cy="4318573"/>
          </a:xfrm>
          <a:noFill/>
        </p:spPr>
        <p:txBody>
          <a:bodyPr lIns="96652" tIns="48327" rIns="96652" bIns="48327"/>
          <a:lstStyle/>
          <a:p>
            <a:r>
              <a:rPr lang="en-US" smtClean="0"/>
              <a:t>In summary, then, it is recommended that </a:t>
            </a:r>
            <a:r>
              <a:rPr lang="en-US" u="sng" smtClean="0"/>
              <a:t>all</a:t>
            </a:r>
            <a:r>
              <a:rPr lang="en-US" smtClean="0"/>
              <a:t> clinicians, at a minimum, make a commitment to incorporate brief tobacco interventions as part of their routine care with </a:t>
            </a:r>
            <a:r>
              <a:rPr lang="en-US" u="sng" smtClean="0"/>
              <a:t>all</a:t>
            </a:r>
            <a:r>
              <a:rPr lang="en-US" smtClean="0"/>
              <a:t> patients. You can successfully intervene in five minutes in the context of a regular interaction with a patient. Should even that prove to be impractical, clinicians should ask patients about tobacco use, advise patients to quit, and refer patients to other resources for additional assistance. </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pPr defTabSz="974356"/>
            <a:fld id="{E89DE13D-BD66-4864-9544-7A68BEC60DD3}" type="slidenum">
              <a:rPr lang="en-US" smtClean="0"/>
              <a:pPr defTabSz="974356"/>
              <a:t>137</a:t>
            </a:fld>
            <a:endParaRPr lang="en-US" dirty="0" smtClean="0"/>
          </a:p>
        </p:txBody>
      </p:sp>
      <p:sp>
        <p:nvSpPr>
          <p:cNvPr id="119811" name="Rectangle 2"/>
          <p:cNvSpPr>
            <a:spLocks noGrp="1" noRot="1" noChangeAspect="1" noChangeArrowheads="1" noTextEdit="1"/>
          </p:cNvSpPr>
          <p:nvPr>
            <p:ph type="sldImg"/>
          </p:nvPr>
        </p:nvSpPr>
        <p:spPr>
          <a:xfrm>
            <a:off x="1878013" y="719138"/>
            <a:ext cx="3554412" cy="2665412"/>
          </a:xfrm>
          <a:ln/>
        </p:spPr>
      </p:sp>
      <p:sp>
        <p:nvSpPr>
          <p:cNvPr id="119812" name="Rectangle 3"/>
          <p:cNvSpPr>
            <a:spLocks noGrp="1" noChangeArrowheads="1"/>
          </p:cNvSpPr>
          <p:nvPr>
            <p:ph type="body" idx="1"/>
          </p:nvPr>
        </p:nvSpPr>
        <p:spPr>
          <a:xfrm>
            <a:off x="556867" y="3541426"/>
            <a:ext cx="6123843" cy="5340012"/>
          </a:xfrm>
          <a:noFill/>
        </p:spPr>
        <p:txBody>
          <a:bodyPr/>
          <a:lstStyle/>
          <a:p>
            <a:r>
              <a:rPr lang="en-US" sz="900" dirty="0" smtClean="0"/>
              <a:t>This quote, from Dr. </a:t>
            </a:r>
            <a:r>
              <a:rPr lang="en-US" sz="900" dirty="0" err="1" smtClean="0"/>
              <a:t>Gro</a:t>
            </a:r>
            <a:r>
              <a:rPr lang="en-US" sz="900" dirty="0" smtClean="0"/>
              <a:t> Harlem </a:t>
            </a:r>
            <a:r>
              <a:rPr lang="en-US" sz="900" dirty="0" err="1" smtClean="0"/>
              <a:t>Bruntland</a:t>
            </a:r>
            <a:r>
              <a:rPr lang="en-US" sz="900" dirty="0" smtClean="0"/>
              <a:t>, former Director-General of the World Health Organization, is the closing remark in the 2001 Surgeon General’s report on women and smoking (USDHHS, 2001). It appropriately emphasizes the urgency of the need for clinicians and other health professionals to take a more active role in countering tobacco use. According to Dr. Margaret Chan, Director-General of the World Health Organization, “Reversing this entirely preventable epidemic must now rank as a top priority for public health and for political leaders in every country of the world” (WHO, 2008).</a:t>
            </a:r>
          </a:p>
          <a:p>
            <a:endParaRPr lang="en-US" sz="800" dirty="0" smtClean="0"/>
          </a:p>
          <a:p>
            <a:r>
              <a:rPr lang="en-US" sz="800" dirty="0" smtClean="0"/>
              <a:t>U.S. Department of Health and Human Services (USDHHS). (2001). </a:t>
            </a:r>
            <a:r>
              <a:rPr lang="en-US" sz="800" i="1" dirty="0" smtClean="0"/>
              <a:t>Women and Smoking: A Report of the Surgeon General. </a:t>
            </a:r>
            <a:r>
              <a:rPr lang="en-US" sz="800" dirty="0" smtClean="0"/>
              <a:t>Washington, DC: Public Health Service. </a:t>
            </a:r>
          </a:p>
          <a:p>
            <a:r>
              <a:rPr lang="en-US" sz="800" dirty="0" smtClean="0"/>
              <a:t>World Health Organization (WHO). (2008). Report on the Global Tobacco Epidemic, 2008. The MPOWER package. Geneva, World Health Organization</a:t>
            </a:r>
            <a:r>
              <a:rPr lang="en-US" dirty="0" smtClean="0"/>
              <a:t>.</a:t>
            </a:r>
            <a:endParaRPr lang="en-US" sz="800" dirty="0" smtClean="0"/>
          </a:p>
          <a:p>
            <a:endParaRPr lang="en-US" sz="8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pPr defTabSz="974356"/>
            <a:fld id="{488E6D0B-9B1F-47D1-9157-8CE347EFA68C}" type="slidenum">
              <a:rPr lang="en-US" smtClean="0"/>
              <a:pPr defTabSz="974356"/>
              <a:t>14</a:t>
            </a:fld>
            <a:endParaRPr lang="en-US" dirty="0" smtClean="0"/>
          </a:p>
        </p:txBody>
      </p:sp>
      <p:sp>
        <p:nvSpPr>
          <p:cNvPr id="69635" name="Rectangle 2"/>
          <p:cNvSpPr>
            <a:spLocks noGrp="1" noRot="1" noChangeAspect="1" noChangeArrowheads="1" noTextEdit="1"/>
          </p:cNvSpPr>
          <p:nvPr>
            <p:ph type="sldImg"/>
          </p:nvPr>
        </p:nvSpPr>
        <p:spPr>
          <a:xfrm>
            <a:off x="1879600" y="719138"/>
            <a:ext cx="3554413" cy="2665412"/>
          </a:xfrm>
          <a:ln/>
        </p:spPr>
      </p:sp>
      <p:sp>
        <p:nvSpPr>
          <p:cNvPr id="69636"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b="1" dirty="0" smtClean="0"/>
              <a:t>Advise. </a:t>
            </a:r>
            <a:r>
              <a:rPr lang="en-US" altLang="en-US" sz="900" dirty="0" smtClean="0"/>
              <a:t>It is the clinician’s responsibility to assist patients in improving their health. Patients who use tobacco should be strongly advised to quit. At the very least, these patients should be advised to </a:t>
            </a:r>
            <a:r>
              <a:rPr lang="en-US" altLang="en-US" sz="900" i="1" dirty="0" smtClean="0"/>
              <a:t>consider</a:t>
            </a:r>
            <a:r>
              <a:rPr lang="en-US" altLang="en-US" sz="900" dirty="0" smtClean="0"/>
              <a:t> quitting. The message should be clear and strong, yet personalized and sensitive. The message must be delivered without judgment</a:t>
            </a:r>
            <a:r>
              <a:rPr lang="en-US" altLang="en-US" sz="900" dirty="0" smtClean="0">
                <a:cs typeface="Arial" charset="0"/>
              </a:rPr>
              <a:t>—</a:t>
            </a:r>
            <a:r>
              <a:rPr lang="en-US" altLang="en-US" sz="900" dirty="0" smtClean="0"/>
              <a:t>or the clinician will likely waste that “teachable moment” and potentially alienate his or her patient. Tone and manner should convey a concern for the patient’s well-being as well as a commitment to help him or her quit</a:t>
            </a:r>
            <a:r>
              <a:rPr lang="en-US" altLang="en-US" sz="900" dirty="0" smtClean="0">
                <a:cs typeface="Arial" charset="0"/>
              </a:rPr>
              <a:t>—</a:t>
            </a:r>
            <a:r>
              <a:rPr lang="en-US" altLang="en-US" sz="900" dirty="0" smtClean="0"/>
              <a:t>when the patient is ready.</a:t>
            </a:r>
          </a:p>
          <a:p>
            <a:pPr>
              <a:spcBef>
                <a:spcPct val="0"/>
              </a:spcBef>
            </a:pPr>
            <a:endParaRPr lang="en-US" altLang="en-US" sz="900" dirty="0" smtClean="0"/>
          </a:p>
          <a:p>
            <a:pPr>
              <a:spcBef>
                <a:spcPct val="0"/>
              </a:spcBef>
            </a:pPr>
            <a:r>
              <a:rPr lang="en-US" altLang="en-US" sz="900" dirty="0" smtClean="0"/>
              <a:t>Consider the following statements (Fiore et al., 2008):</a:t>
            </a:r>
          </a:p>
          <a:p>
            <a:pPr marL="341937" lvl="1" indent="-112873">
              <a:buFontTx/>
              <a:buChar char="•"/>
            </a:pPr>
            <a:r>
              <a:rPr lang="en-US" altLang="en-US" sz="900" dirty="0" smtClean="0"/>
              <a:t>“It’s important that you quit as soon as possible, and I can help you.”</a:t>
            </a:r>
          </a:p>
          <a:p>
            <a:pPr marL="341937" lvl="1" indent="-112873">
              <a:buFontTx/>
              <a:buChar char="•"/>
            </a:pPr>
            <a:r>
              <a:rPr lang="en-US" altLang="en-US" sz="900" dirty="0" smtClean="0"/>
              <a:t>“Cutting down while you are ill is not enough.”</a:t>
            </a:r>
          </a:p>
          <a:p>
            <a:pPr marL="341937" lvl="1" indent="-112873">
              <a:buFontTx/>
              <a:buChar char="•"/>
            </a:pPr>
            <a:r>
              <a:rPr lang="en-US" altLang="en-US" sz="900" dirty="0" smtClean="0"/>
              <a:t>“Occasional or light smoking is still harmful.”</a:t>
            </a:r>
          </a:p>
          <a:p>
            <a:pPr marL="341937" lvl="1" indent="-112873">
              <a:buFontTx/>
              <a:buChar char="•"/>
            </a:pPr>
            <a:r>
              <a:rPr lang="en-US" altLang="en-US" sz="900" dirty="0" smtClean="0"/>
              <a:t>“I realize that quitting is difficult. It is the most important thing you can do to protect your health now and in the future. I have training to help my patients quit, and when you are ready, I will work with you to design a specialized treatment plan.”</a:t>
            </a:r>
          </a:p>
          <a:p>
            <a:pPr marL="341937" lvl="1" indent="-112873"/>
            <a:endParaRPr lang="en-US" altLang="en-US" sz="900" dirty="0" smtClean="0"/>
          </a:p>
          <a:p>
            <a:pPr>
              <a:spcBef>
                <a:spcPct val="0"/>
              </a:spcBef>
            </a:pPr>
            <a:r>
              <a:rPr lang="en-US" altLang="en-US" sz="900" dirty="0" smtClean="0"/>
              <a:t>The clinician can personalize the message by tying tobacco use to current health or illness; its social and economic costs; the patient’s motivation level and readiness to quit; or the impact of tobacco use on children, others in the household and in their environment, and pets. For example:</a:t>
            </a:r>
          </a:p>
          <a:p>
            <a:pPr marL="341937" lvl="1" indent="-112873">
              <a:buFontTx/>
              <a:buChar char="•"/>
            </a:pPr>
            <a:r>
              <a:rPr lang="en-US" altLang="en-US" sz="900" dirty="0" smtClean="0"/>
              <a:t>“If you continue to smoke, your [disease] will worsen/fail to improve.”</a:t>
            </a:r>
          </a:p>
          <a:p>
            <a:pPr>
              <a:spcBef>
                <a:spcPct val="0"/>
              </a:spcBef>
            </a:pPr>
            <a:endParaRPr lang="en-US" altLang="en-US" sz="900" dirty="0" smtClean="0"/>
          </a:p>
          <a:p>
            <a:pPr>
              <a:spcBef>
                <a:spcPct val="0"/>
              </a:spcBef>
            </a:pPr>
            <a:endParaRPr lang="en-US" altLang="en-US" sz="900" dirty="0" smtClean="0"/>
          </a:p>
          <a:p>
            <a:pPr>
              <a:spcBef>
                <a:spcPct val="0"/>
              </a:spcBef>
            </a:pPr>
            <a:r>
              <a:rPr lang="en-US" altLang="en-US" sz="900" dirty="0" smtClean="0"/>
              <a:t>Using a genuine and sensitive approach that acknowledges the difficulty of what is being requested, the clinician is more likely to move the patient </a:t>
            </a:r>
            <a:r>
              <a:rPr lang="en-US" altLang="en-US" sz="900" i="1" dirty="0" smtClean="0"/>
              <a:t>forward</a:t>
            </a:r>
            <a:r>
              <a:rPr lang="en-US" altLang="en-US" sz="900" dirty="0" smtClean="0"/>
              <a:t> in the process of preparing to quit.</a:t>
            </a:r>
          </a:p>
          <a:p>
            <a:pPr>
              <a:lnSpc>
                <a:spcPct val="90000"/>
              </a:lnSpc>
              <a:spcBef>
                <a:spcPct val="0"/>
              </a:spcBef>
            </a:pPr>
            <a:endParaRPr lang="en-US" altLang="en-US" sz="900" dirty="0" smtClean="0"/>
          </a:p>
          <a:p>
            <a:pPr>
              <a:lnSpc>
                <a:spcPct val="90000"/>
              </a:lnSpc>
              <a:spcBef>
                <a:spcPct val="0"/>
              </a:spcBef>
            </a:pPr>
            <a:endParaRPr lang="en-US" sz="800" dirty="0" smtClean="0"/>
          </a:p>
          <a:p>
            <a:pPr>
              <a:lnSpc>
                <a:spcPct val="90000"/>
              </a:lnSpc>
              <a:spcBef>
                <a:spcPct val="0"/>
              </a:spcBef>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pPr>
              <a:lnSpc>
                <a:spcPct val="90000"/>
              </a:lnSpc>
              <a:spcBef>
                <a:spcPct val="0"/>
              </a:spcBef>
            </a:pPr>
            <a:endParaRPr lang="en-US" altLang="en-US" sz="8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pPr defTabSz="974356"/>
            <a:fld id="{8FC253D8-C4A4-46C4-9E9D-2046A995B9A8}" type="slidenum">
              <a:rPr lang="en-US" smtClean="0"/>
              <a:pPr defTabSz="974356"/>
              <a:t>15</a:t>
            </a:fld>
            <a:endParaRPr lang="en-US" dirty="0" smtClean="0"/>
          </a:p>
        </p:txBody>
      </p:sp>
      <p:sp>
        <p:nvSpPr>
          <p:cNvPr id="70659" name="Rectangle 2"/>
          <p:cNvSpPr>
            <a:spLocks noGrp="1" noRot="1" noChangeAspect="1" noChangeArrowheads="1" noTextEdit="1"/>
          </p:cNvSpPr>
          <p:nvPr>
            <p:ph type="sldImg"/>
          </p:nvPr>
        </p:nvSpPr>
        <p:spPr>
          <a:xfrm>
            <a:off x="1879600" y="719138"/>
            <a:ext cx="3554413" cy="2665412"/>
          </a:xfrm>
          <a:ln/>
        </p:spPr>
      </p:sp>
      <p:sp>
        <p:nvSpPr>
          <p:cNvPr id="70660" name="Rectangle 3"/>
          <p:cNvSpPr>
            <a:spLocks noGrp="1" noChangeArrowheads="1"/>
          </p:cNvSpPr>
          <p:nvPr>
            <p:ph type="body" idx="1"/>
          </p:nvPr>
        </p:nvSpPr>
        <p:spPr>
          <a:xfrm>
            <a:off x="615929" y="3541426"/>
            <a:ext cx="6123842" cy="5340012"/>
          </a:xfrm>
          <a:noFill/>
        </p:spPr>
        <p:txBody>
          <a:bodyPr lIns="96321" tIns="48160" rIns="96321" bIns="48160"/>
          <a:lstStyle/>
          <a:p>
            <a:r>
              <a:rPr lang="en-US" sz="900" b="1" dirty="0" smtClean="0"/>
              <a:t>Assess. </a:t>
            </a:r>
            <a:r>
              <a:rPr lang="en-US" sz="900" dirty="0" smtClean="0"/>
              <a:t>After the clinician advises the patient to quit, the next step is to assess the patient’s readiness, or willingness, to try to quit. Is the patient considering quitting in the next month? Or did he or she quit recently?</a:t>
            </a:r>
          </a:p>
          <a:p>
            <a:r>
              <a:rPr lang="en-US" sz="900" b="1" dirty="0" smtClean="0"/>
              <a:t>Assist. </a:t>
            </a:r>
            <a:r>
              <a:rPr lang="en-US" sz="900" dirty="0" smtClean="0"/>
              <a:t>The patient’s readiness to try to quit will define the next course of action, which is delivering an intervention tailored to his or her needs. </a:t>
            </a:r>
            <a:r>
              <a:rPr lang="en-US" altLang="en-US" sz="900" dirty="0" smtClean="0"/>
              <a:t>By being a good listener and gathering appropriate information, the clinician can tailor the interventions effectively. A p</a:t>
            </a:r>
            <a:r>
              <a:rPr lang="en-US" sz="900" dirty="0" smtClean="0"/>
              <a:t>atient who is not ready to quit will receive a very different type of intervention than will one who is ready to quit in the upcoming weeks. For the patient who is </a:t>
            </a:r>
            <a:r>
              <a:rPr lang="en-US" sz="900" b="1" dirty="0" smtClean="0"/>
              <a:t>not ready to quit</a:t>
            </a:r>
            <a:r>
              <a:rPr lang="en-US" sz="900" dirty="0" smtClean="0"/>
              <a:t>, clinicians should apply the 5 R’s (to be discussed later). </a:t>
            </a:r>
          </a:p>
          <a:p>
            <a:pPr>
              <a:spcBef>
                <a:spcPct val="70000"/>
              </a:spcBef>
            </a:pPr>
            <a:r>
              <a:rPr lang="en-US" sz="900" dirty="0" smtClean="0"/>
              <a:t>If the patient is </a:t>
            </a:r>
            <a:r>
              <a:rPr lang="en-US" sz="900" b="1" dirty="0" smtClean="0"/>
              <a:t>ready to quit</a:t>
            </a:r>
            <a:r>
              <a:rPr lang="en-US" sz="900" dirty="0" smtClean="0"/>
              <a:t> (i.e., in the next 30 days), a treatment plan should be designed. Ideally, this should include including counseling and pharmacotherapy (if appropriate). The clinician could suggest that the patient enroll in a structured tobacco cessation program to increase the likelihood of quitting</a:t>
            </a:r>
            <a:r>
              <a:rPr lang="en-US" sz="900" dirty="0" smtClean="0">
                <a:cs typeface="Arial" charset="0"/>
              </a:rPr>
              <a:t>—</a:t>
            </a:r>
            <a:r>
              <a:rPr lang="en-US" sz="900" dirty="0" smtClean="0"/>
              <a:t>this is particularly important for persons who are at high risk of relapse or for patients who are highly dependent, refractory smokers (i.e., having made multiple serious quit attempts). Other patient populations that might be particularly well suited for structured programs include adolescent smokers, pregnant smokers, and patients with coexisting psychiatric conditions. </a:t>
            </a:r>
          </a:p>
          <a:p>
            <a:pPr>
              <a:spcBef>
                <a:spcPct val="70000"/>
              </a:spcBef>
            </a:pPr>
            <a:r>
              <a:rPr lang="en-US" sz="900" dirty="0" smtClean="0"/>
              <a:t>A patient who </a:t>
            </a:r>
            <a:r>
              <a:rPr lang="en-US" sz="900" b="1" dirty="0" smtClean="0"/>
              <a:t>recently quit</a:t>
            </a:r>
            <a:r>
              <a:rPr lang="en-US" sz="900" dirty="0" smtClean="0"/>
              <a:t> (i.e., in the past 6 months) will need continued support and encouragement, and reminders regarding the need to abstain from all tobacco use—even a puff. A patient who has been off of tobacco for more than 6 months typically is relatively stable but often needs to be reminded to remain vigilant for potential triggers for relapse.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pPr defTabSz="974356"/>
            <a:fld id="{4BFCBF32-F09E-4322-AC36-BD2545F11516}" type="slidenum">
              <a:rPr lang="en-US" smtClean="0"/>
              <a:pPr defTabSz="974356"/>
              <a:t>16</a:t>
            </a:fld>
            <a:endParaRPr lang="en-US" dirty="0" smtClean="0"/>
          </a:p>
        </p:txBody>
      </p:sp>
      <p:sp>
        <p:nvSpPr>
          <p:cNvPr id="71683" name="Rectangle 2"/>
          <p:cNvSpPr>
            <a:spLocks noGrp="1" noRot="1" noChangeAspect="1" noChangeArrowheads="1" noTextEdit="1"/>
          </p:cNvSpPr>
          <p:nvPr>
            <p:ph type="sldImg"/>
          </p:nvPr>
        </p:nvSpPr>
        <p:spPr>
          <a:xfrm>
            <a:off x="1903413" y="719138"/>
            <a:ext cx="3554412" cy="2665412"/>
          </a:xfrm>
          <a:ln/>
        </p:spPr>
      </p:sp>
      <p:sp>
        <p:nvSpPr>
          <p:cNvPr id="71684"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b="1" dirty="0" smtClean="0"/>
              <a:t>Arrange.</a:t>
            </a:r>
            <a:r>
              <a:rPr lang="en-US" altLang="en-US" sz="900" dirty="0" smtClean="0"/>
              <a:t> The clinician should make certain to arrange for follow-up care and patient monitoring. With each contact, it is important to document the counseling session. These records can provide a starting point for subsequent discussions. Follow-up visits can be arranged in several ways. For example, the clinician can do the following:</a:t>
            </a:r>
          </a:p>
          <a:p>
            <a:pPr marL="341937" lvl="1" indent="-112873">
              <a:spcBef>
                <a:spcPct val="0"/>
              </a:spcBef>
              <a:buFontTx/>
              <a:buChar char="•"/>
            </a:pPr>
            <a:r>
              <a:rPr lang="en-US" altLang="en-US" sz="900" dirty="0" smtClean="0"/>
              <a:t>“Check in” with the patient when he or she next returns.</a:t>
            </a:r>
          </a:p>
          <a:p>
            <a:pPr marL="341937" lvl="1" indent="-112873">
              <a:spcBef>
                <a:spcPct val="0"/>
              </a:spcBef>
              <a:buFontTx/>
              <a:buChar char="•"/>
            </a:pPr>
            <a:r>
              <a:rPr lang="en-US" altLang="en-US" sz="900" dirty="0" smtClean="0"/>
              <a:t>Schedule specific follow-up visits to discuss tobacco cessation.</a:t>
            </a:r>
          </a:p>
          <a:p>
            <a:pPr marL="341937" lvl="1" indent="-112873">
              <a:spcBef>
                <a:spcPct val="0"/>
              </a:spcBef>
              <a:buFontTx/>
              <a:buChar char="•"/>
            </a:pPr>
            <a:r>
              <a:rPr lang="en-US" altLang="en-US" sz="900" dirty="0" smtClean="0"/>
              <a:t>Invite the patient to enroll in a tobacco cessation group with which the clinician is affiliated, or provide a referral to the tobacco </a:t>
            </a:r>
            <a:r>
              <a:rPr lang="en-US" altLang="en-US" sz="900" dirty="0" err="1" smtClean="0"/>
              <a:t>quitline</a:t>
            </a:r>
            <a:r>
              <a:rPr lang="en-US" altLang="en-US" sz="900" dirty="0" smtClean="0"/>
              <a:t> (1-800-QUIT NOW).</a:t>
            </a:r>
          </a:p>
          <a:p>
            <a:pPr marL="341937" lvl="1" indent="-112873">
              <a:spcBef>
                <a:spcPct val="0"/>
              </a:spcBef>
              <a:buFontTx/>
              <a:buChar char="•"/>
            </a:pPr>
            <a:r>
              <a:rPr lang="en-US" altLang="en-US" sz="900" dirty="0" smtClean="0"/>
              <a:t>With prior approval, call the patient at home to see how he or she is progressing. (If a message is left, the clinician should not indicate that he or she is calling regarding a quit attempt—this might be private information that the patient does not want others to hear. Be sure to comply with HIPAA regulations.)</a:t>
            </a:r>
          </a:p>
          <a:p>
            <a:pPr marL="341937" lvl="1" indent="-112873">
              <a:spcBef>
                <a:spcPct val="0"/>
              </a:spcBef>
              <a:buFontTx/>
              <a:buChar char="•"/>
            </a:pPr>
            <a:r>
              <a:rPr lang="en-US" altLang="en-US" sz="900" dirty="0" smtClean="0"/>
              <a:t>Document key dates (e.g., quit dates, tobacco-free anniversaries); acknowledge important milestones.</a:t>
            </a:r>
          </a:p>
          <a:p>
            <a:r>
              <a:rPr lang="en-US" altLang="en-US" sz="900" dirty="0" smtClean="0"/>
              <a:t>The best approach for spacing the counseling sessions (i.e., the number of days or weeks over which treatment is spread) is not known (Fiore et al., 2008), but in general follow-up contact should be scheduled within the first week after the quit date. The next follow-up is recommended within the first month. Further follow-up contact should be scheduled as needed or indicated.  During the follow-up contacts, the patient should be congratulated for success. If tobacco use has occurred, the circumstances should be reviewed and a commitment sought to return to total abstinence. The patient should be reminded that lapses (slips) occur as part of the normal learning process and should be viewed as such. Pharmacotherapy use should be assessed, including compliance and side effects experienced. When appropriate, referral to more intensive treatment should be considered.</a:t>
            </a:r>
          </a:p>
          <a:p>
            <a:pPr>
              <a:spcBef>
                <a:spcPct val="0"/>
              </a:spcBef>
            </a:pPr>
            <a:endParaRPr lang="en-US" sz="900" dirty="0" smtClean="0"/>
          </a:p>
          <a:p>
            <a:pPr>
              <a:spcBef>
                <a:spcPct val="0"/>
              </a:spcBef>
            </a:pPr>
            <a:r>
              <a:rPr lang="en-US" sz="900" dirty="0" smtClean="0"/>
              <a:t>According to the Clinical Practice Guideline, multiple patient contacts are associated with higher quit rates (Fiore et al., 2008; p. 86). The estimated abstinence rates, based on number of treatment sessions (i.e., counseling contact sessions) are presented in this slide. Even brief interventions (1–3 minutes) can increase patients’ odds of quitting (odds ratio, 1.4; 95% CI, 1.1–1.8), increasing abstinence rates from 11.0% with no counseling to 14.4% with counseling. More intensive interventions (greater length of session, greater total amount of contact time, and greater number of sessions), however, are clearly associated with a higher odds of quitting (Fiore et al., 2008; pp. 83–86). Yet in the absence of time or expertise, clinicians should, at a minimum ask patients about tobacco use, advise them to quit, and provide information about other resources for quitting, such as the tobacco </a:t>
            </a:r>
            <a:r>
              <a:rPr lang="en-US" sz="900" dirty="0" err="1" smtClean="0"/>
              <a:t>quitline</a:t>
            </a:r>
            <a:r>
              <a:rPr lang="en-US" sz="900" dirty="0" smtClean="0"/>
              <a:t> (1-800-QUIT NOW) or local programs.</a:t>
            </a:r>
          </a:p>
          <a:p>
            <a:endParaRPr lang="en-US" altLang="en-US" sz="800" dirty="0" smtClean="0"/>
          </a:p>
          <a:p>
            <a:pPr eaLnBrk="1" hangingPunct="1">
              <a:spcBef>
                <a:spcPct val="0"/>
              </a:spcBef>
              <a:buClr>
                <a:schemeClr val="tx1"/>
              </a:buClr>
              <a:buSzPct val="60000"/>
              <a:buFont typeface="Wingdings" pitchFamily="2" charset="2"/>
              <a:buNone/>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pPr defTabSz="974356"/>
            <a:fld id="{4EC2C9DA-9CFD-4ED7-84D3-F8DB4519BE6F}" type="slidenum">
              <a:rPr lang="en-US" smtClean="0"/>
              <a:pPr defTabSz="974356"/>
              <a:t>17</a:t>
            </a:fld>
            <a:endParaRPr lang="en-US" dirty="0" smtClean="0"/>
          </a:p>
        </p:txBody>
      </p:sp>
      <p:sp>
        <p:nvSpPr>
          <p:cNvPr id="72707" name="Rectangle 2"/>
          <p:cNvSpPr>
            <a:spLocks noGrp="1" noRot="1" noChangeAspect="1" noChangeArrowheads="1" noTextEdit="1"/>
          </p:cNvSpPr>
          <p:nvPr>
            <p:ph type="sldImg"/>
          </p:nvPr>
        </p:nvSpPr>
        <p:spPr>
          <a:xfrm>
            <a:off x="1901825" y="719138"/>
            <a:ext cx="3552825" cy="2665412"/>
          </a:xfrm>
          <a:ln/>
        </p:spPr>
      </p:sp>
      <p:sp>
        <p:nvSpPr>
          <p:cNvPr id="72708"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dirty="0" smtClean="0"/>
              <a:t>As a final review, the 5 A’s are as follows (Fiore et al., 2008):</a:t>
            </a:r>
          </a:p>
          <a:p>
            <a:pPr marL="341937" lvl="1" indent="-112873">
              <a:buFontTx/>
              <a:buChar char="•"/>
            </a:pPr>
            <a:r>
              <a:rPr lang="en-US" altLang="en-US" sz="900" dirty="0" smtClean="0"/>
              <a:t>Ask about tobacco use; systematically identify all tobacco users at every visit</a:t>
            </a:r>
          </a:p>
          <a:p>
            <a:pPr marL="341937" lvl="1" indent="-112873">
              <a:buFontTx/>
              <a:buChar char="•"/>
            </a:pPr>
            <a:r>
              <a:rPr lang="en-US" altLang="en-US" sz="900" dirty="0" smtClean="0"/>
              <a:t>Advise tobacco users to quit </a:t>
            </a:r>
          </a:p>
          <a:p>
            <a:pPr marL="341937" lvl="1" indent="-112873">
              <a:buFontTx/>
              <a:buChar char="•"/>
            </a:pPr>
            <a:r>
              <a:rPr lang="en-US" altLang="en-US" sz="900" dirty="0" smtClean="0"/>
              <a:t>Assess readiness, or willingness to make a quit attempt</a:t>
            </a:r>
          </a:p>
          <a:p>
            <a:pPr marL="341937" lvl="1" indent="-112873">
              <a:buFontTx/>
              <a:buChar char="•"/>
            </a:pPr>
            <a:r>
              <a:rPr lang="en-US" altLang="en-US" sz="900" dirty="0" smtClean="0"/>
              <a:t>Assist with the quit attempt (provide counseling and medication)</a:t>
            </a:r>
          </a:p>
          <a:p>
            <a:pPr marL="341937" lvl="1" indent="-112873">
              <a:buFontTx/>
              <a:buChar char="•"/>
            </a:pPr>
            <a:r>
              <a:rPr lang="en-US" altLang="en-US" sz="900" dirty="0" smtClean="0"/>
              <a:t>Arrange follow-up care</a:t>
            </a:r>
          </a:p>
          <a:p>
            <a:pPr>
              <a:spcBef>
                <a:spcPct val="0"/>
              </a:spcBef>
            </a:pPr>
            <a:endParaRPr lang="en-US" altLang="en-US" sz="900" dirty="0" smtClean="0"/>
          </a:p>
          <a:p>
            <a:r>
              <a:rPr lang="en-US" altLang="en-US" sz="900" dirty="0" smtClean="0"/>
              <a:t>Each of these is a key component of comprehensive tobacco cessation counseling interventions. </a:t>
            </a:r>
          </a:p>
          <a:p>
            <a:endParaRPr lang="en-US" altLang="en-US" sz="900" dirty="0" smtClean="0"/>
          </a:p>
          <a:p>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endParaRPr lang="en-US" altLang="en-US" sz="8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pPr defTabSz="974356"/>
            <a:fld id="{3B6B40C0-3C1E-4E05-B5DD-7209E2A51F39}" type="slidenum">
              <a:rPr lang="en-US" smtClean="0"/>
              <a:pPr defTabSz="974356"/>
              <a:t>18</a:t>
            </a:fld>
            <a:endParaRPr lang="en-US" dirty="0" smtClean="0"/>
          </a:p>
        </p:txBody>
      </p:sp>
      <p:sp>
        <p:nvSpPr>
          <p:cNvPr id="73731" name="Rectangle 2"/>
          <p:cNvSpPr>
            <a:spLocks noGrp="1" noRot="1" noChangeAspect="1" noChangeArrowheads="1" noTextEdit="1"/>
          </p:cNvSpPr>
          <p:nvPr>
            <p:ph type="sldImg"/>
          </p:nvPr>
        </p:nvSpPr>
        <p:spPr>
          <a:xfrm>
            <a:off x="1903413" y="719138"/>
            <a:ext cx="3554412" cy="2665412"/>
          </a:xfrm>
          <a:ln/>
        </p:spPr>
      </p:sp>
      <p:sp>
        <p:nvSpPr>
          <p:cNvPr id="73732" name="Rectangle 3"/>
          <p:cNvSpPr>
            <a:spLocks noGrp="1" noChangeArrowheads="1"/>
          </p:cNvSpPr>
          <p:nvPr>
            <p:ph type="body" idx="1"/>
          </p:nvPr>
        </p:nvSpPr>
        <p:spPr>
          <a:xfrm>
            <a:off x="615929" y="3541426"/>
            <a:ext cx="6123842" cy="5340012"/>
          </a:xfrm>
          <a:noFill/>
        </p:spPr>
        <p:txBody>
          <a:bodyPr lIns="95562" tIns="47781" rIns="95562" bIns="47781"/>
          <a:lstStyle/>
          <a:p>
            <a:pPr>
              <a:spcBef>
                <a:spcPct val="0"/>
              </a:spcBef>
            </a:pPr>
            <a:r>
              <a:rPr lang="en-US" altLang="en-US" sz="900" dirty="0" smtClean="0"/>
              <a:t>Historically, clinicians have been trained to provide action-oriented, “just do it” counseling interventions. It’s important to recognize that </a:t>
            </a:r>
            <a:r>
              <a:rPr lang="en-US" altLang="en-US" sz="900" b="1" dirty="0" smtClean="0"/>
              <a:t>not all patients have the same level of commitment, or readiness, to take action</a:t>
            </a:r>
            <a:r>
              <a:rPr lang="en-US" altLang="en-US" sz="900" dirty="0" smtClean="0"/>
              <a:t>. When faced with change, most people (about 70%) are not ready to act (Prochaska et al., 1992).</a:t>
            </a:r>
          </a:p>
          <a:p>
            <a:pPr>
              <a:spcBef>
                <a:spcPct val="0"/>
              </a:spcBef>
            </a:pPr>
            <a:endParaRPr lang="en-US" altLang="en-US" sz="900" dirty="0" smtClean="0"/>
          </a:p>
          <a:p>
            <a:pPr>
              <a:spcBef>
                <a:spcPct val="0"/>
              </a:spcBef>
            </a:pPr>
            <a:r>
              <a:rPr lang="en-US" altLang="en-US" sz="900" dirty="0" smtClean="0"/>
              <a:t>Patients at different stages of readiness to quit require different kinds of interventions. Counseling should be tailored to patients’ readiness to quit (often referred to as their “stage of change”). This is particularly important when counseling through various steps of tobacco cessation.</a:t>
            </a:r>
            <a:r>
              <a:rPr lang="en-US" altLang="en-US" sz="900" b="1" dirty="0" smtClean="0"/>
              <a:t> </a:t>
            </a:r>
            <a:r>
              <a:rPr lang="en-US" altLang="en-US" sz="900" dirty="0" smtClean="0"/>
              <a:t>Consider the following:</a:t>
            </a:r>
            <a:endParaRPr lang="en-US" altLang="en-US" sz="900" b="1" dirty="0" smtClean="0"/>
          </a:p>
          <a:p>
            <a:pPr marL="341937" lvl="1" indent="-112873">
              <a:buFontTx/>
              <a:buChar char="•"/>
            </a:pPr>
            <a:r>
              <a:rPr lang="en-US" altLang="en-US" sz="900" dirty="0" smtClean="0"/>
              <a:t>Some patients are </a:t>
            </a:r>
            <a:r>
              <a:rPr lang="en-US" altLang="en-US" sz="900" i="1" dirty="0" smtClean="0"/>
              <a:t>determined</a:t>
            </a:r>
            <a:r>
              <a:rPr lang="en-US" altLang="en-US" sz="900" dirty="0" smtClean="0"/>
              <a:t> smokers…they might never quit! </a:t>
            </a:r>
          </a:p>
          <a:p>
            <a:pPr marL="341937" lvl="1" indent="-112873">
              <a:buFontTx/>
              <a:buChar char="•"/>
            </a:pPr>
            <a:r>
              <a:rPr lang="en-US" altLang="en-US" sz="900" dirty="0" smtClean="0"/>
              <a:t>Some might know that they need to quit but have tried and failed so many times that they have no confidence in their ability to quit.</a:t>
            </a:r>
          </a:p>
          <a:p>
            <a:pPr marL="341937" lvl="1" indent="-112873">
              <a:buFontTx/>
              <a:buChar char="•"/>
            </a:pPr>
            <a:r>
              <a:rPr lang="en-US" altLang="en-US" sz="900" dirty="0" smtClean="0"/>
              <a:t>Some are considering quitting but might not have gathered the courage or information necessary to make a serious quit attempt. </a:t>
            </a:r>
          </a:p>
          <a:p>
            <a:pPr marL="341937" lvl="1" indent="-112873">
              <a:buFontTx/>
              <a:buChar char="•"/>
            </a:pPr>
            <a:r>
              <a:rPr lang="en-US" altLang="en-US" sz="900" dirty="0" smtClean="0"/>
              <a:t>Some will be ready to set a quit date.</a:t>
            </a:r>
          </a:p>
          <a:p>
            <a:pPr marL="341937" lvl="1" indent="-112873">
              <a:buFontTx/>
              <a:buChar char="•"/>
            </a:pPr>
            <a:r>
              <a:rPr lang="en-US" altLang="en-US" sz="900" dirty="0" smtClean="0"/>
              <a:t>Others might have stopped recently but remain highly vulnerable to relapse.</a:t>
            </a:r>
          </a:p>
          <a:p>
            <a:pPr marL="341937" lvl="1" indent="-112873">
              <a:buFontTx/>
              <a:buChar char="•"/>
            </a:pPr>
            <a:r>
              <a:rPr lang="en-US" altLang="en-US" sz="900" dirty="0" smtClean="0"/>
              <a:t>And some will have been smoke-free for at least 6 months yet remain at risk for relapse. </a:t>
            </a:r>
          </a:p>
          <a:p>
            <a:endParaRPr lang="en-US" altLang="en-US" sz="900" b="1" dirty="0" smtClean="0"/>
          </a:p>
          <a:p>
            <a:r>
              <a:rPr lang="en-US" altLang="en-US" sz="900" b="1" dirty="0" smtClean="0"/>
              <a:t>In most cases, behavior change is a process, not a single step. </a:t>
            </a:r>
            <a:r>
              <a:rPr lang="en-US" altLang="en-US" sz="900" dirty="0" smtClean="0"/>
              <a:t>The process ranges from not thinking about making a change to successful implementation of a behavioral change over a sustained period of time. </a:t>
            </a:r>
            <a:r>
              <a:rPr lang="en-US" altLang="en-US" sz="900" b="1" dirty="0" smtClean="0"/>
              <a:t>Typically, it takes multiple attempts before success is achieved.</a:t>
            </a:r>
          </a:p>
          <a:p>
            <a:endParaRPr lang="en-US" altLang="en-US" sz="900" b="1" dirty="0" smtClean="0"/>
          </a:p>
          <a:p>
            <a:pPr>
              <a:spcBef>
                <a:spcPct val="0"/>
              </a:spcBef>
            </a:pPr>
            <a:r>
              <a:rPr lang="en-US" altLang="en-US" sz="800" dirty="0" smtClean="0"/>
              <a:t>Prochaska JO, </a:t>
            </a:r>
            <a:r>
              <a:rPr lang="en-US" altLang="en-US" sz="800" dirty="0" err="1" smtClean="0"/>
              <a:t>DiClemente</a:t>
            </a:r>
            <a:r>
              <a:rPr lang="en-US" altLang="en-US" sz="800" dirty="0" smtClean="0"/>
              <a:t> CC, Norcross JC. (1992). In search of how people change: Applications to addictive behaviors. </a:t>
            </a:r>
            <a:r>
              <a:rPr lang="en-US" altLang="en-US" sz="800" i="1" dirty="0" smtClean="0"/>
              <a:t>Am </a:t>
            </a:r>
            <a:r>
              <a:rPr lang="en-US" altLang="en-US" sz="800" i="1" dirty="0" err="1" smtClean="0"/>
              <a:t>Psychol</a:t>
            </a:r>
            <a:r>
              <a:rPr lang="en-US" altLang="en-US" sz="800" dirty="0" smtClean="0"/>
              <a:t> 47:1102</a:t>
            </a:r>
            <a:r>
              <a:rPr lang="en-US" altLang="en-US" sz="800" dirty="0" smtClean="0">
                <a:cs typeface="Arial" charset="0"/>
              </a:rPr>
              <a:t>–</a:t>
            </a:r>
            <a:r>
              <a:rPr lang="en-US" altLang="en-US" sz="800" dirty="0" smtClean="0"/>
              <a:t>1114.</a:t>
            </a:r>
          </a:p>
          <a:p>
            <a:pPr>
              <a:spcBef>
                <a:spcPct val="0"/>
              </a:spcBef>
            </a:pPr>
            <a:endParaRPr lang="en-US" altLang="en-US" sz="8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pPr defTabSz="974356"/>
            <a:fld id="{12334555-8B9E-4FE6-88E5-29FD5105B970}" type="slidenum">
              <a:rPr lang="en-US" smtClean="0"/>
              <a:pPr defTabSz="974356"/>
              <a:t>19</a:t>
            </a:fld>
            <a:endParaRPr lang="en-US" dirty="0" smtClean="0"/>
          </a:p>
        </p:txBody>
      </p:sp>
      <p:sp>
        <p:nvSpPr>
          <p:cNvPr id="74755" name="Rectangle 2"/>
          <p:cNvSpPr>
            <a:spLocks noGrp="1" noRot="1" noChangeAspect="1" noChangeArrowheads="1" noTextEdit="1"/>
          </p:cNvSpPr>
          <p:nvPr>
            <p:ph type="sldImg"/>
          </p:nvPr>
        </p:nvSpPr>
        <p:spPr>
          <a:xfrm>
            <a:off x="1901825" y="719138"/>
            <a:ext cx="3552825" cy="2665412"/>
          </a:xfrm>
          <a:ln/>
        </p:spPr>
      </p:sp>
      <p:sp>
        <p:nvSpPr>
          <p:cNvPr id="74756" name="Rectangle 3"/>
          <p:cNvSpPr>
            <a:spLocks noGrp="1" noChangeArrowheads="1"/>
          </p:cNvSpPr>
          <p:nvPr>
            <p:ph type="body" idx="1"/>
          </p:nvPr>
        </p:nvSpPr>
        <p:spPr>
          <a:xfrm>
            <a:off x="615929" y="3541426"/>
            <a:ext cx="6123842" cy="5340012"/>
          </a:xfrm>
          <a:noFill/>
        </p:spPr>
        <p:txBody>
          <a:bodyPr lIns="95562" tIns="47781" rIns="95562" bIns="47781"/>
          <a:lstStyle/>
          <a:p>
            <a:r>
              <a:rPr lang="en-US" sz="900" dirty="0" smtClean="0"/>
              <a:t>Tobacco users don’t plan to fail in their quit attempts. But most fail to plan.</a:t>
            </a:r>
          </a:p>
          <a:p>
            <a:endParaRPr lang="en-US" sz="900" dirty="0" smtClean="0"/>
          </a:p>
          <a:p>
            <a:r>
              <a:rPr lang="en-US" sz="900" dirty="0" smtClean="0"/>
              <a:t>Health care providers have a professional obligation to help patients improve their health. This includes addressing tobacco use and helping patients to quit. Clinicians serve as facilitators in the process, calling attention to the need to quit, advising patients to quit, assisting with the quit attempt, and monitoring patient progress over time.</a:t>
            </a:r>
          </a:p>
          <a:p>
            <a:endParaRPr lang="en-US" sz="900" dirty="0" smtClean="0"/>
          </a:p>
          <a:p>
            <a:r>
              <a:rPr lang="en-US" sz="900" dirty="0" smtClean="0"/>
              <a:t>For current tobacco users, the goal is to move tobacco users forward in their decision to quit. However, the decision to quit ultimately lies in the hands of the patient.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67626"/>
            <a:fld id="{428B3C8A-990E-4BE0-8A06-44E470528913}" type="slidenum">
              <a:rPr lang="en-US" smtClean="0"/>
              <a:pPr defTabSz="967626"/>
              <a:t>2</a:t>
            </a:fld>
            <a:endParaRPr lang="en-US" dirty="0" smtClean="0"/>
          </a:p>
        </p:txBody>
      </p:sp>
      <p:sp>
        <p:nvSpPr>
          <p:cNvPr id="44035" name="Rectangle 2"/>
          <p:cNvSpPr>
            <a:spLocks noGrp="1" noRot="1" noChangeAspect="1" noChangeArrowheads="1" noTextEdit="1"/>
          </p:cNvSpPr>
          <p:nvPr>
            <p:ph type="sldImg"/>
          </p:nvPr>
        </p:nvSpPr>
        <p:spPr>
          <a:xfrm>
            <a:off x="1884363" y="719138"/>
            <a:ext cx="3554412" cy="2665412"/>
          </a:xfrm>
          <a:ln/>
        </p:spPr>
      </p:sp>
      <p:sp>
        <p:nvSpPr>
          <p:cNvPr id="44036" name="Rectangle 3"/>
          <p:cNvSpPr>
            <a:spLocks noGrp="1" noChangeArrowheads="1"/>
          </p:cNvSpPr>
          <p:nvPr>
            <p:ph type="body" idx="1"/>
          </p:nvPr>
        </p:nvSpPr>
        <p:spPr>
          <a:xfrm>
            <a:off x="600742" y="3541426"/>
            <a:ext cx="6169405" cy="5340012"/>
          </a:xfrm>
          <a:noFill/>
        </p:spPr>
        <p:txBody>
          <a:bodyPr lIns="96662" tIns="48330" rIns="96662" bIns="48330"/>
          <a:lstStyle/>
          <a:p>
            <a:r>
              <a:rPr lang="en-US" sz="900" dirty="0" smtClean="0"/>
              <a:t>As the former U.S. Surgeon General C. Everett Koop noted in 1982, “Cigarette smoking is the chief, single, avoidable cause of death in our society and the most important public health issue of our time” (USDHHS, 1982). The first Surgeon General’s report on smoking was published in 1964—since this time, 29 Surgeon General’s reports have summarized the conclusive evidence from biologic, epidemiologic, behavioral, and pharmacologic studies that tobacco use is detrimental to health (USDHHS, 2010).</a:t>
            </a:r>
            <a:endParaRPr lang="en-US" sz="900" b="1" dirty="0" smtClean="0"/>
          </a:p>
          <a:p>
            <a:r>
              <a:rPr lang="en-US" sz="900" dirty="0" smtClean="0"/>
              <a:t>It is well established that smoking harms nearly every organ in the body, causing a wide range of diseases and reducing quality of life and life expectancy (USDHHS, 2004; USDHHS 2010). Approximately 100 million persons died due to tobacco use in the 20th century</a:t>
            </a:r>
            <a:r>
              <a:rPr lang="en-US" sz="900" dirty="0" smtClean="0">
                <a:cs typeface="Arial" charset="0"/>
              </a:rPr>
              <a:t>—</a:t>
            </a:r>
            <a:r>
              <a:rPr lang="en-US" sz="900" dirty="0" smtClean="0"/>
              <a:t>which is just a fraction of the number that we anticipate losing during the 21st century. Currently, 5.4 million deaths occur annually worldwide due to tobacco (WHO, 2008). If urgent action is not taken, by 2030 we will witness more than 8 million deaths annually and more than 80% of those deaths will be in developing countries (WHO, 2008). If current trends continue, one billion persons worldwide will die during the 21</a:t>
            </a:r>
            <a:r>
              <a:rPr lang="en-US" sz="900" baseline="30000" dirty="0" smtClean="0"/>
              <a:t>st</a:t>
            </a:r>
            <a:r>
              <a:rPr lang="en-US" sz="900" dirty="0" smtClean="0"/>
              <a:t> century (WHO, 2008).</a:t>
            </a:r>
          </a:p>
          <a:p>
            <a:r>
              <a:rPr lang="en-US" sz="900" dirty="0" smtClean="0"/>
              <a:t>While users of non-cigarette forms of tobacco (e.g., cigars, smokeless tobacco, pipes) often believe these products are safe (or safer), it’s important for clinicians to convey to their patients that </a:t>
            </a:r>
            <a:r>
              <a:rPr lang="en-US" sz="900" b="1" dirty="0" smtClean="0"/>
              <a:t>all forms of tobacco are harmful.  </a:t>
            </a:r>
            <a:r>
              <a:rPr lang="en-US" sz="900" dirty="0" smtClean="0"/>
              <a:t>As the death toll continues to rise, public health advocates continue to work toward identifying effective ways to (1) prevent the onset of tobacco use and (2) help patients to cease use of all tobacco products.</a:t>
            </a:r>
          </a:p>
          <a:p>
            <a:endParaRPr lang="en-US" sz="900" dirty="0" smtClean="0"/>
          </a:p>
          <a:p>
            <a:r>
              <a:rPr lang="en-US" sz="900" dirty="0" smtClean="0"/>
              <a:t>Health care professionals can have an important public health impact by helping to counter tobacco use. However, research studies consistently demonstrate that students in the health professions receive insufficient training for providing comprehensive tobacco cessation counseling. </a:t>
            </a:r>
          </a:p>
          <a:p>
            <a:endParaRPr lang="en-US" sz="800" dirty="0" smtClean="0"/>
          </a:p>
          <a:p>
            <a:endParaRPr lang="en-US" sz="800" dirty="0" smtClean="0"/>
          </a:p>
          <a:p>
            <a:r>
              <a:rPr lang="en-US" sz="800" dirty="0" smtClean="0"/>
              <a:t>U.S. Department of Health and Human Services (USDHHS). (1982). </a:t>
            </a:r>
            <a:r>
              <a:rPr lang="en-US" sz="800" i="1" dirty="0" smtClean="0"/>
              <a:t>The Health Consequences of Smoking: Cancer. A Report of the Surgeon General</a:t>
            </a:r>
            <a:r>
              <a:rPr lang="en-US" sz="800" dirty="0" smtClean="0"/>
              <a:t> (DHHS Publication No. PHS 82-50179)</a:t>
            </a:r>
            <a:r>
              <a:rPr lang="en-US" sz="800" i="1" dirty="0" smtClean="0"/>
              <a:t>. </a:t>
            </a:r>
            <a:r>
              <a:rPr lang="en-US" sz="800" dirty="0" smtClean="0"/>
              <a:t>Rockville, MD: Public Health Service, Office on Smoking and Health. </a:t>
            </a:r>
          </a:p>
          <a:p>
            <a:r>
              <a:rPr lang="en-US" sz="800" dirty="0" smtClean="0"/>
              <a:t>U.S. Department of Health and Human Services (USDHHS). (2004). </a:t>
            </a:r>
            <a:r>
              <a:rPr lang="en-US" sz="800" i="1" dirty="0" smtClean="0"/>
              <a:t>The Health Consequences of Smoking: A Report of the Surgeon General. </a:t>
            </a:r>
            <a:r>
              <a:rPr lang="en-US" sz="800" dirty="0" smtClean="0"/>
              <a:t>Atlanta, GA: U.S. Department of Health and Human Services, Centers for Disease Control and Prevention, National Center for Chronic Disease Prevention and Health Promotion, Office on Smoking and Health.</a:t>
            </a:r>
          </a:p>
          <a:p>
            <a:r>
              <a:rPr lang="en-US" sz="800" dirty="0" smtClean="0"/>
              <a:t>U.S. Department of Health and Human Services (USDHHS). (2010). </a:t>
            </a:r>
            <a:r>
              <a:rPr lang="en-US" sz="800" i="1" dirty="0" smtClean="0"/>
              <a:t>How Tobacco Causes Disease: The Biology and Behavioral Basis for Smoking-Attributable Disease: A Report of the Surgeon General. </a:t>
            </a:r>
            <a:r>
              <a:rPr lang="en-US" sz="800" dirty="0" smtClean="0"/>
              <a:t>Atlanta, GA: U.S. Department of Health and Human Services, Centers for Disease Control and Prevention, National Center for Chronic Disease Prevention and Health Promotion, Office on Smoking and Health.</a:t>
            </a:r>
          </a:p>
          <a:p>
            <a:r>
              <a:rPr lang="en-US" sz="800" dirty="0" smtClean="0"/>
              <a:t>WHO Report on the Global Tobacco Epidemic, 2008. (2008). The MPOWER package. Geneva, World Health Organization.</a:t>
            </a:r>
          </a:p>
          <a:p>
            <a:endParaRPr lang="en-US" sz="8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pPr defTabSz="974356"/>
            <a:fld id="{EC4B847C-E9DB-4718-97A3-F3C2B942B100}" type="slidenum">
              <a:rPr lang="en-US" smtClean="0"/>
              <a:pPr defTabSz="974356"/>
              <a:t>20</a:t>
            </a:fld>
            <a:endParaRPr lang="en-US" dirty="0" smtClean="0"/>
          </a:p>
        </p:txBody>
      </p:sp>
      <p:sp>
        <p:nvSpPr>
          <p:cNvPr id="75779" name="Rectangle 2"/>
          <p:cNvSpPr>
            <a:spLocks noGrp="1" noRot="1" noChangeAspect="1" noChangeArrowheads="1" noTextEdit="1"/>
          </p:cNvSpPr>
          <p:nvPr>
            <p:ph type="sldImg"/>
          </p:nvPr>
        </p:nvSpPr>
        <p:spPr>
          <a:xfrm>
            <a:off x="1879600" y="719138"/>
            <a:ext cx="3554413" cy="2665412"/>
          </a:xfrm>
          <a:ln/>
        </p:spPr>
      </p:sp>
      <p:sp>
        <p:nvSpPr>
          <p:cNvPr id="75780"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dirty="0" smtClean="0"/>
              <a:t>Prior to providing assistance with tobacco cessation, it is helpful to assess each patient’s readiness to quit (Fiore et al., 2008). Patients can be categorized into four discrete categories:</a:t>
            </a:r>
          </a:p>
          <a:p>
            <a:endParaRPr lang="en-US" altLang="en-US" sz="900" dirty="0" smtClean="0"/>
          </a:p>
          <a:p>
            <a:pPr marL="341937" lvl="1" indent="-112873">
              <a:buFontTx/>
              <a:buChar char="•"/>
            </a:pPr>
            <a:r>
              <a:rPr lang="en-US" altLang="en-US" sz="900" dirty="0" smtClean="0"/>
              <a:t>Stage 1: Not ready to quit in the next month</a:t>
            </a:r>
          </a:p>
          <a:p>
            <a:pPr marL="341937" lvl="1" indent="-112873">
              <a:buFontTx/>
              <a:buChar char="•"/>
            </a:pPr>
            <a:r>
              <a:rPr lang="en-US" altLang="en-US" sz="900" dirty="0" smtClean="0"/>
              <a:t>Stage 2: Ready to quit in the next month</a:t>
            </a:r>
          </a:p>
          <a:p>
            <a:pPr marL="341937" lvl="1" indent="-112873">
              <a:buFontTx/>
              <a:buChar char="•"/>
            </a:pPr>
            <a:r>
              <a:rPr lang="en-US" altLang="en-US" sz="900" dirty="0" smtClean="0"/>
              <a:t>Stage 3: Recent quitter, quit with the past 6 months</a:t>
            </a:r>
          </a:p>
          <a:p>
            <a:pPr marL="341937" lvl="1" indent="-112873">
              <a:buFontTx/>
              <a:buChar char="•"/>
            </a:pPr>
            <a:r>
              <a:rPr lang="en-US" altLang="en-US" sz="900" dirty="0" smtClean="0"/>
              <a:t>Stage 4: Former tobacco user, quit more than 6 months ago</a:t>
            </a:r>
          </a:p>
          <a:p>
            <a:endParaRPr lang="en-US" altLang="en-US" sz="900" dirty="0" smtClean="0"/>
          </a:p>
          <a:p>
            <a:r>
              <a:rPr lang="en-US" altLang="en-US" sz="900" dirty="0" smtClean="0"/>
              <a:t>Assessing a patient’s readiness to quit enables clinicians to deliver relevant, appropriate counseling messages.</a:t>
            </a:r>
          </a:p>
          <a:p>
            <a:endParaRPr lang="en-US" altLang="en-US" sz="900" dirty="0" smtClean="0"/>
          </a:p>
          <a:p>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pPr defTabSz="974356"/>
            <a:fld id="{7A6CAAC7-6471-4597-AE33-9DCB982DBD8B}" type="slidenum">
              <a:rPr lang="en-US" smtClean="0"/>
              <a:pPr defTabSz="974356"/>
              <a:t>21</a:t>
            </a:fld>
            <a:endParaRPr lang="en-US" dirty="0" smtClean="0"/>
          </a:p>
        </p:txBody>
      </p:sp>
      <p:sp>
        <p:nvSpPr>
          <p:cNvPr id="76803" name="Rectangle 2"/>
          <p:cNvSpPr>
            <a:spLocks noGrp="1" noRot="1" noChangeAspect="1" noChangeArrowheads="1" noTextEdit="1"/>
          </p:cNvSpPr>
          <p:nvPr>
            <p:ph type="sldImg"/>
          </p:nvPr>
        </p:nvSpPr>
        <p:spPr>
          <a:xfrm>
            <a:off x="1901825" y="719138"/>
            <a:ext cx="3552825" cy="2665412"/>
          </a:xfrm>
          <a:ln/>
        </p:spPr>
      </p:sp>
      <p:sp>
        <p:nvSpPr>
          <p:cNvPr id="76804" name="Rectangle 3"/>
          <p:cNvSpPr>
            <a:spLocks noGrp="1" noChangeArrowheads="1"/>
          </p:cNvSpPr>
          <p:nvPr>
            <p:ph type="body" idx="1"/>
          </p:nvPr>
        </p:nvSpPr>
        <p:spPr>
          <a:xfrm>
            <a:off x="615929" y="3541426"/>
            <a:ext cx="6312839" cy="5340012"/>
          </a:xfrm>
          <a:noFill/>
        </p:spPr>
        <p:txBody>
          <a:bodyPr lIns="95562" tIns="47781" rIns="95562" bIns="47781"/>
          <a:lstStyle/>
          <a:p>
            <a:r>
              <a:rPr lang="en-US" sz="900" dirty="0" smtClean="0"/>
              <a:t>This diagram emphasizes that </a:t>
            </a:r>
            <a:r>
              <a:rPr lang="en-US" sz="900" b="1" dirty="0" smtClean="0"/>
              <a:t>behavior change is a process</a:t>
            </a:r>
            <a:r>
              <a:rPr lang="en-US" sz="900" dirty="0" smtClean="0"/>
              <a:t>. Over time, patients often cycle into and out of the different stages. They might quit for a while, then return to tobacco use before they quit again for good. This movement between the stages is normal and is to be expected, particularly for an addictive behavior that patients </a:t>
            </a:r>
            <a:r>
              <a:rPr lang="en-US" sz="900" i="1" dirty="0" smtClean="0"/>
              <a:t>know</a:t>
            </a:r>
            <a:r>
              <a:rPr lang="en-US" sz="900" dirty="0" smtClean="0"/>
              <a:t> they need to stop but might not have the time, energy, or will to stop at the present time. For this reason, it is important to determine the patient’s readiness to commit to quitting at each contact.</a:t>
            </a:r>
          </a:p>
          <a:p>
            <a:endParaRPr lang="en-US" sz="900" b="1" dirty="0" smtClean="0"/>
          </a:p>
          <a:p>
            <a:pPr>
              <a:spcBef>
                <a:spcPct val="0"/>
              </a:spcBef>
            </a:pPr>
            <a:r>
              <a:rPr lang="en-US" sz="900" b="1" dirty="0" smtClean="0"/>
              <a:t>Do not assume that patients who inquire about quitting are ready to quit</a:t>
            </a:r>
            <a:r>
              <a:rPr lang="en-US" sz="900" dirty="0" smtClean="0"/>
              <a:t>. Commonly, they are just thinking about it and gathering information. Similarly,</a:t>
            </a:r>
            <a:r>
              <a:rPr lang="en-US" sz="900" b="1" dirty="0" smtClean="0"/>
              <a:t> </a:t>
            </a:r>
            <a:r>
              <a:rPr lang="en-US" sz="900" dirty="0" smtClean="0"/>
              <a:t>do not assume that a patient who asks for a prescription for </a:t>
            </a:r>
            <a:r>
              <a:rPr lang="en-US" sz="900" dirty="0" err="1" smtClean="0"/>
              <a:t>bupropion</a:t>
            </a:r>
            <a:r>
              <a:rPr lang="en-US" sz="900" dirty="0" smtClean="0"/>
              <a:t>, </a:t>
            </a:r>
            <a:r>
              <a:rPr lang="en-US" sz="900" dirty="0" err="1" smtClean="0"/>
              <a:t>varenicline</a:t>
            </a:r>
            <a:r>
              <a:rPr lang="en-US" sz="900" dirty="0" smtClean="0"/>
              <a:t>, or nicotine replacement therapy or who presents at a pharmacy to purchase these medications is ready to quit. Learning about the different stages of readiness to quit will help clinicians gain a better understanding of why it is important to think of behavior change as a </a:t>
            </a:r>
            <a:r>
              <a:rPr lang="en-US" sz="900" i="1" dirty="0" smtClean="0"/>
              <a:t>process</a:t>
            </a:r>
            <a:r>
              <a:rPr lang="en-US" sz="900" dirty="0" smtClean="0"/>
              <a:t>, not an event. For most people, the process of quitting is characterized by a series of quit attempts and subsequent relapses—on average, former smokers report 10.8 quit attempts over a period of 18.6 years before quitting for good (</a:t>
            </a:r>
            <a:r>
              <a:rPr lang="en-US" sz="900" dirty="0" err="1" smtClean="0"/>
              <a:t>Hazelden</a:t>
            </a:r>
            <a:r>
              <a:rPr lang="en-US" sz="900" dirty="0" smtClean="0"/>
              <a:t> Foundation, 1998). </a:t>
            </a:r>
          </a:p>
          <a:p>
            <a:pPr>
              <a:spcBef>
                <a:spcPct val="0"/>
              </a:spcBef>
            </a:pPr>
            <a:endParaRPr lang="en-US" dirty="0" smtClean="0"/>
          </a:p>
          <a:p>
            <a:pPr>
              <a:spcBef>
                <a:spcPct val="0"/>
              </a:spcBef>
            </a:pPr>
            <a:r>
              <a:rPr lang="en-US" sz="800" dirty="0" err="1" smtClean="0"/>
              <a:t>Hazelden</a:t>
            </a:r>
            <a:r>
              <a:rPr lang="en-US" sz="800" dirty="0" smtClean="0"/>
              <a:t> Foundation. (1998). Survey on current and former smokers</a:t>
            </a:r>
            <a:r>
              <a:rPr lang="en-US" sz="800" dirty="0" smtClean="0">
                <a:cs typeface="Arial" charset="0"/>
              </a:rPr>
              <a:t>—</a:t>
            </a:r>
            <a:r>
              <a:rPr lang="en-US" sz="800" dirty="0" smtClean="0"/>
              <a:t>1998. Center City, MN: </a:t>
            </a:r>
            <a:r>
              <a:rPr lang="en-US" sz="800" dirty="0" err="1" smtClean="0"/>
              <a:t>Hazelden</a:t>
            </a:r>
            <a:r>
              <a:rPr lang="en-US" sz="800" dirty="0" smtClean="0"/>
              <a:t> Foundation.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pPr defTabSz="974356"/>
            <a:fld id="{2B671814-2326-46BD-B35C-6C2AC64356A8}" type="slidenum">
              <a:rPr lang="en-US" smtClean="0"/>
              <a:pPr defTabSz="974356"/>
              <a:t>22</a:t>
            </a:fld>
            <a:endParaRPr lang="en-US" dirty="0" smtClean="0"/>
          </a:p>
        </p:txBody>
      </p:sp>
      <p:sp>
        <p:nvSpPr>
          <p:cNvPr id="77827" name="Rectangle 2"/>
          <p:cNvSpPr>
            <a:spLocks noGrp="1" noRot="1" noChangeAspect="1" noChangeArrowheads="1" noTextEdit="1"/>
          </p:cNvSpPr>
          <p:nvPr>
            <p:ph type="sldImg"/>
          </p:nvPr>
        </p:nvSpPr>
        <p:spPr>
          <a:xfrm>
            <a:off x="1901825" y="719138"/>
            <a:ext cx="3552825" cy="2665412"/>
          </a:xfrm>
          <a:ln/>
        </p:spPr>
      </p:sp>
      <p:sp>
        <p:nvSpPr>
          <p:cNvPr id="77828" name="Rectangle 3"/>
          <p:cNvSpPr>
            <a:spLocks noGrp="1" noChangeArrowheads="1"/>
          </p:cNvSpPr>
          <p:nvPr>
            <p:ph type="body" idx="1"/>
          </p:nvPr>
        </p:nvSpPr>
        <p:spPr>
          <a:xfrm>
            <a:off x="615929" y="3541426"/>
            <a:ext cx="6123842" cy="5340012"/>
          </a:xfrm>
          <a:noFill/>
        </p:spPr>
        <p:txBody>
          <a:bodyPr lIns="95562" tIns="47781" rIns="95562" bIns="47781"/>
          <a:lstStyle/>
          <a:p>
            <a:pPr>
              <a:buFont typeface="Monotype Sorts" pitchFamily="2" charset="2"/>
              <a:buNone/>
            </a:pPr>
            <a:r>
              <a:rPr lang="en-US" altLang="en-US" sz="900" dirty="0" smtClean="0">
                <a:cs typeface="Arial" charset="0"/>
              </a:rPr>
              <a:t>This flow chart, which is presented in the Clinical Practice Guideline (Fiore et al., 2008), describes how to determine a patient’s readiness to quit and the general types of interventions that should be applied. Treatment for patients who are ready to quit should include all five of the key counseling components (the 5 A’s). </a:t>
            </a:r>
          </a:p>
          <a:p>
            <a:pPr>
              <a:buFont typeface="Monotype Sorts" pitchFamily="2" charset="2"/>
              <a:buNone/>
            </a:pPr>
            <a:endParaRPr kumimoji="0" lang="en-US" sz="900" dirty="0" smtClean="0">
              <a:solidFill>
                <a:schemeClr val="tx2"/>
              </a:solidFill>
            </a:endParaRPr>
          </a:p>
          <a:p>
            <a:pPr>
              <a:buFont typeface="Monotype Sorts" pitchFamily="2" charset="2"/>
              <a:buNone/>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pPr defTabSz="974356"/>
            <a:fld id="{0D8BE278-EF21-4F2F-B142-D02E0829202F}" type="slidenum">
              <a:rPr lang="en-US" smtClean="0"/>
              <a:pPr defTabSz="974356"/>
              <a:t>23</a:t>
            </a:fld>
            <a:endParaRPr lang="en-US" dirty="0" smtClean="0"/>
          </a:p>
        </p:txBody>
      </p:sp>
      <p:sp>
        <p:nvSpPr>
          <p:cNvPr id="78851" name="Rectangle 2"/>
          <p:cNvSpPr>
            <a:spLocks noGrp="1" noRot="1" noChangeAspect="1" noChangeArrowheads="1" noTextEdit="1"/>
          </p:cNvSpPr>
          <p:nvPr>
            <p:ph type="sldImg"/>
          </p:nvPr>
        </p:nvSpPr>
        <p:spPr>
          <a:xfrm>
            <a:off x="1901825" y="719138"/>
            <a:ext cx="3552825" cy="2665412"/>
          </a:xfrm>
          <a:ln/>
        </p:spPr>
      </p:sp>
      <p:sp>
        <p:nvSpPr>
          <p:cNvPr id="78852"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dirty="0" smtClean="0"/>
              <a:t>Most patients who use tobacco will not be ready to quit in the immediate future. These patients generally fall into one of two categories:</a:t>
            </a:r>
          </a:p>
          <a:p>
            <a:pPr marL="341937" lvl="1" indent="-112873">
              <a:buFontTx/>
              <a:buChar char="•"/>
            </a:pPr>
            <a:r>
              <a:rPr lang="en-US" altLang="en-US" sz="900" dirty="0" smtClean="0"/>
              <a:t>Those who are not aware of any need to change—the problem is not yet on their “radar screen.” </a:t>
            </a:r>
          </a:p>
          <a:p>
            <a:pPr marL="341937" lvl="1" indent="-112873">
              <a:buFontTx/>
              <a:buChar char="•"/>
            </a:pPr>
            <a:r>
              <a:rPr lang="en-US" altLang="en-US" sz="900" dirty="0" smtClean="0"/>
              <a:t>Those who are unwilling or unable to change—commonly because they are defensive about their negative health behavior or because they are too discouraged to change (perhaps because of prior failed attempts).</a:t>
            </a:r>
          </a:p>
          <a:p>
            <a:endParaRPr lang="en-US" altLang="en-US" sz="900" dirty="0" smtClean="0"/>
          </a:p>
          <a:p>
            <a:r>
              <a:rPr lang="en-US" altLang="en-US" sz="900" dirty="0" smtClean="0"/>
              <a:t>Health care providers commonly label patients in this stage as difficult or unmotivated. Many of these patients simply are not ready. They struggle with ambivalence and see the pros (positive effects) of tobacco use as being more important than the cons (negative effects). </a:t>
            </a:r>
          </a:p>
          <a:p>
            <a:endParaRPr lang="en-US" altLang="en-US" sz="900" dirty="0" smtClean="0"/>
          </a:p>
          <a:p>
            <a:r>
              <a:rPr lang="en-US" altLang="en-US" sz="900" dirty="0" smtClean="0"/>
              <a:t>The goal of interventions at this stage is to encourage patients to start thinking about quitting. </a:t>
            </a:r>
          </a:p>
          <a:p>
            <a:endParaRPr lang="en-US" altLang="en-US" sz="9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pPr defTabSz="974356"/>
            <a:fld id="{0183C462-CE74-45A6-AD00-6760B4104EC1}" type="slidenum">
              <a:rPr lang="en-US" smtClean="0"/>
              <a:pPr defTabSz="974356"/>
              <a:t>24</a:t>
            </a:fld>
            <a:endParaRPr lang="en-US" dirty="0" smtClean="0"/>
          </a:p>
        </p:txBody>
      </p:sp>
      <p:sp>
        <p:nvSpPr>
          <p:cNvPr id="79875" name="Rectangle 2"/>
          <p:cNvSpPr>
            <a:spLocks noGrp="1" noRot="1" noChangeAspect="1" noChangeArrowheads="1" noTextEdit="1"/>
          </p:cNvSpPr>
          <p:nvPr>
            <p:ph type="sldImg"/>
          </p:nvPr>
        </p:nvSpPr>
        <p:spPr>
          <a:xfrm>
            <a:off x="1901825" y="719138"/>
            <a:ext cx="3552825" cy="2665412"/>
          </a:xfrm>
          <a:ln/>
        </p:spPr>
      </p:sp>
      <p:sp>
        <p:nvSpPr>
          <p:cNvPr id="79876" name="Rectangle 3"/>
          <p:cNvSpPr>
            <a:spLocks noGrp="1" noChangeArrowheads="1"/>
          </p:cNvSpPr>
          <p:nvPr>
            <p:ph type="body" idx="1"/>
          </p:nvPr>
        </p:nvSpPr>
        <p:spPr>
          <a:xfrm>
            <a:off x="615929" y="3541426"/>
            <a:ext cx="6123842" cy="5340012"/>
          </a:xfrm>
          <a:noFill/>
        </p:spPr>
        <p:txBody>
          <a:bodyPr lIns="95562" tIns="47781" rIns="95562" bIns="47781"/>
          <a:lstStyle/>
          <a:p>
            <a:pPr>
              <a:lnSpc>
                <a:spcPct val="90000"/>
              </a:lnSpc>
            </a:pPr>
            <a:r>
              <a:rPr lang="en-US" altLang="en-US" sz="900" dirty="0" smtClean="0"/>
              <a:t>When counseling a patient who is not ready to quit, it is important to demonstrate understanding and empathy, to foster ongoing communication, and to ask questions noninvasively. Instead of pressuring the patient for an immediate behavioral shift, request the patient’s permission to ask questions and discuss the issue of tobacco use prior to imparting advice. For example, a clinician might say, “May I tell you why your smoking concerns me?” </a:t>
            </a:r>
          </a:p>
          <a:p>
            <a:pPr>
              <a:lnSpc>
                <a:spcPct val="90000"/>
              </a:lnSpc>
            </a:pPr>
            <a:r>
              <a:rPr lang="en-US" altLang="en-US" sz="900" dirty="0" smtClean="0"/>
              <a:t>Messages that either emphasize the cons of tobacco use or deemphasize the pros of tobacco use help move the patient forward in the process of change. It is useful to tailor messages based on the patient’s health history, such as highlighting how tobacco use can induce early onset of particular diseases for which the patient may be at risk, or how it can exacerbate existing conditions. An approach that might be effective with parents is discussing how smoking can negatively affect their children’s health and increase the likelihood that their children will grow up to be smokers. Clinicians should encourage patients to quit while emphasizing that the decision to quit, or not to quit, is theirs. </a:t>
            </a:r>
            <a:endParaRPr lang="en-US" altLang="en-US" sz="900" b="1" dirty="0" smtClean="0"/>
          </a:p>
          <a:p>
            <a:pPr>
              <a:lnSpc>
                <a:spcPct val="90000"/>
              </a:lnSpc>
            </a:pPr>
            <a:endParaRPr lang="en-US" altLang="en-US" sz="900" b="1" dirty="0" smtClean="0"/>
          </a:p>
          <a:p>
            <a:pPr>
              <a:lnSpc>
                <a:spcPct val="90000"/>
              </a:lnSpc>
            </a:pPr>
            <a:r>
              <a:rPr lang="en-US" altLang="en-US" sz="900" b="1" dirty="0" smtClean="0">
                <a:cs typeface="Arial" charset="0"/>
                <a:sym typeface="Webdings" pitchFamily="18" charset="2"/>
              </a:rPr>
              <a:t>♪</a:t>
            </a:r>
            <a:r>
              <a:rPr lang="en-US" altLang="en-US" sz="900" b="1" dirty="0" smtClean="0">
                <a:sym typeface="Wingdings" pitchFamily="2" charset="2"/>
              </a:rPr>
              <a:t> </a:t>
            </a:r>
            <a:r>
              <a:rPr lang="en-US" sz="900" b="1" dirty="0" smtClean="0">
                <a:sym typeface="Monotype Sorts" pitchFamily="2" charset="2"/>
              </a:rPr>
              <a:t>Note to instructor(s): </a:t>
            </a:r>
            <a:r>
              <a:rPr lang="en-US" sz="900" dirty="0" smtClean="0">
                <a:sym typeface="Monotype Sorts" pitchFamily="2" charset="2"/>
              </a:rPr>
              <a:t>One technique t</a:t>
            </a:r>
            <a:r>
              <a:rPr lang="en-US" altLang="en-US" sz="900" dirty="0" smtClean="0"/>
              <a:t>o gauge a patient’s level of resistance to quitting is to ask, “If I were to give you an envelope, what would the message inside need to say for you to consider quitting?” If the patient says, “There is nothing that you could write that would make me consider quitting,” then there is little that you can do at this point, except to (1) stress the importance of quitting for the patient’s health, (2) ask that the patient not rule out the possibility of quitting, and (3) offer to assist the patient with quitting, should the patient change his or her mind. </a:t>
            </a:r>
          </a:p>
          <a:p>
            <a:pPr>
              <a:lnSpc>
                <a:spcPct val="90000"/>
              </a:lnSpc>
            </a:pPr>
            <a:endParaRPr lang="en-US" altLang="en-US" sz="900" dirty="0" smtClean="0"/>
          </a:p>
          <a:p>
            <a:pPr>
              <a:lnSpc>
                <a:spcPct val="90000"/>
              </a:lnSpc>
            </a:pPr>
            <a:r>
              <a:rPr lang="en-US" altLang="en-US" sz="900" dirty="0" smtClean="0"/>
              <a:t>Aggressive efforts to persuade the patient into making a change are </a:t>
            </a:r>
            <a:r>
              <a:rPr lang="en-US" altLang="en-US" sz="900" i="1" dirty="0" smtClean="0"/>
              <a:t>not </a:t>
            </a:r>
            <a:r>
              <a:rPr lang="en-US" altLang="en-US" sz="900" dirty="0" smtClean="0"/>
              <a:t>advisable during this stage. Likewise, high-spirited “cheerleading” may only heighten the patient’s resistance. It is not yet time to provide a treatment plan, although it might be useful to inform patients of the various options available.</a:t>
            </a:r>
          </a:p>
          <a:p>
            <a:pPr>
              <a:lnSpc>
                <a:spcPct val="90000"/>
              </a:lnSpc>
            </a:pPr>
            <a:endParaRPr lang="en-US" altLang="en-US" sz="900" b="1" dirty="0" smtClean="0"/>
          </a:p>
          <a:p>
            <a:pPr>
              <a:lnSpc>
                <a:spcPct val="90000"/>
              </a:lnSpc>
            </a:pPr>
            <a:r>
              <a:rPr lang="en-US" altLang="en-US" sz="900" b="1" dirty="0" smtClean="0"/>
              <a:t>Offer assistance. </a:t>
            </a:r>
            <a:r>
              <a:rPr lang="en-US" altLang="en-US" sz="900" dirty="0" smtClean="0"/>
              <a:t>Make it clear that it is an ongoing, standing offer, which the patient can accept whenever he or she is ready.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pPr defTabSz="974356"/>
            <a:fld id="{9A6B1903-5F51-42C3-B68F-B7C4E5FC37B4}" type="slidenum">
              <a:rPr lang="en-US" smtClean="0"/>
              <a:pPr defTabSz="974356"/>
              <a:t>25</a:t>
            </a:fld>
            <a:endParaRPr lang="en-US" dirty="0" smtClean="0"/>
          </a:p>
        </p:txBody>
      </p:sp>
      <p:sp>
        <p:nvSpPr>
          <p:cNvPr id="80899" name="Rectangle 2"/>
          <p:cNvSpPr>
            <a:spLocks noGrp="1" noRot="1" noChangeAspect="1" noChangeArrowheads="1" noTextEdit="1"/>
          </p:cNvSpPr>
          <p:nvPr>
            <p:ph type="sldImg"/>
          </p:nvPr>
        </p:nvSpPr>
        <p:spPr>
          <a:xfrm>
            <a:off x="1901825" y="719138"/>
            <a:ext cx="3552825" cy="2665412"/>
          </a:xfrm>
          <a:ln/>
        </p:spPr>
      </p:sp>
      <p:sp>
        <p:nvSpPr>
          <p:cNvPr id="80900"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dirty="0" smtClean="0"/>
              <a:t>For patients who are not ready to quit, encourage them to seriously consider quitting by asking the following series of three questions:</a:t>
            </a:r>
          </a:p>
          <a:p>
            <a:endParaRPr lang="en-US" altLang="en-US" sz="900" dirty="0" smtClean="0"/>
          </a:p>
          <a:p>
            <a:r>
              <a:rPr lang="en-US" altLang="en-US" sz="900" dirty="0" smtClean="0"/>
              <a:t>1. </a:t>
            </a:r>
            <a:r>
              <a:rPr lang="en-US" altLang="en-US" sz="900" i="1" dirty="0" smtClean="0"/>
              <a:t>Do you ever plan to quit?</a:t>
            </a:r>
            <a:r>
              <a:rPr lang="en-US" altLang="en-US" sz="900" dirty="0" smtClean="0"/>
              <a:t/>
            </a:r>
            <a:br>
              <a:rPr lang="en-US" altLang="en-US" sz="900" dirty="0" smtClean="0"/>
            </a:br>
            <a:endParaRPr lang="en-US" altLang="en-US" sz="900" dirty="0" smtClean="0"/>
          </a:p>
          <a:p>
            <a:r>
              <a:rPr lang="en-US" altLang="en-US" sz="900" dirty="0" smtClean="0"/>
              <a:t>Most patients will respond “yes,” in which case the clinician should continue with question #2. If they respond “no,” the clinician should strongly advise the patient to quit and offer to assist, should the patient change his mind.</a:t>
            </a:r>
            <a:br>
              <a:rPr lang="en-US" altLang="en-US" sz="900" dirty="0" smtClean="0"/>
            </a:br>
            <a:endParaRPr lang="en-US" altLang="en-US" sz="900" dirty="0" smtClean="0"/>
          </a:p>
          <a:p>
            <a:r>
              <a:rPr lang="en-US" altLang="en-US" sz="900" dirty="0" smtClean="0"/>
              <a:t>2. </a:t>
            </a:r>
            <a:r>
              <a:rPr lang="en-US" altLang="en-US" sz="900" i="1" dirty="0" smtClean="0"/>
              <a:t>What might be some of the benefits of quitting now, instead of later?</a:t>
            </a:r>
            <a:r>
              <a:rPr lang="en-US" altLang="en-US" sz="900" dirty="0" smtClean="0"/>
              <a:t/>
            </a:r>
            <a:br>
              <a:rPr lang="en-US" altLang="en-US" sz="900" dirty="0" smtClean="0"/>
            </a:br>
            <a:endParaRPr lang="en-US" altLang="en-US" sz="900" dirty="0" smtClean="0"/>
          </a:p>
          <a:p>
            <a:r>
              <a:rPr lang="en-US" altLang="en-US" sz="900" dirty="0" smtClean="0"/>
              <a:t>The longer a patient smokes, quitting generally becomes more difficult. Most patients will agree that there is never an ideal time to quit, and procrastinating a quit date has more negative effects than positive.</a:t>
            </a:r>
            <a:br>
              <a:rPr lang="en-US" altLang="en-US" sz="900" dirty="0" smtClean="0"/>
            </a:br>
            <a:endParaRPr lang="en-US" altLang="en-US" sz="900" dirty="0" smtClean="0"/>
          </a:p>
          <a:p>
            <a:r>
              <a:rPr lang="en-US" altLang="en-US" sz="900" dirty="0" smtClean="0"/>
              <a:t>3. </a:t>
            </a:r>
            <a:r>
              <a:rPr lang="en-US" altLang="en-US" sz="900" i="1" dirty="0" smtClean="0"/>
              <a:t>What would have to change for you to decide to quit sooner?</a:t>
            </a:r>
            <a:r>
              <a:rPr lang="en-US" altLang="en-US" sz="900" dirty="0" smtClean="0"/>
              <a:t/>
            </a:r>
            <a:br>
              <a:rPr lang="en-US" altLang="en-US" sz="900" dirty="0" smtClean="0"/>
            </a:br>
            <a:endParaRPr lang="en-US" altLang="en-US" sz="900" dirty="0" smtClean="0"/>
          </a:p>
          <a:p>
            <a:r>
              <a:rPr lang="en-US" altLang="en-US" sz="900" dirty="0" smtClean="0"/>
              <a:t>This question probes patients’ perceptions of quitting, which reveals some of the barriers to quitting that can then be discussed. </a:t>
            </a:r>
          </a:p>
          <a:p>
            <a:endParaRPr lang="en-US" altLang="en-US" sz="900" dirty="0" smtClean="0"/>
          </a:p>
          <a:p>
            <a:endParaRPr lang="en-US" altLang="en-US" sz="8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pPr defTabSz="974356"/>
            <a:fld id="{BE9445DD-4C01-4330-A4F7-33613CA45CE6}" type="slidenum">
              <a:rPr lang="en-US" smtClean="0"/>
              <a:pPr defTabSz="974356"/>
              <a:t>26</a:t>
            </a:fld>
            <a:endParaRPr lang="en-US" dirty="0" smtClean="0"/>
          </a:p>
        </p:txBody>
      </p:sp>
      <p:sp>
        <p:nvSpPr>
          <p:cNvPr id="81923" name="Rectangle 2"/>
          <p:cNvSpPr>
            <a:spLocks noGrp="1" noRot="1" noChangeAspect="1" noChangeArrowheads="1" noTextEdit="1"/>
          </p:cNvSpPr>
          <p:nvPr>
            <p:ph type="sldImg"/>
          </p:nvPr>
        </p:nvSpPr>
        <p:spPr>
          <a:xfrm>
            <a:off x="1901825" y="719138"/>
            <a:ext cx="3552825" cy="2665412"/>
          </a:xfrm>
          <a:ln/>
        </p:spPr>
      </p:sp>
      <p:sp>
        <p:nvSpPr>
          <p:cNvPr id="81924" name="Rectangle 3"/>
          <p:cNvSpPr>
            <a:spLocks noGrp="1" noChangeArrowheads="1"/>
          </p:cNvSpPr>
          <p:nvPr>
            <p:ph type="body" idx="1"/>
          </p:nvPr>
        </p:nvSpPr>
        <p:spPr>
          <a:xfrm>
            <a:off x="556867" y="3552904"/>
            <a:ext cx="6123843" cy="5340011"/>
          </a:xfrm>
          <a:noFill/>
        </p:spPr>
        <p:txBody>
          <a:bodyPr lIns="96321" tIns="48160" rIns="96321" bIns="48160"/>
          <a:lstStyle/>
          <a:p>
            <a:r>
              <a:rPr lang="en-US" sz="900" dirty="0" smtClean="0"/>
              <a:t>For patients who are not ready to quit, clinicians can deliver tailored, motivational messages by applying the 5 R’s:</a:t>
            </a:r>
          </a:p>
          <a:p>
            <a:endParaRPr lang="en-US" sz="900" dirty="0" smtClean="0"/>
          </a:p>
          <a:p>
            <a:r>
              <a:rPr lang="en-US" sz="900" b="1" dirty="0" smtClean="0"/>
              <a:t>Relevance: </a:t>
            </a:r>
            <a:r>
              <a:rPr lang="en-US" sz="900" dirty="0" smtClean="0"/>
              <a:t>Encourage the patient to indicate why quitting is personally relevant. Be as specific as possible. Motivational information has the most impact if it is relevant to the patient’s disease status or risk, family or social situation (e.g., having children in the home), health concerns, age, sex, and other important patient characteristics (e.g., prior quitting experience, personal barriers to cessation).</a:t>
            </a:r>
          </a:p>
          <a:p>
            <a:r>
              <a:rPr lang="en-US" sz="900" b="1" dirty="0" smtClean="0"/>
              <a:t>Risks:</a:t>
            </a:r>
            <a:r>
              <a:rPr lang="en-US" sz="900" dirty="0" smtClean="0"/>
              <a:t> Ask the patient to identify consequences of tobacco use. Suggest and highlight those that seem most relevant to the patient and emphasize that other forms of tobacco (such as smokeless, or light cigarettes) will not eliminate the risks. Risks of tobacco use are discussed in the </a:t>
            </a:r>
            <a:r>
              <a:rPr lang="en-US" sz="900" i="1" dirty="0" smtClean="0"/>
              <a:t>Epidemiology of Tobacco Use</a:t>
            </a:r>
            <a:r>
              <a:rPr lang="en-US" sz="900" dirty="0" smtClean="0"/>
              <a:t> and </a:t>
            </a:r>
            <a:r>
              <a:rPr lang="en-US" sz="900" i="1" dirty="0" err="1" smtClean="0"/>
              <a:t>Pathophysiology</a:t>
            </a:r>
            <a:r>
              <a:rPr lang="en-US" sz="900" i="1" dirty="0" smtClean="0"/>
              <a:t> of Tobacco-Related Disease</a:t>
            </a:r>
            <a:r>
              <a:rPr lang="en-US" sz="900" dirty="0" smtClean="0"/>
              <a:t> modules.</a:t>
            </a:r>
          </a:p>
          <a:p>
            <a:r>
              <a:rPr lang="en-US" sz="900" b="1" dirty="0" smtClean="0"/>
              <a:t>Rewards:</a:t>
            </a:r>
            <a:r>
              <a:rPr lang="en-US" sz="900" dirty="0" smtClean="0"/>
              <a:t> Ask the patient to identify benefits of quitting. Highlight those that seem relevant to the patient. Examples of benefits of cessation are discussed in the </a:t>
            </a:r>
            <a:r>
              <a:rPr lang="en-US" sz="900" i="1" dirty="0" smtClean="0"/>
              <a:t>Epidemiology of Tobacco Use</a:t>
            </a:r>
            <a:r>
              <a:rPr lang="en-US" sz="900" dirty="0" smtClean="0"/>
              <a:t> module. </a:t>
            </a:r>
          </a:p>
          <a:p>
            <a:r>
              <a:rPr lang="en-US" sz="900" b="1" dirty="0" smtClean="0"/>
              <a:t>Roadblocks: </a:t>
            </a:r>
            <a:r>
              <a:rPr lang="en-US" sz="900" dirty="0" smtClean="0"/>
              <a:t>Ask the patient to identify barriers to quitting and potential methods for circumventing each barrier. Suggest and highlight those that seem most relevant to the patient. Common barriers include withdrawal symptoms, fear of failure, weight gain, lack of support, depression, and enjoyment of tobacco.</a:t>
            </a:r>
          </a:p>
          <a:p>
            <a:r>
              <a:rPr lang="en-US" sz="900" b="1" dirty="0" smtClean="0"/>
              <a:t>Repetition: </a:t>
            </a:r>
            <a:r>
              <a:rPr lang="en-US" sz="900" dirty="0" smtClean="0"/>
              <a:t>Repeat the motivational intervention whenever possible. Tobacco users who have failed in previous quit attempts should be reminded that most people make repeated quit attempts before they are successful.</a:t>
            </a:r>
          </a:p>
          <a:p>
            <a:endParaRPr lang="en-US" sz="900" dirty="0" smtClean="0"/>
          </a:p>
          <a:p>
            <a:pPr eaLnBrk="1" hangingPunct="1">
              <a:spcBef>
                <a:spcPct val="0"/>
              </a:spcBef>
              <a:buClr>
                <a:schemeClr val="tx1"/>
              </a:buClr>
              <a:buSzPct val="60000"/>
              <a:buFont typeface="Wingdings" pitchFamily="2" charset="2"/>
              <a:buNone/>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pPr defTabSz="974356"/>
            <a:fld id="{F669BF4D-B5E5-409F-9A47-AE8C4EBFC27D}" type="slidenum">
              <a:rPr lang="en-US" smtClean="0"/>
              <a:pPr defTabSz="974356"/>
              <a:t>27</a:t>
            </a:fld>
            <a:endParaRPr lang="en-US" dirty="0" smtClean="0"/>
          </a:p>
        </p:txBody>
      </p:sp>
      <p:sp>
        <p:nvSpPr>
          <p:cNvPr id="82947" name="Rectangle 2"/>
          <p:cNvSpPr>
            <a:spLocks noGrp="1" noRot="1" noChangeAspect="1" noChangeArrowheads="1" noTextEdit="1"/>
          </p:cNvSpPr>
          <p:nvPr>
            <p:ph type="sldImg"/>
          </p:nvPr>
        </p:nvSpPr>
        <p:spPr>
          <a:xfrm>
            <a:off x="1903413" y="719138"/>
            <a:ext cx="3554412" cy="2665412"/>
          </a:xfrm>
          <a:ln/>
        </p:spPr>
      </p:sp>
      <p:sp>
        <p:nvSpPr>
          <p:cNvPr id="82948" name="Rectangle 3"/>
          <p:cNvSpPr>
            <a:spLocks noGrp="1" noChangeArrowheads="1"/>
          </p:cNvSpPr>
          <p:nvPr>
            <p:ph type="body" idx="1"/>
          </p:nvPr>
        </p:nvSpPr>
        <p:spPr>
          <a:xfrm>
            <a:off x="615929" y="3541426"/>
            <a:ext cx="6123842" cy="5340012"/>
          </a:xfrm>
          <a:noFill/>
        </p:spPr>
        <p:txBody>
          <a:bodyPr lIns="95547" tIns="47773" rIns="95547" bIns="47773"/>
          <a:lstStyle/>
          <a:p>
            <a:r>
              <a:rPr lang="en-US" altLang="en-US" sz="900" b="1" dirty="0" smtClean="0">
                <a:cs typeface="Arial" charset="0"/>
                <a:sym typeface="Monotype Sorts" pitchFamily="2" charset="2"/>
              </a:rPr>
              <a:t>♪</a:t>
            </a:r>
            <a:r>
              <a:rPr lang="en-US" sz="900" dirty="0" smtClean="0">
                <a:cs typeface="Arial" charset="0"/>
                <a:sym typeface="Wingdings" pitchFamily="2" charset="2"/>
              </a:rPr>
              <a:t> </a:t>
            </a:r>
            <a:r>
              <a:rPr lang="en-US" sz="900" b="1" dirty="0" smtClean="0"/>
              <a:t>Note to instructor(s): </a:t>
            </a:r>
            <a:r>
              <a:rPr lang="en-US" sz="900" dirty="0" smtClean="0"/>
              <a:t>This video is a pharmacy-based counseling session, but similar strategies should be used, regardless of clinician type or setting. To access the video file, go to http://rxforchange.ucsf.edu. Under the “5 A’s Curriculum,” click “Video Segments” and locate video V6a in the table. Other videos are available for download from this webpage and might be more appropriate for your audience. Edit this slide as needed to incorporate other videos.</a:t>
            </a:r>
          </a:p>
          <a:p>
            <a:endParaRPr lang="en-US" sz="900" dirty="0" smtClean="0"/>
          </a:p>
          <a:p>
            <a:r>
              <a:rPr lang="en-US" sz="900" dirty="0" smtClean="0"/>
              <a:t>After showing the video, debrief with your audience. The clinician has provided an appropriate intervention for a patient who is not ready to quit at this time. The goal was to try to plant a seed to get the patient thinking about quitting, to move the patient forward in the process of change. And, in doing so, the clinician has fostered communication and a relationship with one of her patients. Note that this brief intervention required very little time (2 minutes).</a:t>
            </a:r>
          </a:p>
          <a:p>
            <a:endParaRPr lang="en-US" sz="900" dirty="0" smtClean="0"/>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pPr defTabSz="974356"/>
            <a:fld id="{BEE0D3F7-5CD4-4B4B-B081-AD88949B07D7}" type="slidenum">
              <a:rPr lang="en-US" smtClean="0"/>
              <a:pPr defTabSz="974356"/>
              <a:t>28</a:t>
            </a:fld>
            <a:endParaRPr lang="en-US" dirty="0" smtClean="0"/>
          </a:p>
        </p:txBody>
      </p:sp>
      <p:sp>
        <p:nvSpPr>
          <p:cNvPr id="83971" name="Rectangle 2"/>
          <p:cNvSpPr>
            <a:spLocks noGrp="1" noRot="1" noChangeAspect="1" noChangeArrowheads="1" noTextEdit="1"/>
          </p:cNvSpPr>
          <p:nvPr>
            <p:ph type="sldImg"/>
          </p:nvPr>
        </p:nvSpPr>
        <p:spPr>
          <a:xfrm>
            <a:off x="1901825" y="719138"/>
            <a:ext cx="3552825" cy="2665412"/>
          </a:xfrm>
          <a:ln/>
        </p:spPr>
      </p:sp>
      <p:sp>
        <p:nvSpPr>
          <p:cNvPr id="83972"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dirty="0" smtClean="0"/>
              <a:t>At the second stage in the continuum of change, patients are ready to quit in the very near future (likely in the next month). These patients recognize the need to change and the benefits to be had by quitting. They are </a:t>
            </a:r>
            <a:r>
              <a:rPr lang="en-US" altLang="en-US" sz="900" b="1" dirty="0" smtClean="0"/>
              <a:t>getting ready to quit.</a:t>
            </a:r>
            <a:r>
              <a:rPr lang="en-US" altLang="en-US" sz="900" dirty="0" smtClean="0"/>
              <a:t> Often, they might have made a quit attempt in the past year. </a:t>
            </a:r>
          </a:p>
          <a:p>
            <a:endParaRPr lang="en-US" altLang="en-US" sz="900" dirty="0" smtClean="0"/>
          </a:p>
          <a:p>
            <a:r>
              <a:rPr lang="en-US" altLang="en-US" sz="900" dirty="0" smtClean="0"/>
              <a:t>The goal is to assist these patients in achieving cessation.</a:t>
            </a:r>
          </a:p>
          <a:p>
            <a:endParaRPr lang="en-US" altLang="en-US" sz="9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pPr defTabSz="974356"/>
            <a:fld id="{B8DC0989-32E8-4E1D-B8B3-C8DFF9A2FE66}" type="slidenum">
              <a:rPr lang="en-US" smtClean="0"/>
              <a:pPr defTabSz="974356"/>
              <a:t>29</a:t>
            </a:fld>
            <a:endParaRPr lang="en-US" dirty="0" smtClean="0"/>
          </a:p>
        </p:txBody>
      </p:sp>
      <p:sp>
        <p:nvSpPr>
          <p:cNvPr id="84995" name="Rectangle 2"/>
          <p:cNvSpPr>
            <a:spLocks noGrp="1" noRot="1" noChangeAspect="1" noChangeArrowheads="1" noTextEdit="1"/>
          </p:cNvSpPr>
          <p:nvPr>
            <p:ph type="sldImg"/>
          </p:nvPr>
        </p:nvSpPr>
        <p:spPr>
          <a:xfrm>
            <a:off x="1901825" y="719138"/>
            <a:ext cx="3552825" cy="2665412"/>
          </a:xfrm>
          <a:ln/>
        </p:spPr>
      </p:sp>
      <p:sp>
        <p:nvSpPr>
          <p:cNvPr id="84996" name="Rectangle 3"/>
          <p:cNvSpPr>
            <a:spLocks noGrp="1" noChangeArrowheads="1"/>
          </p:cNvSpPr>
          <p:nvPr>
            <p:ph type="body" idx="1"/>
          </p:nvPr>
        </p:nvSpPr>
        <p:spPr>
          <a:xfrm>
            <a:off x="615929" y="3541426"/>
            <a:ext cx="6123842" cy="5340012"/>
          </a:xfrm>
          <a:noFill/>
        </p:spPr>
        <p:txBody>
          <a:bodyPr lIns="95562" tIns="47781" rIns="95562" bIns="47781"/>
          <a:lstStyle/>
          <a:p>
            <a:r>
              <a:rPr lang="en-US" sz="900" dirty="0" smtClean="0"/>
              <a:t>Three key elements of tobacco cessation counseling:</a:t>
            </a:r>
          </a:p>
          <a:p>
            <a:pPr marL="341937" lvl="1" indent="-112873">
              <a:buFontTx/>
              <a:buChar char="•"/>
            </a:pPr>
            <a:r>
              <a:rPr lang="en-US" sz="900" dirty="0" smtClean="0"/>
              <a:t>Assess tobacco use history</a:t>
            </a:r>
          </a:p>
          <a:p>
            <a:pPr marL="341937" lvl="1" indent="-112873">
              <a:buFontTx/>
              <a:buChar char="•"/>
            </a:pPr>
            <a:r>
              <a:rPr lang="en-US" sz="900" dirty="0" smtClean="0"/>
              <a:t>Discuss key issues</a:t>
            </a:r>
          </a:p>
          <a:p>
            <a:pPr marL="341937" lvl="1" indent="-112873">
              <a:buFontTx/>
              <a:buChar char="•"/>
            </a:pPr>
            <a:r>
              <a:rPr lang="en-US" sz="900" dirty="0" smtClean="0"/>
              <a:t>Facilitate the quitting process, including practical counseling (problem solving/skills training) and social support delivered as part of treatment (Fiore et al., 2008)</a:t>
            </a:r>
          </a:p>
          <a:p>
            <a:pPr>
              <a:buFontTx/>
              <a:buChar char="•"/>
            </a:pPr>
            <a:endParaRPr lang="en-US" sz="900" dirty="0" smtClean="0"/>
          </a:p>
          <a:p>
            <a:r>
              <a:rPr lang="en-US" sz="900" dirty="0" smtClean="0"/>
              <a:t>Assessing tobacco use history and discussing key issues are important information-gathering steps of counseling. Clinicians must develop an understanding of their patients’ unique history and perspective on tobacco use before facilitating the quitting process. </a:t>
            </a:r>
          </a:p>
          <a:p>
            <a:endParaRPr lang="en-US" sz="900" dirty="0" smtClean="0"/>
          </a:p>
          <a:p>
            <a:r>
              <a:rPr lang="en-US" altLang="en-US" sz="900" b="1" dirty="0" smtClean="0">
                <a:cs typeface="Arial" charset="0"/>
                <a:sym typeface="Webdings" pitchFamily="18" charset="2"/>
              </a:rPr>
              <a:t>♪</a:t>
            </a:r>
            <a:r>
              <a:rPr lang="en-US" altLang="en-US" sz="900" b="1" dirty="0" smtClean="0">
                <a:sym typeface="Wingdings" pitchFamily="2" charset="2"/>
              </a:rPr>
              <a:t> </a:t>
            </a:r>
            <a:r>
              <a:rPr lang="en-US" sz="900" b="1" dirty="0" smtClean="0">
                <a:sym typeface="Monotype Sorts" pitchFamily="2" charset="2"/>
              </a:rPr>
              <a:t>Note to instructor(s): </a:t>
            </a:r>
            <a:r>
              <a:rPr lang="en-US" sz="900" dirty="0" smtClean="0">
                <a:sym typeface="Monotype Sorts" pitchFamily="2" charset="2"/>
              </a:rPr>
              <a:t>These three elements parallel those presented on the </a:t>
            </a:r>
            <a:r>
              <a:rPr lang="en-US" sz="900" i="1" dirty="0" smtClean="0">
                <a:sym typeface="Monotype Sorts" pitchFamily="2" charset="2"/>
              </a:rPr>
              <a:t>Tobacco Cessation Counseling </a:t>
            </a:r>
            <a:r>
              <a:rPr lang="en-US" sz="900" i="1" dirty="0" err="1" smtClean="0">
                <a:sym typeface="Monotype Sorts" pitchFamily="2" charset="2"/>
              </a:rPr>
              <a:t>Guidesheet</a:t>
            </a:r>
            <a:r>
              <a:rPr lang="en-US" sz="900" dirty="0" smtClean="0">
                <a:sym typeface="Monotype Sorts" pitchFamily="2" charset="2"/>
              </a:rPr>
              <a:t> (ancillary handout A1 GUIDE.pdf). </a:t>
            </a:r>
          </a:p>
          <a:p>
            <a:endParaRPr lang="en-US" sz="900" dirty="0" smtClean="0">
              <a:sym typeface="Monotype Sorts" pitchFamily="2" charset="2"/>
            </a:endParaRPr>
          </a:p>
          <a:p>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65966"/>
            <a:fld id="{BB41001C-B774-4684-94FA-4B6221D7DD5F}" type="slidenum">
              <a:rPr lang="en-US" smtClean="0"/>
              <a:pPr defTabSz="965966"/>
              <a:t>3</a:t>
            </a:fld>
            <a:endParaRPr lang="en-US" dirty="0" smtClean="0"/>
          </a:p>
        </p:txBody>
      </p:sp>
      <p:sp>
        <p:nvSpPr>
          <p:cNvPr id="48131" name="Rectangle 2"/>
          <p:cNvSpPr>
            <a:spLocks noGrp="1" noRot="1" noChangeAspect="1" noChangeArrowheads="1" noTextEdit="1"/>
          </p:cNvSpPr>
          <p:nvPr>
            <p:ph type="sldImg"/>
          </p:nvPr>
        </p:nvSpPr>
        <p:spPr>
          <a:xfrm>
            <a:off x="1889125" y="719138"/>
            <a:ext cx="3552825" cy="2665412"/>
          </a:xfrm>
          <a:ln/>
        </p:spPr>
      </p:sp>
      <p:sp>
        <p:nvSpPr>
          <p:cNvPr id="48132" name="Rectangle 3"/>
          <p:cNvSpPr>
            <a:spLocks noGrp="1" noChangeArrowheads="1"/>
          </p:cNvSpPr>
          <p:nvPr>
            <p:ph type="body" idx="1"/>
          </p:nvPr>
        </p:nvSpPr>
        <p:spPr>
          <a:xfrm>
            <a:off x="599054" y="3539789"/>
            <a:ext cx="6172780" cy="5341651"/>
          </a:xfrm>
          <a:noFill/>
        </p:spPr>
        <p:txBody>
          <a:bodyPr lIns="94647" tIns="47322" rIns="94647" bIns="47322"/>
          <a:lstStyle/>
          <a:p>
            <a:pPr>
              <a:lnSpc>
                <a:spcPct val="90000"/>
              </a:lnSpc>
              <a:spcBef>
                <a:spcPct val="0"/>
              </a:spcBef>
              <a:tabLst>
                <a:tab pos="225724" algn="l"/>
              </a:tabLst>
            </a:pPr>
            <a:r>
              <a:rPr lang="en-US" altLang="en-US" sz="900" dirty="0" smtClean="0"/>
              <a:t>This graph demonstrates trends in smoking among adults in the U.S. between 1955 and 2009 (CDC, 1999; CDC, 2010). Since 1990, the smoking prevalence among men and women has experienced only a slight decline, compared to previous decades, highlighting a need for enhanced tobacco control efforts. In 2009, results of the National Health Interview Survey (NHIS) indicated that approximately 46.6 million adults (20.6% of the U.S. adult population) were current smokers</a:t>
            </a:r>
            <a:r>
              <a:rPr lang="en-US" altLang="en-US" sz="900" baseline="30000" dirty="0" smtClean="0"/>
              <a:t>1</a:t>
            </a:r>
            <a:r>
              <a:rPr lang="en-US" altLang="en-US" sz="900" dirty="0" smtClean="0"/>
              <a:t> (CDC, 2010); of these, 78.1% smoke every day and 21.9% smoke some days (CDC, 2010). More men (23.5%) than women (17.9%) were current smokers.</a:t>
            </a:r>
          </a:p>
          <a:p>
            <a:pPr>
              <a:lnSpc>
                <a:spcPct val="90000"/>
              </a:lnSpc>
              <a:spcBef>
                <a:spcPct val="0"/>
              </a:spcBef>
              <a:tabLst>
                <a:tab pos="225724" algn="l"/>
              </a:tabLst>
            </a:pPr>
            <a:endParaRPr lang="en-US" altLang="en-US" sz="900" dirty="0" smtClean="0"/>
          </a:p>
          <a:p>
            <a:pPr>
              <a:lnSpc>
                <a:spcPct val="90000"/>
              </a:lnSpc>
              <a:tabLst>
                <a:tab pos="225724" algn="l"/>
              </a:tabLst>
            </a:pPr>
            <a:r>
              <a:rPr lang="en-US" altLang="en-US" sz="900" dirty="0" smtClean="0"/>
              <a:t>An estimated 70% of all smokers want to quit completely (CDC, 2002), and in 2008, 45.3% of current smokers reported that they stopped smoking for more than 1 day during the past 12 months because they were trying to quit (CDC, 2009). In 2008, an estimated 48.1 million adults were former smokers,</a:t>
            </a:r>
            <a:r>
              <a:rPr lang="en-US" altLang="en-US" sz="900" baseline="30000" dirty="0" smtClean="0"/>
              <a:t>2</a:t>
            </a:r>
            <a:r>
              <a:rPr lang="en-US" altLang="en-US" sz="900" dirty="0" smtClean="0"/>
              <a:t> representing 51.1% of persons who had ever smoked (CDC, 2009). </a:t>
            </a:r>
          </a:p>
          <a:p>
            <a:pPr>
              <a:lnSpc>
                <a:spcPct val="90000"/>
              </a:lnSpc>
              <a:tabLst>
                <a:tab pos="225724" algn="l"/>
              </a:tabLst>
            </a:pPr>
            <a:endParaRPr lang="en-US" altLang="en-US" sz="900" dirty="0" smtClean="0"/>
          </a:p>
          <a:p>
            <a:pPr>
              <a:lnSpc>
                <a:spcPct val="90000"/>
              </a:lnSpc>
              <a:tabLst>
                <a:tab pos="225724" algn="l"/>
              </a:tabLst>
            </a:pPr>
            <a:r>
              <a:rPr lang="en-US" altLang="en-US" sz="900" b="1" dirty="0" smtClean="0">
                <a:cs typeface="Arial" charset="0"/>
                <a:sym typeface="Webdings" pitchFamily="18" charset="2"/>
              </a:rPr>
              <a:t>♪ </a:t>
            </a:r>
            <a:r>
              <a:rPr lang="en-US" altLang="en-US" sz="900" b="1" dirty="0" smtClean="0"/>
              <a:t>Note to instructor(s):</a:t>
            </a:r>
            <a:r>
              <a:rPr lang="en-US" altLang="en-US" sz="900" dirty="0" smtClean="0"/>
              <a:t> Cessation statistics vary depending on factors such as the duration of follow-up, definitions of abstinence, and whether reports of cessation were biologically confirmed. According to the CDC (2002), 4.7% of smokers who had smoked every day or some days during the past year had quit and were able to maintain abstinence for 3</a:t>
            </a:r>
            <a:r>
              <a:rPr lang="en-US" altLang="en-US" sz="900" dirty="0" smtClean="0">
                <a:cs typeface="Arial" charset="0"/>
              </a:rPr>
              <a:t>–</a:t>
            </a:r>
            <a:r>
              <a:rPr lang="en-US" altLang="en-US" sz="900" dirty="0" smtClean="0"/>
              <a:t>12 months in 2000. </a:t>
            </a:r>
          </a:p>
          <a:p>
            <a:pPr>
              <a:lnSpc>
                <a:spcPct val="90000"/>
              </a:lnSpc>
              <a:tabLst>
                <a:tab pos="225724" algn="l"/>
              </a:tabLst>
            </a:pPr>
            <a:endParaRPr lang="en-US" altLang="en-US" sz="900" dirty="0" smtClean="0"/>
          </a:p>
          <a:p>
            <a:pPr>
              <a:lnSpc>
                <a:spcPct val="90000"/>
              </a:lnSpc>
              <a:tabLst>
                <a:tab pos="225724" algn="l"/>
              </a:tabLst>
            </a:pPr>
            <a:r>
              <a:rPr lang="en-US" altLang="en-US" sz="900" baseline="30000" dirty="0" smtClean="0"/>
              <a:t>1</a:t>
            </a:r>
            <a:r>
              <a:rPr lang="en-US" altLang="en-US" sz="700" dirty="0" smtClean="0"/>
              <a:t>Current smokers: persons who reported having smoked </a:t>
            </a:r>
            <a:r>
              <a:rPr lang="en-US" altLang="en-US" sz="700" dirty="0" smtClean="0">
                <a:sym typeface="Symbol" pitchFamily="18" charset="2"/>
              </a:rPr>
              <a:t>100 or more cigarettes during their lifetime and who smoked every day or some days at the time of the assessment.</a:t>
            </a:r>
          </a:p>
          <a:p>
            <a:pPr>
              <a:lnSpc>
                <a:spcPct val="90000"/>
              </a:lnSpc>
              <a:tabLst>
                <a:tab pos="225724" algn="l"/>
              </a:tabLst>
            </a:pPr>
            <a:r>
              <a:rPr lang="en-US" altLang="en-US" sz="900" baseline="30000" dirty="0" smtClean="0"/>
              <a:t>2</a:t>
            </a:r>
            <a:r>
              <a:rPr lang="en-US" altLang="en-US" sz="700" dirty="0" smtClean="0"/>
              <a:t>Former smokers: persons who reported having smoked 100 or more cigarettes during their lifetime but currently did not smoke.</a:t>
            </a:r>
          </a:p>
          <a:p>
            <a:pPr>
              <a:lnSpc>
                <a:spcPct val="90000"/>
              </a:lnSpc>
              <a:tabLst>
                <a:tab pos="225724" algn="l"/>
              </a:tabLst>
            </a:pPr>
            <a:endParaRPr lang="en-US" altLang="en-US" sz="700" dirty="0" smtClean="0">
              <a:cs typeface="Times New Roman" pitchFamily="18" charset="0"/>
            </a:endParaRPr>
          </a:p>
          <a:p>
            <a:pPr>
              <a:lnSpc>
                <a:spcPct val="90000"/>
              </a:lnSpc>
              <a:tabLst>
                <a:tab pos="225724" algn="l"/>
              </a:tabLst>
            </a:pPr>
            <a:r>
              <a:rPr lang="en-US" sz="800" dirty="0" smtClean="0"/>
              <a:t>Centers for Disease Control and Prevention (CDC). (1999). Achievements in public health, 1900</a:t>
            </a:r>
            <a:r>
              <a:rPr lang="en-US" sz="800" dirty="0" smtClean="0">
                <a:cs typeface="Arial" charset="0"/>
              </a:rPr>
              <a:t>–</a:t>
            </a:r>
            <a:r>
              <a:rPr lang="en-US" sz="800" dirty="0" smtClean="0"/>
              <a:t>1999: Tobacco use</a:t>
            </a:r>
            <a:r>
              <a:rPr lang="en-US" sz="800" dirty="0" smtClean="0">
                <a:cs typeface="Arial" charset="0"/>
              </a:rPr>
              <a:t>—</a:t>
            </a:r>
            <a:r>
              <a:rPr lang="en-US" sz="800" dirty="0" smtClean="0"/>
              <a:t>United States, 1900</a:t>
            </a:r>
            <a:r>
              <a:rPr lang="en-US" sz="800" dirty="0" smtClean="0">
                <a:cs typeface="Arial" charset="0"/>
              </a:rPr>
              <a:t>–</a:t>
            </a:r>
            <a:r>
              <a:rPr lang="en-US" sz="800" dirty="0" smtClean="0"/>
              <a:t>1999. </a:t>
            </a:r>
            <a:r>
              <a:rPr lang="en-US" sz="800" i="1" dirty="0" smtClean="0"/>
              <a:t>MMWR </a:t>
            </a:r>
            <a:r>
              <a:rPr lang="en-US" sz="800" dirty="0" smtClean="0"/>
              <a:t>48:986</a:t>
            </a:r>
            <a:r>
              <a:rPr lang="en-US" sz="800" dirty="0" smtClean="0">
                <a:cs typeface="Arial" charset="0"/>
              </a:rPr>
              <a:t>–</a:t>
            </a:r>
            <a:r>
              <a:rPr lang="en-US" sz="800" dirty="0" smtClean="0"/>
              <a:t>993.</a:t>
            </a:r>
          </a:p>
          <a:p>
            <a:pPr>
              <a:lnSpc>
                <a:spcPct val="90000"/>
              </a:lnSpc>
              <a:tabLst>
                <a:tab pos="225724" algn="l"/>
              </a:tabLst>
            </a:pPr>
            <a:r>
              <a:rPr lang="en-US" altLang="en-US" sz="800" dirty="0" smtClean="0">
                <a:cs typeface="Times New Roman" pitchFamily="18" charset="0"/>
              </a:rPr>
              <a:t>Centers for Disease Control and Prevention (CDC).</a:t>
            </a:r>
            <a:r>
              <a:rPr lang="en-US" altLang="en-US" sz="800" dirty="0" smtClean="0"/>
              <a:t> (2002). Cigarette smoking among adults—United States, 2000. </a:t>
            </a:r>
            <a:r>
              <a:rPr lang="en-US" altLang="en-US" sz="800" i="1" dirty="0" smtClean="0"/>
              <a:t>MMWR</a:t>
            </a:r>
            <a:r>
              <a:rPr lang="en-US" altLang="en-US" sz="800" dirty="0" smtClean="0"/>
              <a:t> 51:642</a:t>
            </a:r>
            <a:r>
              <a:rPr lang="en-US" altLang="en-US" sz="800" dirty="0" smtClean="0">
                <a:cs typeface="Arial" charset="0"/>
              </a:rPr>
              <a:t>–645</a:t>
            </a:r>
            <a:r>
              <a:rPr lang="en-US" altLang="en-US" sz="800" dirty="0" smtClean="0"/>
              <a:t>.</a:t>
            </a:r>
            <a:endParaRPr lang="en-US" sz="800" dirty="0" smtClean="0"/>
          </a:p>
          <a:p>
            <a:pPr>
              <a:lnSpc>
                <a:spcPct val="90000"/>
              </a:lnSpc>
              <a:tabLst>
                <a:tab pos="225724" algn="l"/>
              </a:tabLst>
            </a:pPr>
            <a:r>
              <a:rPr lang="en-US" altLang="en-US" sz="800" dirty="0" smtClean="0">
                <a:cs typeface="Times New Roman" pitchFamily="18" charset="0"/>
              </a:rPr>
              <a:t>Centers for Disease Control and Prevention (CDC).</a:t>
            </a:r>
            <a:r>
              <a:rPr lang="en-US" altLang="en-US" sz="800" dirty="0" smtClean="0"/>
              <a:t> (2009). Cigarette smoking among adults and trends in smoking cessation—United States, 2008. </a:t>
            </a:r>
            <a:r>
              <a:rPr lang="en-US" altLang="en-US" sz="800" i="1" dirty="0" smtClean="0"/>
              <a:t>MMWR </a:t>
            </a:r>
            <a:r>
              <a:rPr lang="en-US" altLang="en-US" sz="800" dirty="0" smtClean="0"/>
              <a:t>58:1227</a:t>
            </a:r>
            <a:r>
              <a:rPr lang="en-US" altLang="en-US" sz="800" dirty="0" smtClean="0">
                <a:cs typeface="Arial" charset="0"/>
              </a:rPr>
              <a:t>–1232</a:t>
            </a:r>
            <a:r>
              <a:rPr lang="en-US" altLang="en-US" sz="800" dirty="0" smtClean="0"/>
              <a:t>.</a:t>
            </a:r>
          </a:p>
          <a:p>
            <a:pPr>
              <a:lnSpc>
                <a:spcPct val="90000"/>
              </a:lnSpc>
              <a:tabLst>
                <a:tab pos="225724" algn="l"/>
              </a:tabLst>
            </a:pPr>
            <a:r>
              <a:rPr lang="en-US" altLang="en-US" sz="800" dirty="0" smtClean="0">
                <a:cs typeface="Times New Roman" pitchFamily="18" charset="0"/>
              </a:rPr>
              <a:t>Centers for Disease Control and Prevention (CDC).</a:t>
            </a:r>
            <a:r>
              <a:rPr lang="en-US" altLang="en-US" sz="800" dirty="0" smtClean="0"/>
              <a:t> (2010). Vital signs: Cigarette smoking among adults ages ≥18 years—United States, 2009. </a:t>
            </a:r>
            <a:r>
              <a:rPr lang="en-US" altLang="en-US" sz="800" i="1" dirty="0" smtClean="0"/>
              <a:t>MMWR </a:t>
            </a:r>
            <a:r>
              <a:rPr lang="en-US" altLang="en-US" sz="800" dirty="0" smtClean="0"/>
              <a:t>59:1135</a:t>
            </a:r>
            <a:r>
              <a:rPr lang="en-US" altLang="en-US" sz="800" dirty="0" smtClean="0">
                <a:cs typeface="Arial" charset="0"/>
              </a:rPr>
              <a:t>–1140</a:t>
            </a:r>
            <a:r>
              <a:rPr lang="en-US" altLang="en-US" sz="800" dirty="0" smtClean="0"/>
              <a:t>.</a:t>
            </a:r>
          </a:p>
          <a:p>
            <a:pPr>
              <a:lnSpc>
                <a:spcPct val="90000"/>
              </a:lnSpc>
              <a:tabLst>
                <a:tab pos="225724" algn="l"/>
              </a:tabLst>
            </a:pPr>
            <a:endParaRPr lang="en-US" altLang="en-US" sz="8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pPr defTabSz="974356"/>
            <a:fld id="{D894F253-E049-4D47-ACD4-B128ACAAD125}" type="slidenum">
              <a:rPr lang="en-US" smtClean="0"/>
              <a:pPr defTabSz="974356"/>
              <a:t>30</a:t>
            </a:fld>
            <a:endParaRPr lang="en-US" dirty="0" smtClean="0"/>
          </a:p>
        </p:txBody>
      </p:sp>
      <p:sp>
        <p:nvSpPr>
          <p:cNvPr id="86019" name="Rectangle 2"/>
          <p:cNvSpPr>
            <a:spLocks noGrp="1" noRot="1" noChangeAspect="1" noChangeArrowheads="1" noTextEdit="1"/>
          </p:cNvSpPr>
          <p:nvPr>
            <p:ph type="sldImg"/>
          </p:nvPr>
        </p:nvSpPr>
        <p:spPr>
          <a:xfrm>
            <a:off x="1903413" y="719138"/>
            <a:ext cx="3554412" cy="2665412"/>
          </a:xfrm>
          <a:ln/>
        </p:spPr>
      </p:sp>
      <p:sp>
        <p:nvSpPr>
          <p:cNvPr id="86020"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dirty="0" smtClean="0"/>
              <a:t>This stage represents a window of opportunity for helping a patient make a quit attempt.</a:t>
            </a:r>
          </a:p>
          <a:p>
            <a:endParaRPr lang="en-US" altLang="en-US" sz="900" dirty="0" smtClean="0"/>
          </a:p>
          <a:p>
            <a:r>
              <a:rPr lang="en-US" altLang="en-US" sz="900" dirty="0" smtClean="0"/>
              <a:t>Clinicians should do the following prior to making treatment recommendations:</a:t>
            </a:r>
          </a:p>
          <a:p>
            <a:pPr marL="341937" lvl="1" indent="-112873">
              <a:buFontTx/>
              <a:buChar char="•"/>
            </a:pPr>
            <a:r>
              <a:rPr lang="en-US" altLang="en-US" sz="900" dirty="0" smtClean="0"/>
              <a:t>Praise the patient’s readiness to quit.</a:t>
            </a:r>
          </a:p>
          <a:p>
            <a:pPr marL="341937" lvl="1" indent="-112873">
              <a:buFontTx/>
              <a:buChar char="•"/>
            </a:pPr>
            <a:r>
              <a:rPr lang="en-US" altLang="en-US" sz="900" dirty="0" smtClean="0"/>
              <a:t>Assess tobacco use history, including current use, past use, and history of quit attempts:</a:t>
            </a:r>
          </a:p>
          <a:p>
            <a:pPr marL="571002" lvl="2" indent="-112873">
              <a:buFontTx/>
              <a:buChar char="•"/>
            </a:pPr>
            <a:r>
              <a:rPr lang="en-US" altLang="en-US" sz="900" dirty="0" smtClean="0"/>
              <a:t>Current use of tobacco: What types of tobacco are used? How much? </a:t>
            </a:r>
          </a:p>
          <a:p>
            <a:pPr marL="571002" lvl="2" indent="-112873">
              <a:buFontTx/>
              <a:buChar char="•"/>
            </a:pPr>
            <a:r>
              <a:rPr lang="en-US" altLang="en-US" sz="900" dirty="0" smtClean="0"/>
              <a:t>Past use of tobacco: How long has the patient been using tobacco? Has the patient changed his or her level of tobacco use recently?</a:t>
            </a:r>
          </a:p>
          <a:p>
            <a:pPr marL="571002" lvl="2" indent="-112873">
              <a:buFontTx/>
              <a:buChar char="•"/>
            </a:pPr>
            <a:r>
              <a:rPr lang="en-US" altLang="en-US" sz="900" dirty="0" smtClean="0"/>
              <a:t>Past quit attempts: How many quit attempts has the patient made, how long was he or she off of tobacco, and when was the last quit attempt? What methods were used? What worked? What didn’t work? If medications were used, how were they used? What factors contributed to relapse (e.g., medication noncompliance, situational factors)? Identifying reasons for relapse can provide important information for an upcoming quit attempt.</a:t>
            </a:r>
          </a:p>
          <a:p>
            <a:endParaRPr lang="en-US" altLang="en-US" sz="900"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pPr defTabSz="974356"/>
            <a:fld id="{0262C6D8-CE93-40FA-A1E4-B2E4850A4A4E}" type="slidenum">
              <a:rPr lang="en-US" smtClean="0"/>
              <a:pPr defTabSz="974356"/>
              <a:t>31</a:t>
            </a:fld>
            <a:endParaRPr lang="en-US" dirty="0" smtClean="0"/>
          </a:p>
        </p:txBody>
      </p:sp>
      <p:sp>
        <p:nvSpPr>
          <p:cNvPr id="87043" name="Rectangle 2"/>
          <p:cNvSpPr>
            <a:spLocks noGrp="1" noRot="1" noChangeAspect="1" noChangeArrowheads="1" noTextEdit="1"/>
          </p:cNvSpPr>
          <p:nvPr>
            <p:ph type="sldImg"/>
          </p:nvPr>
        </p:nvSpPr>
        <p:spPr>
          <a:xfrm>
            <a:off x="1903413" y="719138"/>
            <a:ext cx="3554412" cy="2665412"/>
          </a:xfrm>
          <a:ln/>
        </p:spPr>
      </p:sp>
      <p:sp>
        <p:nvSpPr>
          <p:cNvPr id="87044" name="Rectangle 3"/>
          <p:cNvSpPr>
            <a:spLocks noGrp="1" noChangeArrowheads="1"/>
          </p:cNvSpPr>
          <p:nvPr>
            <p:ph type="body" idx="1"/>
          </p:nvPr>
        </p:nvSpPr>
        <p:spPr>
          <a:xfrm>
            <a:off x="615929" y="3541426"/>
            <a:ext cx="6123842" cy="5340012"/>
          </a:xfrm>
          <a:noFill/>
        </p:spPr>
        <p:txBody>
          <a:bodyPr lIns="95562" tIns="47781" rIns="95562" bIns="47781"/>
          <a:lstStyle/>
          <a:p>
            <a:pPr>
              <a:lnSpc>
                <a:spcPct val="90000"/>
              </a:lnSpc>
            </a:pPr>
            <a:r>
              <a:rPr lang="en-US" altLang="en-US" sz="900" dirty="0" smtClean="0"/>
              <a:t>Key issues to address include the following:</a:t>
            </a:r>
          </a:p>
          <a:p>
            <a:pPr marL="341937" lvl="1" indent="-112873">
              <a:lnSpc>
                <a:spcPct val="90000"/>
              </a:lnSpc>
              <a:buFontTx/>
              <a:buChar char="•"/>
            </a:pPr>
            <a:r>
              <a:rPr lang="en-US" altLang="en-US" sz="900" dirty="0" smtClean="0"/>
              <a:t>Discuss </a:t>
            </a:r>
            <a:r>
              <a:rPr lang="en-US" altLang="en-US" sz="900" b="1" dirty="0" smtClean="0"/>
              <a:t>reasons and motivations for wanting to quit</a:t>
            </a:r>
            <a:r>
              <a:rPr lang="en-US" altLang="en-US" sz="900" dirty="0" smtClean="0"/>
              <a:t>. Ask the patient to think about </a:t>
            </a:r>
            <a:r>
              <a:rPr lang="en-US" altLang="en-US" sz="900" i="1" dirty="0" smtClean="0"/>
              <a:t>why </a:t>
            </a:r>
            <a:r>
              <a:rPr lang="en-US" altLang="en-US" sz="900" dirty="0" smtClean="0"/>
              <a:t>it is important, to him or her, to adopt a tobacco-free lifestyle. What are the patient’s motivations for wanting to quit? Discuss whether the patient has concerns about the effects of second-hand smoke on others.</a:t>
            </a:r>
          </a:p>
          <a:p>
            <a:pPr marL="341937" lvl="1" indent="-112873">
              <a:lnSpc>
                <a:spcPct val="90000"/>
              </a:lnSpc>
              <a:buFontTx/>
              <a:buChar char="•"/>
            </a:pPr>
            <a:r>
              <a:rPr lang="en-US" altLang="en-US" sz="900" b="1" dirty="0" smtClean="0"/>
              <a:t>How confident is the patient</a:t>
            </a:r>
            <a:r>
              <a:rPr lang="en-US" altLang="en-US" sz="900" dirty="0" smtClean="0"/>
              <a:t> in his or her ability to quit? Ideally, the patient will be highly confident, but many will lack confidence because of previously failed attempts. By providing additional support and working </a:t>
            </a:r>
            <a:r>
              <a:rPr lang="en-US" altLang="en-US" sz="900" i="1" dirty="0" smtClean="0"/>
              <a:t>with </a:t>
            </a:r>
            <a:r>
              <a:rPr lang="en-US" altLang="en-US" sz="900" dirty="0" smtClean="0"/>
              <a:t>the patient in designing the treatment plan, a clinician can infuse confidence into the patient. It will be “different,” this time, because the patient will be more prepared. </a:t>
            </a:r>
          </a:p>
          <a:p>
            <a:pPr marL="341937" lvl="1" indent="-112873">
              <a:lnSpc>
                <a:spcPct val="90000"/>
              </a:lnSpc>
              <a:buFontTx/>
              <a:buChar char="•"/>
            </a:pPr>
            <a:r>
              <a:rPr lang="en-US" altLang="en-US" sz="900" dirty="0" smtClean="0"/>
              <a:t>Discuss </a:t>
            </a:r>
            <a:r>
              <a:rPr lang="en-US" altLang="en-US" sz="900" b="1" dirty="0" smtClean="0"/>
              <a:t>specific triggers</a:t>
            </a:r>
            <a:r>
              <a:rPr lang="en-US" altLang="en-US" sz="900" dirty="0" smtClean="0"/>
              <a:t> for tobacco use. </a:t>
            </a:r>
            <a:r>
              <a:rPr lang="en-US" sz="900" dirty="0" smtClean="0"/>
              <a:t>Triggers might include negative affect, being around other smokers, meal times, alcohol or coffee consumption, cravings for tobacco, time pressures, or other situations such as celebrating with others. Triggers should be identified prior to quitting, while the patient is still smoking “normally.” Encourage patients to think about the times and places where they smoke or use tobacco, </a:t>
            </a:r>
            <a:r>
              <a:rPr lang="en-US" sz="900" i="1" dirty="0" smtClean="0"/>
              <a:t>each time they do so</a:t>
            </a:r>
            <a:r>
              <a:rPr lang="en-US" sz="900" dirty="0" smtClean="0"/>
              <a:t>. This provides important insight into a person’s tobacco use behavior, including the circumstances that underlie the need or desire for tobacco. Having a clear understanding of the behavior will help a person to be more effective when attempting to change it. </a:t>
            </a:r>
          </a:p>
          <a:p>
            <a:pPr marL="341937" lvl="1" indent="-112873">
              <a:lnSpc>
                <a:spcPct val="90000"/>
              </a:lnSpc>
              <a:buFontTx/>
              <a:buChar char="•"/>
            </a:pPr>
            <a:r>
              <a:rPr lang="en-US" altLang="en-US" sz="900" dirty="0" smtClean="0"/>
              <a:t>Determine whether there are certain </a:t>
            </a:r>
            <a:r>
              <a:rPr lang="en-US" altLang="en-US" sz="900" b="1" dirty="0" smtClean="0"/>
              <a:t>routines or situations</a:t>
            </a:r>
            <a:r>
              <a:rPr lang="en-US" altLang="en-US" sz="900" dirty="0" smtClean="0"/>
              <a:t> that the patient associates with tobacco use (e.g., when drinking coffee, while driving in the car, while bored or stressed, while watching television, while at a bar with friends, after meals or after sex, during breaks at work, while on the telephone, or while with specific friends or family members who smoke).</a:t>
            </a:r>
            <a:r>
              <a:rPr lang="en-US" altLang="en-US" sz="900" dirty="0" smtClean="0">
                <a:solidFill>
                  <a:schemeClr val="accent1"/>
                </a:solidFill>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pPr defTabSz="974356"/>
            <a:fld id="{03100C06-D0FD-4DF3-B6EE-E30A1AFE68AD}" type="slidenum">
              <a:rPr lang="en-US" smtClean="0"/>
              <a:pPr defTabSz="974356"/>
              <a:t>32</a:t>
            </a:fld>
            <a:endParaRPr lang="en-US" dirty="0" smtClean="0"/>
          </a:p>
        </p:txBody>
      </p:sp>
      <p:sp>
        <p:nvSpPr>
          <p:cNvPr id="88067" name="Rectangle 2"/>
          <p:cNvSpPr>
            <a:spLocks noGrp="1" noRot="1" noChangeAspect="1" noChangeArrowheads="1" noTextEdit="1"/>
          </p:cNvSpPr>
          <p:nvPr>
            <p:ph type="sldImg"/>
          </p:nvPr>
        </p:nvSpPr>
        <p:spPr>
          <a:xfrm>
            <a:off x="1900238" y="719138"/>
            <a:ext cx="3552825" cy="2665412"/>
          </a:xfrm>
          <a:ln/>
        </p:spPr>
      </p:sp>
      <p:sp>
        <p:nvSpPr>
          <p:cNvPr id="88068" name="Rectangle 3"/>
          <p:cNvSpPr>
            <a:spLocks noGrp="1" noChangeArrowheads="1"/>
          </p:cNvSpPr>
          <p:nvPr>
            <p:ph type="body" idx="1"/>
          </p:nvPr>
        </p:nvSpPr>
        <p:spPr>
          <a:xfrm>
            <a:off x="615929" y="3541426"/>
            <a:ext cx="6123842" cy="5340012"/>
          </a:xfrm>
          <a:noFill/>
        </p:spPr>
        <p:txBody>
          <a:bodyPr/>
          <a:lstStyle/>
          <a:p>
            <a:r>
              <a:rPr lang="en-US" sz="900" dirty="0" smtClean="0"/>
              <a:t>Stress is often cited as the primary reason for smoking. </a:t>
            </a:r>
            <a:r>
              <a:rPr lang="en-US" altLang="en-US" sz="900" dirty="0" smtClean="0"/>
              <a:t>What types of triggers or situations invoke stress-related tobacco use?</a:t>
            </a:r>
          </a:p>
          <a:p>
            <a:r>
              <a:rPr lang="en-US" sz="900" dirty="0" smtClean="0"/>
              <a:t>This slide presents the myths versus the facts. Smokers often confuse the relief of their nicotine withdrawal with the feeling of relaxation. The goal is to help patients to realize that tobacco is the problem, not the solution.</a:t>
            </a:r>
          </a:p>
          <a:p>
            <a:endParaRPr lang="en-US" sz="900" dirty="0" smtClean="0"/>
          </a:p>
          <a:p>
            <a:r>
              <a:rPr lang="en-US" altLang="en-US" sz="900" b="1" dirty="0" smtClean="0">
                <a:cs typeface="Arial" charset="0"/>
                <a:sym typeface="Webdings" pitchFamily="18" charset="2"/>
              </a:rPr>
              <a:t>♪</a:t>
            </a:r>
            <a:r>
              <a:rPr lang="en-US" altLang="en-US" sz="900" b="1" dirty="0" smtClean="0">
                <a:sym typeface="Wingdings" pitchFamily="2" charset="2"/>
              </a:rPr>
              <a:t> </a:t>
            </a:r>
            <a:r>
              <a:rPr lang="en-US" sz="900" b="1" dirty="0" smtClean="0">
                <a:sym typeface="Monotype Sorts" pitchFamily="2" charset="2"/>
              </a:rPr>
              <a:t>Note to instructor(s): </a:t>
            </a:r>
            <a:r>
              <a:rPr lang="en-US" sz="900" dirty="0" smtClean="0"/>
              <a:t>Video V25b depicts a discussion between a clinician and a patient about stress-related smoking. </a:t>
            </a:r>
          </a:p>
          <a:p>
            <a:r>
              <a:rPr lang="en-US" dirty="0" smtClean="0"/>
              <a:t> </a:t>
            </a:r>
          </a:p>
          <a:p>
            <a:endParaRPr lang="en-US" dirty="0" smtClean="0"/>
          </a:p>
          <a:p>
            <a:endParaRPr lang="en-US" dirty="0" smtClean="0"/>
          </a:p>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pPr defTabSz="974356"/>
            <a:fld id="{6EC97B3D-BE52-4901-BE9E-F536F4179851}" type="slidenum">
              <a:rPr lang="en-US" smtClean="0"/>
              <a:pPr defTabSz="974356"/>
              <a:t>33</a:t>
            </a:fld>
            <a:endParaRPr lang="en-US" dirty="0" smtClean="0"/>
          </a:p>
        </p:txBody>
      </p:sp>
      <p:sp>
        <p:nvSpPr>
          <p:cNvPr id="89091" name="Rectangle 2"/>
          <p:cNvSpPr>
            <a:spLocks noGrp="1" noRot="1" noChangeAspect="1" noChangeArrowheads="1" noTextEdit="1"/>
          </p:cNvSpPr>
          <p:nvPr>
            <p:ph type="sldImg"/>
          </p:nvPr>
        </p:nvSpPr>
        <p:spPr>
          <a:xfrm>
            <a:off x="1900238" y="719138"/>
            <a:ext cx="3552825" cy="2665412"/>
          </a:xfrm>
          <a:ln/>
        </p:spPr>
      </p:sp>
      <p:sp>
        <p:nvSpPr>
          <p:cNvPr id="89092" name="Rectangle 3"/>
          <p:cNvSpPr>
            <a:spLocks noGrp="1" noChangeArrowheads="1"/>
          </p:cNvSpPr>
          <p:nvPr>
            <p:ph type="body" idx="1"/>
          </p:nvPr>
        </p:nvSpPr>
        <p:spPr>
          <a:xfrm>
            <a:off x="615929" y="3541426"/>
            <a:ext cx="6123842" cy="5340012"/>
          </a:xfrm>
          <a:noFill/>
        </p:spPr>
        <p:txBody>
          <a:bodyPr/>
          <a:lstStyle/>
          <a:p>
            <a:r>
              <a:rPr lang="en-US" sz="900" dirty="0" err="1" smtClean="0"/>
              <a:t>Postcessation</a:t>
            </a:r>
            <a:r>
              <a:rPr lang="en-US" sz="900" dirty="0" smtClean="0"/>
              <a:t> weight gain is an important consequence of tobacco cessation that often is also a barrier to quitting.  Most tobacco users will gain weight after quitting, and clinicians should neither deny the likelihood of weight gain nor minimize its significance (Fiore et al., 2008). For nearly all patients, the health risks associated with post-cessation weight gain are negligible compared to the risks of continued smoking. </a:t>
            </a:r>
            <a:br>
              <a:rPr lang="en-US" sz="900" dirty="0" smtClean="0"/>
            </a:br>
            <a:r>
              <a:rPr lang="en-US" sz="900" dirty="0" smtClean="0"/>
              <a:t/>
            </a:r>
            <a:br>
              <a:rPr lang="en-US" sz="900" dirty="0" smtClean="0"/>
            </a:br>
            <a:r>
              <a:rPr lang="en-US" altLang="en-US" sz="900" dirty="0" smtClean="0"/>
              <a:t>Studies suggest that most quitters will gain fewer than 10 pounds, but a broad range of weight gains have been reported, with up to 10% of quitters gaining as much as 30 pounds (Fiore et al., 2008). For men and women, subgroups that are more likely to gain significant weight after quitting are African Americans, younger tobacco users (&lt;55 years of age), and heavier tobacco users (those smoking more than 25 cigarettes per day) (Fiore et al., 2008).</a:t>
            </a:r>
          </a:p>
          <a:p>
            <a:pPr eaLnBrk="1" hangingPunct="1">
              <a:spcBef>
                <a:spcPct val="0"/>
              </a:spcBef>
              <a:buClr>
                <a:schemeClr val="tx1"/>
              </a:buClr>
              <a:buSzPct val="60000"/>
              <a:buFont typeface="Wingdings" pitchFamily="2" charset="2"/>
              <a:buNone/>
            </a:pPr>
            <a:endParaRPr lang="en-US" sz="900" dirty="0" smtClean="0"/>
          </a:p>
          <a:p>
            <a:pPr eaLnBrk="1" hangingPunct="1">
              <a:spcBef>
                <a:spcPct val="0"/>
              </a:spcBef>
              <a:buClr>
                <a:schemeClr val="tx1"/>
              </a:buClr>
              <a:buSzPct val="60000"/>
              <a:buFont typeface="Wingdings" pitchFamily="2" charset="2"/>
              <a:buNone/>
            </a:pPr>
            <a:r>
              <a:rPr lang="en-US" sz="900" dirty="0" smtClean="0"/>
              <a:t>The weight-suppressing effects of tobacco are well known. However, the mechanisms to explain why most successful quitters gain weight are not completely understood. Smokers have been found to have an approximately 10% higher metabolic rate compared with nonsmokers (Perkins, 1992). Higher caloric intakes have been documented after cessation (</a:t>
            </a:r>
            <a:r>
              <a:rPr lang="en-US" sz="900" dirty="0" err="1" smtClean="0"/>
              <a:t>Hatsukami</a:t>
            </a:r>
            <a:r>
              <a:rPr lang="en-US" sz="900" dirty="0" smtClean="0"/>
              <a:t> et al., 1993), and it has been speculated that the increased caloric intake might be caused either by an increase in appetite or by quitters eating more because the taste buds have become more receptive after cessation and foods taste better (Hamilton et al., 1992).</a:t>
            </a:r>
          </a:p>
          <a:p>
            <a:pPr eaLnBrk="1" hangingPunct="1">
              <a:spcBef>
                <a:spcPct val="0"/>
              </a:spcBef>
              <a:buClr>
                <a:schemeClr val="tx1"/>
              </a:buClr>
              <a:buSzPct val="60000"/>
              <a:buFont typeface="Wingdings" pitchFamily="2" charset="2"/>
              <a:buNone/>
            </a:pPr>
            <a:endParaRPr lang="en-US" sz="900" dirty="0" smtClean="0"/>
          </a:p>
          <a:p>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r>
              <a:rPr lang="en-US" sz="800" dirty="0" smtClean="0"/>
              <a:t>Hamilton E, Whitney E, </a:t>
            </a:r>
            <a:r>
              <a:rPr lang="en-US" sz="800" dirty="0" err="1" smtClean="0"/>
              <a:t>Sizer</a:t>
            </a:r>
            <a:r>
              <a:rPr lang="en-US" sz="800" dirty="0" smtClean="0"/>
              <a:t> F. (1992). </a:t>
            </a:r>
            <a:r>
              <a:rPr lang="en-US" sz="800" i="1" dirty="0" smtClean="0"/>
              <a:t>Nutrition: Concepts and Controversies</a:t>
            </a:r>
            <a:r>
              <a:rPr lang="en-US" sz="800" dirty="0" smtClean="0"/>
              <a:t>, 6th ed. St. Paul: West Publishing.</a:t>
            </a:r>
          </a:p>
          <a:p>
            <a:r>
              <a:rPr lang="en-US" sz="800" dirty="0" err="1" smtClean="0"/>
              <a:t>Hatsukami</a:t>
            </a:r>
            <a:r>
              <a:rPr lang="en-US" sz="800" dirty="0" smtClean="0"/>
              <a:t> D, </a:t>
            </a:r>
            <a:r>
              <a:rPr lang="en-US" sz="800" dirty="0" err="1" smtClean="0"/>
              <a:t>LaBounty</a:t>
            </a:r>
            <a:r>
              <a:rPr lang="en-US" sz="800" dirty="0" smtClean="0"/>
              <a:t> L, Hughes J, </a:t>
            </a:r>
            <a:r>
              <a:rPr lang="en-US" sz="800" dirty="0" err="1" smtClean="0"/>
              <a:t>Laine</a:t>
            </a:r>
            <a:r>
              <a:rPr lang="en-US" sz="800" dirty="0" smtClean="0"/>
              <a:t> D. (1993). Effects of tobacco abstinence on food intake among cigarette smokers. </a:t>
            </a:r>
            <a:r>
              <a:rPr lang="en-US" sz="800" i="1" dirty="0" smtClean="0"/>
              <a:t>Health </a:t>
            </a:r>
            <a:r>
              <a:rPr lang="en-US" sz="800" i="1" dirty="0" err="1" smtClean="0"/>
              <a:t>Psychol</a:t>
            </a:r>
            <a:r>
              <a:rPr lang="en-US" sz="800" dirty="0" smtClean="0"/>
              <a:t> 12:499</a:t>
            </a:r>
            <a:r>
              <a:rPr lang="en-US" sz="800" dirty="0" smtClean="0">
                <a:cs typeface="Arial" charset="0"/>
              </a:rPr>
              <a:t>–</a:t>
            </a:r>
            <a:r>
              <a:rPr lang="en-US" sz="800" dirty="0" smtClean="0"/>
              <a:t>502.</a:t>
            </a:r>
          </a:p>
          <a:p>
            <a:r>
              <a:rPr lang="en-US" sz="800" dirty="0" smtClean="0"/>
              <a:t>Perkins KA. (1992). Metabolic effects of cigarette smoking. </a:t>
            </a:r>
            <a:r>
              <a:rPr lang="en-US" sz="800" i="1" dirty="0" smtClean="0"/>
              <a:t>J </a:t>
            </a:r>
            <a:r>
              <a:rPr lang="en-US" sz="800" i="1" dirty="0" err="1" smtClean="0"/>
              <a:t>Appl</a:t>
            </a:r>
            <a:r>
              <a:rPr lang="en-US" sz="800" i="1" dirty="0" smtClean="0"/>
              <a:t> </a:t>
            </a:r>
            <a:r>
              <a:rPr lang="en-US" sz="800" i="1" dirty="0" err="1" smtClean="0"/>
              <a:t>Physiol</a:t>
            </a:r>
            <a:r>
              <a:rPr lang="en-US" sz="800" dirty="0" smtClean="0"/>
              <a:t> 72:401</a:t>
            </a:r>
            <a:r>
              <a:rPr lang="en-US" sz="800" dirty="0" smtClean="0">
                <a:cs typeface="Arial" charset="0"/>
              </a:rPr>
              <a:t>–</a:t>
            </a:r>
            <a:r>
              <a:rPr lang="en-US" sz="800" dirty="0" smtClean="0"/>
              <a:t>409.</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pPr defTabSz="974356"/>
            <a:fld id="{48460013-8751-45F0-AB7C-BDFC3BB88ACC}" type="slidenum">
              <a:rPr lang="en-US" smtClean="0"/>
              <a:pPr defTabSz="974356"/>
              <a:t>34</a:t>
            </a:fld>
            <a:endParaRPr lang="en-US" dirty="0" smtClean="0"/>
          </a:p>
        </p:txBody>
      </p:sp>
      <p:sp>
        <p:nvSpPr>
          <p:cNvPr id="90115" name="Rectangle 2"/>
          <p:cNvSpPr>
            <a:spLocks noGrp="1" noRot="1" noChangeAspect="1" noChangeArrowheads="1" noTextEdit="1"/>
          </p:cNvSpPr>
          <p:nvPr>
            <p:ph type="sldImg"/>
          </p:nvPr>
        </p:nvSpPr>
        <p:spPr>
          <a:xfrm>
            <a:off x="1901825" y="719138"/>
            <a:ext cx="3552825" cy="2665412"/>
          </a:xfrm>
          <a:ln/>
        </p:spPr>
      </p:sp>
      <p:sp>
        <p:nvSpPr>
          <p:cNvPr id="90116" name="Rectangle 3"/>
          <p:cNvSpPr>
            <a:spLocks noGrp="1" noChangeArrowheads="1"/>
          </p:cNvSpPr>
          <p:nvPr>
            <p:ph type="body" idx="1"/>
          </p:nvPr>
        </p:nvSpPr>
        <p:spPr>
          <a:xfrm>
            <a:off x="615929" y="3541426"/>
            <a:ext cx="6123842" cy="5340012"/>
          </a:xfrm>
          <a:noFill/>
        </p:spPr>
        <p:txBody>
          <a:bodyPr lIns="96321" tIns="48160" rIns="96321" bIns="48160"/>
          <a:lstStyle/>
          <a:p>
            <a:pPr eaLnBrk="1" hangingPunct="1">
              <a:spcBef>
                <a:spcPct val="0"/>
              </a:spcBef>
              <a:buClr>
                <a:schemeClr val="tx1"/>
              </a:buClr>
              <a:buSzPct val="60000"/>
              <a:tabLst>
                <a:tab pos="227405" algn="l"/>
                <a:tab pos="456470" algn="l"/>
              </a:tabLst>
            </a:pPr>
            <a:r>
              <a:rPr lang="en-US" altLang="en-US" sz="900" dirty="0" smtClean="0"/>
              <a:t>Many patients will be concerned about weight gain after quitting; these patients should be discouraged from strict dieting while quitting (Fiore et al., 2008). Patients should </a:t>
            </a:r>
            <a:r>
              <a:rPr lang="en-US" sz="900" dirty="0" smtClean="0"/>
              <a:t>carefully plan and prepare meals to avoid binge eating,</a:t>
            </a:r>
            <a:r>
              <a:rPr lang="en-US" altLang="en-US" sz="900" dirty="0" smtClean="0"/>
              <a:t> </a:t>
            </a:r>
            <a:r>
              <a:rPr lang="en-US" sz="900" dirty="0" smtClean="0"/>
              <a:t>increase fruit and water intake to create a feeling of fullness, and chew sugarless gum or eat sugarless candies. Advise patients to select nonfood rewards.</a:t>
            </a:r>
          </a:p>
          <a:p>
            <a:pPr eaLnBrk="1" hangingPunct="1">
              <a:spcBef>
                <a:spcPct val="0"/>
              </a:spcBef>
              <a:buClr>
                <a:schemeClr val="tx1"/>
              </a:buClr>
              <a:buSzPct val="60000"/>
              <a:tabLst>
                <a:tab pos="227405" algn="l"/>
                <a:tab pos="456470" algn="l"/>
              </a:tabLst>
            </a:pPr>
            <a:endParaRPr lang="en-US" sz="900" dirty="0" smtClean="0"/>
          </a:p>
          <a:p>
            <a:pPr eaLnBrk="1" hangingPunct="1">
              <a:spcBef>
                <a:spcPct val="0"/>
              </a:spcBef>
              <a:buClr>
                <a:schemeClr val="tx1"/>
              </a:buClr>
              <a:buSzPct val="60000"/>
              <a:tabLst>
                <a:tab pos="227405" algn="l"/>
                <a:tab pos="456470" algn="l"/>
              </a:tabLst>
            </a:pPr>
            <a:r>
              <a:rPr lang="en-US" sz="900" dirty="0" smtClean="0"/>
              <a:t>For patients who are greatly concerned about weight gain, it may be most appropriate to recommend </a:t>
            </a:r>
            <a:r>
              <a:rPr lang="en-US" sz="900" dirty="0" err="1" smtClean="0"/>
              <a:t>bupropion</a:t>
            </a:r>
            <a:r>
              <a:rPr lang="en-US" sz="900" dirty="0" smtClean="0"/>
              <a:t> SR or nicotine gum or lozenge (4-mg strength), as these have been shown to delay weight gain after quitting (Fiore et al., 2008). Once the medications are terminated, however, the average patient will gain approximately the same amount of weight as those patients who did not use these medications. </a:t>
            </a:r>
            <a:r>
              <a:rPr lang="en-US" altLang="en-US" sz="900" dirty="0" smtClean="0"/>
              <a:t>Patients also can be referred to a dietary specialist or weight maintenance program. In general, exercise programs have not been shown to reduce weight gain among quitters (Parsons et al., 2009). </a:t>
            </a:r>
          </a:p>
          <a:p>
            <a:pPr>
              <a:tabLst>
                <a:tab pos="227405" algn="l"/>
                <a:tab pos="456470" algn="l"/>
              </a:tabLst>
            </a:pPr>
            <a:endParaRPr lang="en-US" altLang="en-US" sz="900" dirty="0" smtClean="0"/>
          </a:p>
          <a:p>
            <a:pPr>
              <a:tabLst>
                <a:tab pos="227405" algn="l"/>
                <a:tab pos="456470" algn="l"/>
              </a:tabLst>
            </a:pPr>
            <a:r>
              <a:rPr lang="en-US" altLang="en-US" sz="900" b="1" dirty="0" smtClean="0">
                <a:cs typeface="Arial" charset="0"/>
                <a:sym typeface="Monotype Sorts" pitchFamily="2" charset="2"/>
              </a:rPr>
              <a:t>♪</a:t>
            </a:r>
            <a:r>
              <a:rPr lang="en-US" sz="900" dirty="0" smtClean="0">
                <a:cs typeface="Arial" charset="0"/>
              </a:rPr>
              <a:t> </a:t>
            </a:r>
            <a:r>
              <a:rPr lang="en-US" sz="900" b="1" dirty="0" smtClean="0">
                <a:cs typeface="Arial" charset="0"/>
              </a:rPr>
              <a:t>Note to instructor(s): </a:t>
            </a:r>
            <a:r>
              <a:rPr lang="en-US" sz="900" dirty="0" smtClean="0"/>
              <a:t>Research studies have shown that patients who attempt to modify their diet at the same time as quitting smoking are less likely to succeed in smoking cessation than are patients who just try to quit smoking. We recommend that clinicians advise most of their patients to quit smoking first, then work on issues of weight gain. The average gain of less than 10 pounds is less detrimental to one’s health than is smoking, but it is not prudent for clinicians to overlook patients’ concerns about weight gain. If concern about weight gain is a key barrier to quitting, it should be addressed simultaneously with quitting.</a:t>
            </a:r>
          </a:p>
          <a:p>
            <a:pPr>
              <a:tabLst>
                <a:tab pos="227405" algn="l"/>
                <a:tab pos="456470" algn="l"/>
              </a:tabLst>
            </a:pPr>
            <a:endParaRPr lang="en-US" altLang="en-US" sz="900" dirty="0" smtClean="0"/>
          </a:p>
          <a:p>
            <a:pPr eaLnBrk="1" hangingPunct="1">
              <a:spcBef>
                <a:spcPct val="0"/>
              </a:spcBef>
              <a:buClr>
                <a:schemeClr val="tx1"/>
              </a:buClr>
              <a:buSzPct val="60000"/>
              <a:tabLst>
                <a:tab pos="227405" algn="l"/>
                <a:tab pos="456470" algn="l"/>
              </a:tabLst>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pPr eaLnBrk="1" hangingPunct="1">
              <a:spcBef>
                <a:spcPct val="0"/>
              </a:spcBef>
              <a:buClr>
                <a:schemeClr val="tx1"/>
              </a:buClr>
              <a:buSzPct val="60000"/>
              <a:tabLst>
                <a:tab pos="227405" algn="l"/>
                <a:tab pos="456470" algn="l"/>
              </a:tabLst>
            </a:pPr>
            <a:endParaRPr lang="en-US" altLang="en-US" sz="800" dirty="0" smtClean="0"/>
          </a:p>
          <a:p>
            <a:pPr eaLnBrk="1" hangingPunct="1">
              <a:spcBef>
                <a:spcPct val="0"/>
              </a:spcBef>
              <a:buClr>
                <a:schemeClr val="tx1"/>
              </a:buClr>
              <a:buSzPct val="60000"/>
              <a:tabLst>
                <a:tab pos="227405" algn="l"/>
                <a:tab pos="456470" algn="l"/>
              </a:tabLst>
            </a:pPr>
            <a:r>
              <a:rPr lang="en-US" altLang="en-US" sz="800" dirty="0" smtClean="0"/>
              <a:t>Parsons A, </a:t>
            </a:r>
            <a:r>
              <a:rPr lang="en-US" altLang="en-US" sz="800" dirty="0" err="1" smtClean="0"/>
              <a:t>Shraim</a:t>
            </a:r>
            <a:r>
              <a:rPr lang="en-US" altLang="en-US" sz="800" dirty="0" smtClean="0"/>
              <a:t> M, </a:t>
            </a:r>
            <a:r>
              <a:rPr lang="en-US" altLang="en-US" sz="800" dirty="0" err="1" smtClean="0"/>
              <a:t>Inglis</a:t>
            </a:r>
            <a:r>
              <a:rPr lang="en-US" altLang="en-US" sz="800" dirty="0" smtClean="0"/>
              <a:t> J, </a:t>
            </a:r>
            <a:r>
              <a:rPr lang="en-US" altLang="en-US" sz="800" dirty="0" err="1" smtClean="0"/>
              <a:t>Aveyard</a:t>
            </a:r>
            <a:r>
              <a:rPr lang="en-US" altLang="en-US" sz="800" dirty="0" smtClean="0"/>
              <a:t> P, </a:t>
            </a:r>
            <a:r>
              <a:rPr lang="en-US" altLang="en-US" sz="800" dirty="0" err="1" smtClean="0"/>
              <a:t>Hajek</a:t>
            </a:r>
            <a:r>
              <a:rPr lang="en-US" altLang="en-US" sz="800" dirty="0" smtClean="0"/>
              <a:t> P. (2009) Interventions for preventing weight gain after smoking cessation. </a:t>
            </a:r>
            <a:r>
              <a:rPr lang="en-US" altLang="en-US" sz="800" i="1" dirty="0" smtClean="0"/>
              <a:t>Cochrane Database </a:t>
            </a:r>
            <a:r>
              <a:rPr lang="en-US" altLang="en-US" sz="800" i="1" dirty="0" err="1" smtClean="0"/>
              <a:t>Syst</a:t>
            </a:r>
            <a:r>
              <a:rPr lang="en-US" altLang="en-US" sz="800" i="1" dirty="0" smtClean="0"/>
              <a:t> Rev</a:t>
            </a:r>
            <a:r>
              <a:rPr lang="en-US" altLang="en-US" sz="800" b="1" dirty="0" smtClean="0"/>
              <a:t>,</a:t>
            </a:r>
            <a:r>
              <a:rPr lang="en-US" altLang="en-US" sz="800" dirty="0" smtClean="0"/>
              <a:t> CD006219.</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pPr defTabSz="974356"/>
            <a:fld id="{54BA6115-935F-457F-8698-3D2933CE6A40}" type="slidenum">
              <a:rPr lang="en-US" smtClean="0"/>
              <a:pPr defTabSz="974356"/>
              <a:t>35</a:t>
            </a:fld>
            <a:endParaRPr lang="en-US" dirty="0" smtClean="0"/>
          </a:p>
        </p:txBody>
      </p:sp>
      <p:sp>
        <p:nvSpPr>
          <p:cNvPr id="91139" name="Rectangle 2"/>
          <p:cNvSpPr>
            <a:spLocks noGrp="1" noRot="1" noChangeAspect="1" noChangeArrowheads="1" noTextEdit="1"/>
          </p:cNvSpPr>
          <p:nvPr>
            <p:ph type="sldImg"/>
          </p:nvPr>
        </p:nvSpPr>
        <p:spPr>
          <a:xfrm>
            <a:off x="1901825" y="708025"/>
            <a:ext cx="3554413" cy="2665413"/>
          </a:xfrm>
          <a:ln/>
        </p:spPr>
      </p:sp>
      <p:sp>
        <p:nvSpPr>
          <p:cNvPr id="91140" name="Rectangle 3"/>
          <p:cNvSpPr>
            <a:spLocks noGrp="1" noChangeArrowheads="1"/>
          </p:cNvSpPr>
          <p:nvPr>
            <p:ph type="body" idx="1"/>
          </p:nvPr>
        </p:nvSpPr>
        <p:spPr>
          <a:xfrm>
            <a:off x="615929" y="3541426"/>
            <a:ext cx="6123842" cy="5340012"/>
          </a:xfrm>
          <a:noFill/>
        </p:spPr>
        <p:txBody>
          <a:bodyPr lIns="95562" tIns="47781" rIns="95562" bIns="47781"/>
          <a:lstStyle/>
          <a:p>
            <a:pPr>
              <a:tabLst>
                <a:tab pos="225745" algn="l"/>
              </a:tabLst>
            </a:pPr>
            <a:r>
              <a:rPr lang="en-US" altLang="en-US" sz="900" dirty="0" smtClean="0"/>
              <a:t>As described in the </a:t>
            </a:r>
            <a:r>
              <a:rPr lang="en-US" altLang="en-US" sz="900" i="1" dirty="0" smtClean="0"/>
              <a:t>Pharmacology of Nicotine and Principles of Addiction</a:t>
            </a:r>
            <a:r>
              <a:rPr lang="en-US" altLang="en-US" sz="900" dirty="0" smtClean="0"/>
              <a:t> module, cessation is associated with a wide range of withdrawal symptoms. </a:t>
            </a:r>
            <a:r>
              <a:rPr lang="en-US" altLang="en-US" sz="900" dirty="0" smtClean="0">
                <a:sym typeface="Monotype Sorts" pitchFamily="2" charset="2"/>
              </a:rPr>
              <a:t>In general, </a:t>
            </a:r>
            <a:r>
              <a:rPr lang="en-US" altLang="en-US" sz="900" b="1" dirty="0" smtClean="0">
                <a:sym typeface="Monotype Sorts" pitchFamily="2" charset="2"/>
              </a:rPr>
              <a:t>withdrawal symptoms manifest within the first 1</a:t>
            </a:r>
            <a:r>
              <a:rPr lang="en-US" altLang="en-US" sz="900" b="1" dirty="0" smtClean="0">
                <a:cs typeface="Arial" charset="0"/>
                <a:sym typeface="Monotype Sorts" pitchFamily="2" charset="2"/>
              </a:rPr>
              <a:t>–</a:t>
            </a:r>
            <a:r>
              <a:rPr lang="en-US" altLang="en-US" sz="900" b="1" dirty="0" smtClean="0">
                <a:sym typeface="Monotype Sorts" pitchFamily="2" charset="2"/>
              </a:rPr>
              <a:t>2 days, peak within the first week, and gradually subside over the next 2</a:t>
            </a:r>
            <a:r>
              <a:rPr lang="en-US" altLang="en-US" sz="900" b="1" dirty="0" smtClean="0">
                <a:cs typeface="Arial" charset="0"/>
                <a:sym typeface="Monotype Sorts" pitchFamily="2" charset="2"/>
              </a:rPr>
              <a:t>–</a:t>
            </a:r>
            <a:r>
              <a:rPr lang="en-US" altLang="en-US" sz="900" b="1" dirty="0" smtClean="0">
                <a:sym typeface="Monotype Sorts" pitchFamily="2" charset="2"/>
              </a:rPr>
              <a:t>4 weeks </a:t>
            </a:r>
            <a:r>
              <a:rPr lang="en-US" altLang="en-US" sz="900" dirty="0" smtClean="0">
                <a:sym typeface="Monotype Sorts" pitchFamily="2" charset="2"/>
              </a:rPr>
              <a:t>(Hughes, 2007). Strong cravings for tobacco may persist for months to years after cessation (</a:t>
            </a:r>
            <a:r>
              <a:rPr lang="en-US" altLang="en-US" sz="900" dirty="0" err="1" smtClean="0">
                <a:sym typeface="Monotype Sorts" pitchFamily="2" charset="2"/>
              </a:rPr>
              <a:t>Benowitz</a:t>
            </a:r>
            <a:r>
              <a:rPr lang="en-US" altLang="en-US" sz="900" dirty="0" smtClean="0">
                <a:sym typeface="Monotype Sorts" pitchFamily="2" charset="2"/>
              </a:rPr>
              <a:t>, 1992). </a:t>
            </a:r>
            <a:r>
              <a:rPr lang="en-US" sz="900" dirty="0" smtClean="0"/>
              <a:t>These cravings typically are psychologically motivated, not physiologic, and can be ameliorated using cognitive or behavioral coping strategies. Sometimes a simple change of surroundings can help alleviate cravings, such as leaving the office to step outside for a breath of fresh air, or taking a quick walk up a flight or two of stairs to get some exercise. </a:t>
            </a:r>
          </a:p>
          <a:p>
            <a:pPr>
              <a:tabLst>
                <a:tab pos="225745" algn="l"/>
              </a:tabLst>
            </a:pPr>
            <a:endParaRPr lang="en-US" altLang="en-US" sz="900" dirty="0" smtClean="0"/>
          </a:p>
          <a:p>
            <a:pPr>
              <a:tabLst>
                <a:tab pos="225745" algn="l"/>
              </a:tabLst>
            </a:pPr>
            <a:r>
              <a:rPr lang="en-US" altLang="en-US" sz="900" dirty="0" smtClean="0"/>
              <a:t>When counseling a patient who is quitting, it is important to address concerns about withdrawal symptoms. The extent of withdrawal symptoms that a smoker experiences when abstinent from tobacco will be a function of his or her level of dependence. </a:t>
            </a:r>
          </a:p>
          <a:p>
            <a:pPr>
              <a:tabLst>
                <a:tab pos="225745" algn="l"/>
              </a:tabLst>
            </a:pPr>
            <a:endParaRPr lang="en-US" altLang="en-US" sz="900" dirty="0" smtClean="0"/>
          </a:p>
          <a:p>
            <a:pPr>
              <a:tabLst>
                <a:tab pos="225745" algn="l"/>
              </a:tabLst>
            </a:pPr>
            <a:r>
              <a:rPr lang="en-US" altLang="en-US" sz="900" b="1" dirty="0" smtClean="0">
                <a:cs typeface="Arial" charset="0"/>
                <a:sym typeface="Wingdings" pitchFamily="2" charset="2"/>
              </a:rPr>
              <a:t>♪ </a:t>
            </a:r>
            <a:r>
              <a:rPr lang="en-US" altLang="en-US" sz="900" b="1" dirty="0" smtClean="0">
                <a:sym typeface="Monotype Sorts" pitchFamily="2" charset="2"/>
              </a:rPr>
              <a:t>Note to instructor(s):</a:t>
            </a:r>
            <a:r>
              <a:rPr lang="en-US" altLang="en-US" sz="900" dirty="0" smtClean="0">
                <a:sym typeface="Monotype Sorts" pitchFamily="2" charset="2"/>
              </a:rPr>
              <a:t> At this time, direct students to pull out their one-page </a:t>
            </a:r>
            <a:r>
              <a:rPr lang="en-US" altLang="en-US" sz="900" i="1" dirty="0" smtClean="0">
                <a:sym typeface="Monotype Sorts" pitchFamily="2" charset="2"/>
              </a:rPr>
              <a:t>Withdrawal Symptoms Information Sheet </a:t>
            </a:r>
            <a:r>
              <a:rPr lang="en-US" altLang="en-US" sz="900" dirty="0" smtClean="0">
                <a:sym typeface="Monotype Sorts" pitchFamily="2" charset="2"/>
              </a:rPr>
              <a:t>(ancillary handout A2 WDR SX.pdf)</a:t>
            </a:r>
            <a:r>
              <a:rPr lang="en-US" altLang="en-US" sz="900" i="1" dirty="0" smtClean="0">
                <a:sym typeface="Monotype Sorts" pitchFamily="2" charset="2"/>
              </a:rPr>
              <a:t>.</a:t>
            </a:r>
            <a:r>
              <a:rPr lang="en-US" altLang="en-US" sz="900" dirty="0" smtClean="0">
                <a:sym typeface="Monotype Sorts" pitchFamily="2" charset="2"/>
              </a:rPr>
              <a:t> This handout describes each symptom, when it occurs after cessation, and potential coping methods. The </a:t>
            </a:r>
            <a:r>
              <a:rPr lang="en-US" altLang="en-US" sz="900" i="1" dirty="0" smtClean="0">
                <a:sym typeface="Monotype Sorts" pitchFamily="2" charset="2"/>
              </a:rPr>
              <a:t>Withdrawal Symptoms Information Sheet</a:t>
            </a:r>
            <a:r>
              <a:rPr lang="en-US" altLang="en-US" sz="900" dirty="0" smtClean="0">
                <a:sym typeface="Monotype Sorts" pitchFamily="2" charset="2"/>
              </a:rPr>
              <a:t> can be used as a resource for distribution to patients.</a:t>
            </a:r>
          </a:p>
          <a:p>
            <a:pPr>
              <a:lnSpc>
                <a:spcPct val="90000"/>
              </a:lnSpc>
              <a:tabLst>
                <a:tab pos="225745" algn="l"/>
              </a:tabLst>
            </a:pPr>
            <a:endParaRPr lang="en-US" sz="900" dirty="0" smtClean="0"/>
          </a:p>
          <a:p>
            <a:pPr>
              <a:spcBef>
                <a:spcPct val="0"/>
              </a:spcBef>
              <a:spcAft>
                <a:spcPct val="30000"/>
              </a:spcAft>
              <a:tabLst>
                <a:tab pos="225745" algn="l"/>
              </a:tabLst>
            </a:pPr>
            <a:r>
              <a:rPr lang="en-US" sz="800" dirty="0" err="1" smtClean="0"/>
              <a:t>Benowitz</a:t>
            </a:r>
            <a:r>
              <a:rPr lang="en-US" sz="800" dirty="0" smtClean="0"/>
              <a:t> NL. (1992). Cigarette smoking and nicotine addiction. </a:t>
            </a:r>
            <a:r>
              <a:rPr lang="en-US" sz="800" i="1" dirty="0" smtClean="0"/>
              <a:t>Med Clin N Am</a:t>
            </a:r>
            <a:r>
              <a:rPr lang="en-US" sz="800" dirty="0" smtClean="0"/>
              <a:t> 76:415</a:t>
            </a:r>
            <a:r>
              <a:rPr lang="en-US" sz="800" dirty="0" smtClean="0">
                <a:cs typeface="Arial" charset="0"/>
              </a:rPr>
              <a:t>–</a:t>
            </a:r>
            <a:r>
              <a:rPr lang="en-US" sz="800" dirty="0" smtClean="0"/>
              <a:t>437.</a:t>
            </a:r>
          </a:p>
          <a:p>
            <a:pPr>
              <a:spcBef>
                <a:spcPct val="0"/>
              </a:spcBef>
              <a:spcAft>
                <a:spcPct val="30000"/>
              </a:spcAft>
              <a:tabLst>
                <a:tab pos="225745" algn="l"/>
              </a:tabLst>
            </a:pPr>
            <a:r>
              <a:rPr lang="en-US" altLang="en-US" sz="800" dirty="0" smtClean="0"/>
              <a:t>Hughes JR. (2007). </a:t>
            </a:r>
            <a:r>
              <a:rPr lang="en-US" sz="800" dirty="0" smtClean="0"/>
              <a:t>Effects of abstinence from tobacco: valid symptoms and time course. </a:t>
            </a:r>
            <a:r>
              <a:rPr lang="en-US" sz="800" i="1" dirty="0" smtClean="0"/>
              <a:t>Nicotine </a:t>
            </a:r>
            <a:r>
              <a:rPr lang="en-US" sz="800" i="1" dirty="0" err="1" smtClean="0"/>
              <a:t>Tob</a:t>
            </a:r>
            <a:r>
              <a:rPr lang="en-US" sz="800" i="1" dirty="0" smtClean="0"/>
              <a:t> Res</a:t>
            </a:r>
            <a:r>
              <a:rPr lang="en-US" sz="800" dirty="0" smtClean="0"/>
              <a:t> 9:315</a:t>
            </a:r>
            <a:r>
              <a:rPr lang="en-US" sz="800" dirty="0" smtClean="0">
                <a:cs typeface="Arial" charset="0"/>
              </a:rPr>
              <a:t>–3</a:t>
            </a:r>
            <a:r>
              <a:rPr lang="en-US" sz="800" dirty="0" smtClean="0"/>
              <a:t>27.</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pPr defTabSz="974356"/>
            <a:fld id="{B56DD22B-8C3B-4135-993D-6E4F2ECAE3FD}" type="slidenum">
              <a:rPr lang="en-US" smtClean="0"/>
              <a:pPr defTabSz="974356"/>
              <a:t>36</a:t>
            </a:fld>
            <a:endParaRPr lang="en-US" dirty="0" smtClean="0"/>
          </a:p>
        </p:txBody>
      </p:sp>
      <p:sp>
        <p:nvSpPr>
          <p:cNvPr id="92163" name="Rectangle 2"/>
          <p:cNvSpPr>
            <a:spLocks noGrp="1" noRot="1" noChangeAspect="1" noChangeArrowheads="1" noTextEdit="1"/>
          </p:cNvSpPr>
          <p:nvPr>
            <p:ph type="sldImg"/>
          </p:nvPr>
        </p:nvSpPr>
        <p:spPr>
          <a:xfrm>
            <a:off x="1903413" y="719138"/>
            <a:ext cx="3554412" cy="2665412"/>
          </a:xfrm>
          <a:ln/>
        </p:spPr>
      </p:sp>
      <p:sp>
        <p:nvSpPr>
          <p:cNvPr id="92164" name="Rectangle 3"/>
          <p:cNvSpPr>
            <a:spLocks noGrp="1" noChangeArrowheads="1"/>
          </p:cNvSpPr>
          <p:nvPr>
            <p:ph type="body" idx="1"/>
          </p:nvPr>
        </p:nvSpPr>
        <p:spPr>
          <a:xfrm>
            <a:off x="615929" y="3541426"/>
            <a:ext cx="6123842" cy="5340012"/>
          </a:xfrm>
          <a:noFill/>
        </p:spPr>
        <p:txBody>
          <a:bodyPr lIns="95562" tIns="47781" rIns="95562" bIns="47781"/>
          <a:lstStyle/>
          <a:p>
            <a:r>
              <a:rPr lang="en-US" altLang="en-US" sz="900" dirty="0" smtClean="0"/>
              <a:t>In facilitating the quitting process, clinicians should </a:t>
            </a:r>
          </a:p>
          <a:p>
            <a:pPr marL="341937" lvl="1" indent="-112873">
              <a:buFontTx/>
              <a:buChar char="•"/>
            </a:pPr>
            <a:r>
              <a:rPr lang="en-US" altLang="en-US" sz="900" dirty="0" smtClean="0"/>
              <a:t>Discuss the pros and cons of different methods for quitting. It is important to elicit the patient’s point of view—each patient will have his or her own perceptions of the different methods. Encourage use of pharmacotherapy in addition to behavioral counseling. Many patients will feel that pharmacotherapy is a “crutch”—these patients should be advised that tobacco use is a chronic condition that alters brain chemistry and that, when feasible and not contraindicated, pharmacotherapy should be used because it increases the chances of quitting. It should be viewed as a treatment, not a crutch. </a:t>
            </a:r>
          </a:p>
          <a:p>
            <a:pPr marL="341937" lvl="1" indent="-112873">
              <a:buFontTx/>
              <a:buChar char="•"/>
            </a:pPr>
            <a:r>
              <a:rPr lang="en-US" altLang="en-US" sz="900" dirty="0" smtClean="0"/>
              <a:t>Help the patient set a quit date. Ideally, this will be within the next two weeks (Fiore et al., 2008). </a:t>
            </a:r>
          </a:p>
          <a:p>
            <a:pPr marL="341937" lvl="1" indent="-112873">
              <a:buFontTx/>
              <a:buChar char="•"/>
            </a:pPr>
            <a:r>
              <a:rPr lang="en-US" altLang="en-US" sz="900" dirty="0" smtClean="0"/>
              <a:t>Recommend the </a:t>
            </a:r>
            <a:r>
              <a:rPr lang="en-US" altLang="en-US" sz="900" i="1" dirty="0" smtClean="0"/>
              <a:t>Tobacco Use Log,</a:t>
            </a:r>
            <a:r>
              <a:rPr lang="en-US" altLang="en-US" sz="900" dirty="0" smtClean="0"/>
              <a:t> if appropriate. This tool helps</a:t>
            </a:r>
            <a:r>
              <a:rPr lang="en-US" sz="900" dirty="0" smtClean="0"/>
              <a:t> patients to identify moods, activities, or situations that trigger the desire to smoke or use other forms of tobacco. Triggers for tobacco use might include negative affect, being around other smokers, meal times, alcohol or coffee consumption, cravings for tobacco, stress, time pressures, or other situations such as celebrating with others. Triggers should be identified prior to quitting, while the patient is still smoking “normally.” Information gathered in the log can be used to develop coping strategies to overcome the temptation to use tobacco.</a:t>
            </a:r>
            <a:endParaRPr lang="en-US" altLang="en-US" sz="900" dirty="0" smtClean="0"/>
          </a:p>
          <a:p>
            <a:pPr>
              <a:buFont typeface="Monotype Sorts" pitchFamily="2" charset="2"/>
              <a:buNone/>
            </a:pPr>
            <a:endParaRPr lang="en-US" altLang="en-US" sz="900" b="1" dirty="0" smtClean="0">
              <a:cs typeface="Arial" charset="0"/>
              <a:sym typeface="Monotype Sorts" pitchFamily="2" charset="2"/>
            </a:endParaRPr>
          </a:p>
          <a:p>
            <a:pPr>
              <a:buFont typeface="Monotype Sorts" pitchFamily="2" charset="2"/>
              <a:buNone/>
            </a:pPr>
            <a:r>
              <a:rPr lang="en-US" altLang="en-US" sz="900" b="1" dirty="0" smtClean="0">
                <a:cs typeface="Arial" charset="0"/>
                <a:sym typeface="Monotype Sorts" pitchFamily="2" charset="2"/>
              </a:rPr>
              <a:t>♪</a:t>
            </a:r>
            <a:r>
              <a:rPr lang="en-US" sz="900" dirty="0" smtClean="0">
                <a:sym typeface="Wingdings" pitchFamily="2" charset="2"/>
              </a:rPr>
              <a:t> </a:t>
            </a:r>
            <a:r>
              <a:rPr lang="en-US" sz="900" b="1" dirty="0" smtClean="0">
                <a:sym typeface="Monotype Sorts" pitchFamily="2" charset="2"/>
              </a:rPr>
              <a:t>Note to instructor(s):</a:t>
            </a:r>
            <a:r>
              <a:rPr lang="en-US" sz="900" dirty="0" smtClean="0">
                <a:sym typeface="Monotype Sorts" pitchFamily="2" charset="2"/>
              </a:rPr>
              <a:t> Have audience refer to the </a:t>
            </a:r>
            <a:r>
              <a:rPr lang="en-US" sz="900" i="1" dirty="0" smtClean="0">
                <a:sym typeface="Monotype Sorts" pitchFamily="2" charset="2"/>
              </a:rPr>
              <a:t>Tobacco Use Log</a:t>
            </a:r>
            <a:r>
              <a:rPr lang="en-US" sz="900" dirty="0" smtClean="0">
                <a:sym typeface="Monotype Sorts" pitchFamily="2" charset="2"/>
              </a:rPr>
              <a:t> handout. </a:t>
            </a:r>
            <a:r>
              <a:rPr lang="en-US" sz="900" dirty="0" smtClean="0"/>
              <a:t>The </a:t>
            </a:r>
            <a:r>
              <a:rPr lang="en-US" sz="900" i="1" dirty="0" smtClean="0"/>
              <a:t>Tobacco Use Log</a:t>
            </a:r>
            <a:r>
              <a:rPr lang="en-US" sz="900" dirty="0" smtClean="0"/>
              <a:t> (ancillary handout A5 TOB USE LOG.pdf) is most appropriate for patients who are ready to quit, but it can be used with any patient who wants to learn more about his or her tobacco use behavior. This exercise provides important insight into the circumstances that underlie the need or desire for tobacco. Having a clear understanding of the behavior will help a person to be more effective when attempting to change it. </a:t>
            </a:r>
          </a:p>
          <a:p>
            <a:endParaRPr lang="en-US" sz="900" dirty="0" smtClean="0"/>
          </a:p>
          <a:p>
            <a:endParaRPr lang="en-US" sz="800" dirty="0" smtClean="0"/>
          </a:p>
          <a:p>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r>
              <a:rPr lang="en-US" sz="800" dirty="0" smtClean="0"/>
              <a:t>Tobacco Use Log adapted from </a:t>
            </a:r>
            <a:r>
              <a:rPr lang="en-US" sz="800" dirty="0" smtClean="0">
                <a:cs typeface="Times New Roman" pitchFamily="18" charset="0"/>
              </a:rPr>
              <a:t>The Wrap Sheet and the Daily Cigarette Count (Wrap Sheet). In: The Washington State Pharmacists Association. (1997). </a:t>
            </a:r>
            <a:r>
              <a:rPr lang="en-US" sz="800" i="1" dirty="0" smtClean="0">
                <a:cs typeface="Times New Roman" pitchFamily="18" charset="0"/>
              </a:rPr>
              <a:t>“Smoking Cessation Training: Pharmacists Becoming Smoking Cessation Counselors,” </a:t>
            </a:r>
            <a:r>
              <a:rPr lang="en-US" sz="800" dirty="0" smtClean="0">
                <a:cs typeface="Times New Roman" pitchFamily="18" charset="0"/>
              </a:rPr>
              <a:t>pp. 3, 25.</a:t>
            </a:r>
            <a:endParaRPr lang="en-US" altLang="en-US" sz="800" dirty="0" smtClean="0">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pPr defTabSz="974356"/>
            <a:fld id="{19EC366E-5B6A-4331-934A-D13EE9E01732}" type="slidenum">
              <a:rPr lang="en-US" smtClean="0"/>
              <a:pPr defTabSz="974356"/>
              <a:t>37</a:t>
            </a:fld>
            <a:endParaRPr lang="en-US" dirty="0" smtClean="0"/>
          </a:p>
        </p:txBody>
      </p:sp>
      <p:sp>
        <p:nvSpPr>
          <p:cNvPr id="93187" name="Rectangle 2"/>
          <p:cNvSpPr>
            <a:spLocks noGrp="1" noRot="1" noChangeAspect="1" noChangeArrowheads="1" noTextEdit="1"/>
          </p:cNvSpPr>
          <p:nvPr>
            <p:ph type="sldImg"/>
          </p:nvPr>
        </p:nvSpPr>
        <p:spPr>
          <a:xfrm>
            <a:off x="1879600" y="719138"/>
            <a:ext cx="3554413" cy="2665412"/>
          </a:xfrm>
          <a:ln/>
        </p:spPr>
      </p:sp>
      <p:sp>
        <p:nvSpPr>
          <p:cNvPr id="93188" name="Rectangle 3"/>
          <p:cNvSpPr>
            <a:spLocks noGrp="1" noChangeArrowheads="1"/>
          </p:cNvSpPr>
          <p:nvPr>
            <p:ph type="body" idx="1"/>
          </p:nvPr>
        </p:nvSpPr>
        <p:spPr>
          <a:xfrm>
            <a:off x="615929" y="3541426"/>
            <a:ext cx="6123842" cy="5340012"/>
          </a:xfrm>
          <a:noFill/>
        </p:spPr>
        <p:txBody>
          <a:bodyPr lIns="96321" tIns="48160" rIns="96321" bIns="48160"/>
          <a:lstStyle/>
          <a:p>
            <a:r>
              <a:rPr lang="en-US" sz="900" b="1" dirty="0" smtClean="0"/>
              <a:t>Instructions for use</a:t>
            </a:r>
            <a:r>
              <a:rPr lang="en-US" sz="900" b="1" dirty="0" smtClean="0">
                <a:sym typeface="Wingdings" pitchFamily="2" charset="2"/>
              </a:rPr>
              <a:t>: </a:t>
            </a:r>
            <a:endParaRPr lang="en-US" sz="900" dirty="0" smtClean="0">
              <a:cs typeface="Times New Roman" pitchFamily="18" charset="0"/>
            </a:endParaRPr>
          </a:p>
          <a:p>
            <a:r>
              <a:rPr lang="en-US" sz="900" dirty="0" smtClean="0"/>
              <a:t>The </a:t>
            </a:r>
            <a:r>
              <a:rPr lang="en-US" sz="900" i="1" dirty="0" smtClean="0"/>
              <a:t>Tobacco Use Log</a:t>
            </a:r>
            <a:r>
              <a:rPr lang="en-US" sz="900" dirty="0" smtClean="0"/>
              <a:t> is a documentation tool that is kept with the patient’s tobacco product(s). For example, the </a:t>
            </a:r>
            <a:r>
              <a:rPr lang="en-US" sz="900" i="1" dirty="0" smtClean="0"/>
              <a:t>Tobacco Use Log</a:t>
            </a:r>
            <a:r>
              <a:rPr lang="en-US" sz="900" dirty="0" smtClean="0"/>
              <a:t> could be folded and wrapped around the cigarette pack or can of snuff with a rubber band. The log should be readily available at the times when the patient uses the tobacco. Through careful documentation of tobacco use over a period of several days, patient-specific tobacco usage patterns become evident.</a:t>
            </a:r>
            <a:endParaRPr lang="en-US" sz="900" dirty="0" smtClean="0">
              <a:cs typeface="Times New Roman" pitchFamily="18" charset="0"/>
            </a:endParaRPr>
          </a:p>
          <a:p>
            <a:r>
              <a:rPr lang="en-US" sz="900" dirty="0" smtClean="0"/>
              <a:t> </a:t>
            </a:r>
            <a:endParaRPr lang="en-US" sz="900" dirty="0" smtClean="0">
              <a:cs typeface="Times New Roman" pitchFamily="18" charset="0"/>
            </a:endParaRPr>
          </a:p>
          <a:p>
            <a:pPr marL="247324" lvl="1" indent="-132791">
              <a:buFontTx/>
              <a:buAutoNum type="arabicPeriod"/>
            </a:pPr>
            <a:r>
              <a:rPr lang="en-US" sz="900" dirty="0" smtClean="0"/>
              <a:t>Instruct the patient to continue his or her regular tobacco use for a period of at least 3 days (including one non</a:t>
            </a:r>
            <a:r>
              <a:rPr lang="en-US" sz="900" dirty="0" smtClean="0">
                <a:cs typeface="Arial" charset="0"/>
              </a:rPr>
              <a:t>–</a:t>
            </a:r>
            <a:r>
              <a:rPr lang="en-US" sz="900" dirty="0" smtClean="0"/>
              <a:t>work day). It is preferable to complete the </a:t>
            </a:r>
            <a:r>
              <a:rPr lang="en-US" sz="900" i="1" dirty="0" smtClean="0"/>
              <a:t>Tobacco Use Log</a:t>
            </a:r>
            <a:r>
              <a:rPr lang="en-US" sz="900" dirty="0" smtClean="0"/>
              <a:t> for 7 consecutive days, because usage patterns may fluctuate as a function of the day of the week (e.g., weekends vs. work days). The patient should not attempt to reduce tobacco use during this time. The intent is to document current tobacco use habits and patterns.</a:t>
            </a:r>
          </a:p>
          <a:p>
            <a:pPr marL="247324" lvl="1" indent="-132791">
              <a:buFontTx/>
              <a:buAutoNum type="arabicPeriod"/>
            </a:pPr>
            <a:r>
              <a:rPr lang="en-US" sz="900" dirty="0" smtClean="0"/>
              <a:t>The following information should be noted in the </a:t>
            </a:r>
            <a:r>
              <a:rPr lang="en-US" sz="900" i="1" dirty="0" smtClean="0"/>
              <a:t>Tobacco Use Log</a:t>
            </a:r>
            <a:r>
              <a:rPr lang="en-US" sz="900" b="1" dirty="0" smtClean="0"/>
              <a:t> each time </a:t>
            </a:r>
            <a:r>
              <a:rPr lang="en-US" sz="900" dirty="0" smtClean="0"/>
              <a:t>any form of tobacco is used:</a:t>
            </a:r>
          </a:p>
          <a:p>
            <a:pPr marL="474729" lvl="2" indent="-112873">
              <a:spcBef>
                <a:spcPct val="10000"/>
              </a:spcBef>
              <a:buFontTx/>
              <a:buChar char="•"/>
            </a:pPr>
            <a:r>
              <a:rPr lang="en-US" sz="900" dirty="0" smtClean="0"/>
              <a:t>Time of day</a:t>
            </a:r>
            <a:endParaRPr lang="en-US" sz="900" dirty="0" smtClean="0">
              <a:cs typeface="Times New Roman" pitchFamily="18" charset="0"/>
            </a:endParaRPr>
          </a:p>
          <a:p>
            <a:pPr marL="474729" lvl="2" indent="-112873">
              <a:spcBef>
                <a:spcPct val="10000"/>
              </a:spcBef>
              <a:buFontTx/>
              <a:buChar char="•"/>
            </a:pPr>
            <a:r>
              <a:rPr lang="en-US" sz="900" dirty="0" smtClean="0"/>
              <a:t>Brief description of the activity or situation while using the tobacco; other persons present at that time. Encourage the patient to think about the times and places where he or she uses tobacco, </a:t>
            </a:r>
            <a:r>
              <a:rPr lang="en-US" sz="900" i="1" dirty="0" smtClean="0"/>
              <a:t>each time it is used</a:t>
            </a:r>
            <a:r>
              <a:rPr lang="en-US" sz="900" dirty="0" smtClean="0"/>
              <a:t>. It is important for the patient to understand these cues so that effective coping strategies can be developed to overcome the temptation to use tobacco. </a:t>
            </a:r>
            <a:endParaRPr lang="en-US" sz="900" dirty="0" smtClean="0">
              <a:cs typeface="Times New Roman" pitchFamily="18" charset="0"/>
            </a:endParaRPr>
          </a:p>
          <a:p>
            <a:pPr marL="474729" lvl="2" indent="-112873">
              <a:spcBef>
                <a:spcPct val="10000"/>
              </a:spcBef>
              <a:buFontTx/>
              <a:buChar char="•"/>
            </a:pPr>
            <a:r>
              <a:rPr lang="en-US" sz="900" dirty="0" smtClean="0"/>
              <a:t>Rating of the patient’s perceived importance of using the tobacco, at that time, using the following scale:</a:t>
            </a:r>
            <a:endParaRPr lang="en-US" sz="900" dirty="0" smtClean="0">
              <a:cs typeface="Times New Roman" pitchFamily="18" charset="0"/>
            </a:endParaRPr>
          </a:p>
          <a:p>
            <a:pPr marL="589261" lvl="3">
              <a:spcBef>
                <a:spcPct val="10000"/>
              </a:spcBef>
            </a:pPr>
            <a:r>
              <a:rPr lang="en-US" sz="900" dirty="0" smtClean="0"/>
              <a:t>1 =</a:t>
            </a:r>
            <a:r>
              <a:rPr lang="en-US" sz="900" dirty="0" smtClean="0">
                <a:cs typeface="Times New Roman" pitchFamily="18" charset="0"/>
              </a:rPr>
              <a:t> Very </a:t>
            </a:r>
            <a:r>
              <a:rPr lang="en-US" sz="900" dirty="0" smtClean="0"/>
              <a:t>important (would have missed it a great deal)</a:t>
            </a:r>
            <a:endParaRPr lang="en-US" sz="900" dirty="0" smtClean="0">
              <a:cs typeface="Times New Roman" pitchFamily="18" charset="0"/>
            </a:endParaRPr>
          </a:p>
          <a:p>
            <a:pPr marL="589261" lvl="3">
              <a:spcBef>
                <a:spcPct val="10000"/>
              </a:spcBef>
            </a:pPr>
            <a:r>
              <a:rPr lang="en-US" sz="900" dirty="0" smtClean="0"/>
              <a:t>2 =</a:t>
            </a:r>
            <a:r>
              <a:rPr lang="en-US" sz="900" dirty="0" smtClean="0">
                <a:cs typeface="Times New Roman" pitchFamily="18" charset="0"/>
              </a:rPr>
              <a:t> </a:t>
            </a:r>
            <a:r>
              <a:rPr lang="en-US" sz="900" dirty="0" smtClean="0"/>
              <a:t>Moderately important</a:t>
            </a:r>
            <a:endParaRPr lang="en-US" sz="900" dirty="0" smtClean="0">
              <a:cs typeface="Times New Roman" pitchFamily="18" charset="0"/>
            </a:endParaRPr>
          </a:p>
          <a:p>
            <a:pPr marL="589261" lvl="3">
              <a:spcBef>
                <a:spcPct val="10000"/>
              </a:spcBef>
            </a:pPr>
            <a:r>
              <a:rPr lang="en-US" sz="900" dirty="0" smtClean="0"/>
              <a:t>3 =</a:t>
            </a:r>
            <a:r>
              <a:rPr lang="en-US" sz="900" dirty="0" smtClean="0">
                <a:cs typeface="Times New Roman" pitchFamily="18" charset="0"/>
              </a:rPr>
              <a:t> </a:t>
            </a:r>
            <a:r>
              <a:rPr lang="en-US" sz="900" dirty="0" smtClean="0"/>
              <a:t>Not very important (would not have missed it)</a:t>
            </a:r>
          </a:p>
          <a:p>
            <a:pPr marL="589261" lvl="3">
              <a:spcBef>
                <a:spcPct val="10000"/>
              </a:spcBef>
            </a:pPr>
            <a:endParaRPr lang="en-US" sz="900" dirty="0" smtClean="0"/>
          </a:p>
          <a:p>
            <a:r>
              <a:rPr lang="en-US" sz="900" dirty="0" smtClean="0"/>
              <a:t>Log sheets should be reviewed prior to the quit attempt, to identify situations that trigger tobacco use and to develop coping strategies to prevent relapse. Cognitive and behavioral coping strategies are described in the slides that follow.</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pPr defTabSz="974356"/>
            <a:fld id="{5D5FEC6D-2C47-40A8-955E-F0E8D7B0FED7}" type="slidenum">
              <a:rPr lang="en-US" smtClean="0"/>
              <a:pPr defTabSz="974356"/>
              <a:t>38</a:t>
            </a:fld>
            <a:endParaRPr lang="en-US" dirty="0" smtClean="0"/>
          </a:p>
        </p:txBody>
      </p:sp>
      <p:sp>
        <p:nvSpPr>
          <p:cNvPr id="94211" name="Rectangle 2"/>
          <p:cNvSpPr>
            <a:spLocks noGrp="1" noRot="1" noChangeAspect="1" noChangeArrowheads="1" noTextEdit="1"/>
          </p:cNvSpPr>
          <p:nvPr>
            <p:ph type="sldImg"/>
          </p:nvPr>
        </p:nvSpPr>
        <p:spPr>
          <a:xfrm>
            <a:off x="1903413" y="719138"/>
            <a:ext cx="3554412" cy="2665412"/>
          </a:xfrm>
          <a:ln/>
        </p:spPr>
      </p:sp>
      <p:sp>
        <p:nvSpPr>
          <p:cNvPr id="94212" name="Rectangle 3"/>
          <p:cNvSpPr>
            <a:spLocks noGrp="1" noChangeArrowheads="1"/>
          </p:cNvSpPr>
          <p:nvPr>
            <p:ph type="body" idx="1"/>
          </p:nvPr>
        </p:nvSpPr>
        <p:spPr>
          <a:xfrm>
            <a:off x="615929" y="3541426"/>
            <a:ext cx="6123842" cy="5340012"/>
          </a:xfrm>
          <a:noFill/>
        </p:spPr>
        <p:txBody>
          <a:bodyPr/>
          <a:lstStyle/>
          <a:p>
            <a:r>
              <a:rPr lang="en-US" sz="900" dirty="0" smtClean="0"/>
              <a:t>The clinician and patient should discuss and develop effective cognitive and behavioral coping strategies for handling specific situations in which a person will be tempted to use tobacco. </a:t>
            </a:r>
          </a:p>
          <a:p>
            <a:endParaRPr lang="en-US" sz="900" dirty="0" smtClean="0"/>
          </a:p>
          <a:p>
            <a:r>
              <a:rPr lang="en-US" sz="900" dirty="0" smtClean="0"/>
              <a:t>Research shows that using </a:t>
            </a:r>
            <a:r>
              <a:rPr lang="en-US" sz="900" i="1" dirty="0" smtClean="0"/>
              <a:t>both</a:t>
            </a:r>
            <a:r>
              <a:rPr lang="en-US" sz="900" dirty="0" smtClean="0"/>
              <a:t> cognitive and behavioral strategies increases a patient’s likelihood of quitting (Prochaska &amp; </a:t>
            </a:r>
            <a:r>
              <a:rPr lang="en-US" sz="900" dirty="0" err="1" smtClean="0"/>
              <a:t>DiClemente</a:t>
            </a:r>
            <a:r>
              <a:rPr lang="en-US" sz="900" dirty="0" smtClean="0"/>
              <a:t>, 1992). These strategies are described in the next few slides.</a:t>
            </a:r>
          </a:p>
          <a:p>
            <a:endParaRPr lang="en-US" sz="900" dirty="0" smtClean="0"/>
          </a:p>
          <a:p>
            <a:pPr>
              <a:buFont typeface="Monotype Sorts" pitchFamily="2" charset="2"/>
              <a:buNone/>
            </a:pPr>
            <a:r>
              <a:rPr lang="en-US" altLang="en-US" sz="900" b="1" dirty="0" smtClean="0">
                <a:cs typeface="Arial" charset="0"/>
                <a:sym typeface="Monotype Sorts" pitchFamily="2" charset="2"/>
              </a:rPr>
              <a:t>♪</a:t>
            </a:r>
            <a:r>
              <a:rPr lang="en-US" sz="900" dirty="0" smtClean="0">
                <a:sym typeface="Wingdings" pitchFamily="2" charset="2"/>
              </a:rPr>
              <a:t> </a:t>
            </a:r>
            <a:r>
              <a:rPr lang="en-US" sz="900" b="1" dirty="0" smtClean="0">
                <a:sym typeface="Monotype Sorts" pitchFamily="2" charset="2"/>
              </a:rPr>
              <a:t>Note to instructor(s):</a:t>
            </a:r>
            <a:r>
              <a:rPr lang="en-US" sz="900" dirty="0" smtClean="0">
                <a:sym typeface="Monotype Sorts" pitchFamily="2" charset="2"/>
              </a:rPr>
              <a:t> Have audience refer to </a:t>
            </a:r>
            <a:r>
              <a:rPr lang="en-US" sz="900" i="1" dirty="0" smtClean="0">
                <a:sym typeface="Monotype Sorts" pitchFamily="2" charset="2"/>
              </a:rPr>
              <a:t>Coping with Quitting: Cognitive and Behavioral Strategies</a:t>
            </a:r>
            <a:r>
              <a:rPr lang="en-US" sz="900" dirty="0" smtClean="0">
                <a:sym typeface="Monotype Sorts" pitchFamily="2" charset="2"/>
              </a:rPr>
              <a:t> (ancillary handout A6 COPING.pdf). This handout provides specific examples of coping strategies for various situations.</a:t>
            </a:r>
          </a:p>
          <a:p>
            <a:endParaRPr lang="en-US" altLang="en-US" sz="900" dirty="0" smtClean="0">
              <a:cs typeface="Arial" charset="0"/>
            </a:endParaRPr>
          </a:p>
          <a:p>
            <a:pPr>
              <a:buFont typeface="Monotype Sorts" pitchFamily="2" charset="2"/>
              <a:buNone/>
            </a:pPr>
            <a:r>
              <a:rPr lang="en-US" altLang="en-US" sz="800" dirty="0" smtClean="0">
                <a:cs typeface="Arial" charset="0"/>
              </a:rPr>
              <a:t>Prochaska JO, </a:t>
            </a:r>
            <a:r>
              <a:rPr lang="en-US" altLang="en-US" sz="800" dirty="0" err="1" smtClean="0">
                <a:cs typeface="Arial" charset="0"/>
              </a:rPr>
              <a:t>DiClemente</a:t>
            </a:r>
            <a:r>
              <a:rPr lang="en-US" altLang="en-US" sz="800" dirty="0" smtClean="0">
                <a:cs typeface="Arial" charset="0"/>
              </a:rPr>
              <a:t> CC. (1992). Stages of change in the modification of problem behaviors. In: </a:t>
            </a:r>
            <a:r>
              <a:rPr lang="en-US" altLang="en-US" sz="800" i="1" dirty="0" smtClean="0">
                <a:cs typeface="Arial" charset="0"/>
              </a:rPr>
              <a:t>Progress in Behavior Modification</a:t>
            </a:r>
            <a:r>
              <a:rPr lang="en-US" altLang="en-US" sz="800" dirty="0" smtClean="0">
                <a:cs typeface="Arial" charset="0"/>
              </a:rPr>
              <a:t>, edited by </a:t>
            </a:r>
            <a:r>
              <a:rPr lang="en-US" altLang="en-US" sz="800" dirty="0" err="1" smtClean="0">
                <a:cs typeface="Arial" charset="0"/>
              </a:rPr>
              <a:t>Hersen</a:t>
            </a:r>
            <a:r>
              <a:rPr lang="en-US" altLang="en-US" sz="800" dirty="0" smtClean="0">
                <a:cs typeface="Arial" charset="0"/>
              </a:rPr>
              <a:t> M, </a:t>
            </a:r>
            <a:r>
              <a:rPr lang="en-US" altLang="en-US" sz="800" dirty="0" err="1" smtClean="0">
                <a:cs typeface="Arial" charset="0"/>
              </a:rPr>
              <a:t>Eisler</a:t>
            </a:r>
            <a:r>
              <a:rPr lang="en-US" altLang="en-US" sz="800" dirty="0" smtClean="0">
                <a:cs typeface="Arial" charset="0"/>
              </a:rPr>
              <a:t> RM, Miller PM. Sycamore, IL: Sycamore, pp. 184–218.</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pPr defTabSz="974356"/>
            <a:fld id="{488F680B-448F-422B-B10E-07BD96F33852}" type="slidenum">
              <a:rPr lang="en-US" smtClean="0"/>
              <a:pPr defTabSz="974356"/>
              <a:t>39</a:t>
            </a:fld>
            <a:endParaRPr lang="en-US" dirty="0" smtClean="0"/>
          </a:p>
        </p:txBody>
      </p:sp>
      <p:sp>
        <p:nvSpPr>
          <p:cNvPr id="95235" name="Rectangle 2"/>
          <p:cNvSpPr>
            <a:spLocks noGrp="1" noRot="1" noChangeAspect="1" noChangeArrowheads="1" noTextEdit="1"/>
          </p:cNvSpPr>
          <p:nvPr>
            <p:ph type="sldImg"/>
          </p:nvPr>
        </p:nvSpPr>
        <p:spPr>
          <a:xfrm>
            <a:off x="1901825" y="719138"/>
            <a:ext cx="3552825" cy="2665412"/>
          </a:xfrm>
          <a:ln/>
        </p:spPr>
      </p:sp>
      <p:sp>
        <p:nvSpPr>
          <p:cNvPr id="95236" name="Rectangle 3"/>
          <p:cNvSpPr>
            <a:spLocks noGrp="1" noChangeArrowheads="1"/>
          </p:cNvSpPr>
          <p:nvPr>
            <p:ph type="body" idx="1"/>
          </p:nvPr>
        </p:nvSpPr>
        <p:spPr>
          <a:xfrm>
            <a:off x="615929" y="3541426"/>
            <a:ext cx="6123842" cy="5340012"/>
          </a:xfrm>
          <a:noFill/>
        </p:spPr>
        <p:txBody>
          <a:bodyPr lIns="95551" tIns="47776" rIns="95551" bIns="47776"/>
          <a:lstStyle/>
          <a:p>
            <a:r>
              <a:rPr lang="en-US" sz="900" b="1" dirty="0" smtClean="0"/>
              <a:t>Cognitive strategies </a:t>
            </a:r>
            <a:r>
              <a:rPr lang="en-US" sz="900" dirty="0" smtClean="0"/>
              <a:t>focus on </a:t>
            </a:r>
            <a:r>
              <a:rPr lang="en-US" sz="900" i="1" dirty="0" smtClean="0"/>
              <a:t>retraining the way a patient thinks</a:t>
            </a:r>
            <a:r>
              <a:rPr lang="en-US" sz="900" dirty="0" smtClean="0"/>
              <a:t>. Many quitters panic because they are thinking about tobacco after they quit, and this leads to relapse. Thinking about cigarettes (or other forms of tobacco) is normal. The trick is not to dwell on the thought. As tobacco users move toward sustained abstinence, they learn to recognize that thinking about a cigarette doesn’t mean they need to have one.</a:t>
            </a:r>
            <a:endParaRPr lang="en-US" sz="900" b="1" dirty="0" smtClean="0"/>
          </a:p>
          <a:p>
            <a:r>
              <a:rPr lang="en-US" sz="900" dirty="0" smtClean="0"/>
              <a:t>Some examples of cognitive strategies include the following:</a:t>
            </a:r>
          </a:p>
          <a:p>
            <a:pPr marL="398374" lvl="1" indent="-170969">
              <a:buFontTx/>
              <a:buAutoNum type="arabicPeriod"/>
            </a:pPr>
            <a:r>
              <a:rPr lang="en-US" sz="900" dirty="0" smtClean="0"/>
              <a:t>Review of one’s commitment to quitting can help, including reminding oneself that cravings and temptations are temporary and will pass. Sometimes it helps a patient to announce, either silently or out loud, “I want to be a nonsmoker, and the temptation will pass.” Or each morning, to look in the mirror and say, “I am proud that I made it through another day without tobacco!”</a:t>
            </a:r>
          </a:p>
          <a:p>
            <a:pPr marL="398374" lvl="1" indent="-170969">
              <a:buFontTx/>
              <a:buAutoNum type="arabicPeriod"/>
            </a:pPr>
            <a:r>
              <a:rPr lang="en-US" sz="900" dirty="0" smtClean="0"/>
              <a:t>Deliberate, distractive thinking can help the patient move current thought processes to issues other than craving or temptation to use tobacco. </a:t>
            </a:r>
          </a:p>
          <a:p>
            <a:pPr marL="398374" lvl="1" indent="-170969">
              <a:buFontTx/>
              <a:buAutoNum type="arabicPeriod"/>
            </a:pPr>
            <a:r>
              <a:rPr lang="en-US" sz="900" dirty="0" smtClean="0"/>
              <a:t>Positive self-talks, or “pep-talks,” involve saying things such as, “I can do this,” or reminding oneself of previous difficult situations in which tobacco use was avoided successfully.</a:t>
            </a:r>
          </a:p>
          <a:p>
            <a:pPr marL="398374" lvl="1" indent="-170969">
              <a:buFontTx/>
              <a:buAutoNum type="arabicPeriod"/>
            </a:pPr>
            <a:r>
              <a:rPr lang="en-US" sz="900" dirty="0" smtClean="0"/>
              <a:t>Relaxation through imagery helps the patient to center the mind on positive, relaxing thoughts. This can help to ease the anxiety, stress, and negative moods that may trigger tobacco use.</a:t>
            </a:r>
          </a:p>
          <a:p>
            <a:pPr marL="398374" lvl="1" indent="-170969">
              <a:buFontTx/>
              <a:buAutoNum type="arabicPeriod"/>
            </a:pPr>
            <a:r>
              <a:rPr lang="en-US" sz="900" dirty="0" smtClean="0"/>
              <a:t>Mental rehearsal and visualization involves envisioning situations that might arise and how best to handle them. This method is commonly used by athletes prior to a game. For example, a goalie might envision (or enact, during pregame </a:t>
            </a:r>
            <a:r>
              <a:rPr lang="en-US" sz="900" dirty="0" err="1" smtClean="0"/>
              <a:t>warmups</a:t>
            </a:r>
            <a:r>
              <a:rPr lang="en-US" sz="900" dirty="0" smtClean="0"/>
              <a:t>) how to block different types of shots or plays from opposing players. In the case of smoking, a person might envision what would happen if he or she were offered a cigarette by a friend—he or she would mentally craft and rehearse a response and perhaps even practice it by saying it out loud.</a:t>
            </a:r>
          </a:p>
          <a:p>
            <a:pPr>
              <a:buFontTx/>
              <a:buAutoNum type="arabicPeriod"/>
            </a:pPr>
            <a:endParaRPr lang="en-US" sz="9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74266"/>
            <a:fld id="{3EF300F6-0395-4762-94CC-1D947C7A29B9}" type="slidenum">
              <a:rPr lang="en-US" sz="1300" smtClean="0"/>
              <a:pPr defTabSz="974266"/>
              <a:t>4</a:t>
            </a:fld>
            <a:endParaRPr lang="en-US" sz="1300" dirty="0" smtClean="0"/>
          </a:p>
        </p:txBody>
      </p:sp>
      <p:sp>
        <p:nvSpPr>
          <p:cNvPr id="63491" name="Rectangle 7"/>
          <p:cNvSpPr txBox="1">
            <a:spLocks noGrp="1" noChangeArrowheads="1"/>
          </p:cNvSpPr>
          <p:nvPr/>
        </p:nvSpPr>
        <p:spPr bwMode="auto">
          <a:xfrm>
            <a:off x="4144438" y="9120814"/>
            <a:ext cx="3170764" cy="480387"/>
          </a:xfrm>
          <a:prstGeom prst="rect">
            <a:avLst/>
          </a:prstGeom>
          <a:noFill/>
          <a:ln w="9525">
            <a:noFill/>
            <a:miter lim="800000"/>
            <a:headEnd/>
            <a:tailEnd/>
          </a:ln>
        </p:spPr>
        <p:txBody>
          <a:bodyPr lIns="96590" tIns="48294" rIns="96590" bIns="48294" anchor="b"/>
          <a:lstStyle/>
          <a:p>
            <a:pPr algn="r" defTabSz="1012439"/>
            <a:fld id="{FD27D826-2A6F-43F5-9FD3-82AEFD30CE77}" type="slidenum">
              <a:rPr kumimoji="0" lang="en-US" sz="1200">
                <a:latin typeface="Tahoma" pitchFamily="34" charset="0"/>
              </a:rPr>
              <a:pPr algn="r" defTabSz="1012439"/>
              <a:t>4</a:t>
            </a:fld>
            <a:endParaRPr kumimoji="0" lang="en-US" sz="1200" dirty="0">
              <a:latin typeface="Tahoma" pitchFamily="34" charset="0"/>
            </a:endParaRPr>
          </a:p>
        </p:txBody>
      </p:sp>
      <p:sp>
        <p:nvSpPr>
          <p:cNvPr id="63492" name="Rectangle 2"/>
          <p:cNvSpPr>
            <a:spLocks noGrp="1" noRot="1" noChangeAspect="1" noChangeArrowheads="1" noTextEdit="1"/>
          </p:cNvSpPr>
          <p:nvPr>
            <p:ph type="sldImg"/>
          </p:nvPr>
        </p:nvSpPr>
        <p:spPr>
          <a:xfrm>
            <a:off x="1889125" y="719138"/>
            <a:ext cx="3552825" cy="2665412"/>
          </a:xfrm>
          <a:ln/>
        </p:spPr>
      </p:sp>
      <p:sp>
        <p:nvSpPr>
          <p:cNvPr id="240645" name="Rectangle 3"/>
          <p:cNvSpPr>
            <a:spLocks noGrp="1" noChangeArrowheads="1"/>
          </p:cNvSpPr>
          <p:nvPr>
            <p:ph type="body" idx="1"/>
          </p:nvPr>
        </p:nvSpPr>
        <p:spPr>
          <a:xfrm>
            <a:off x="600742" y="3539789"/>
            <a:ext cx="6171093" cy="5341651"/>
          </a:xfrm>
          <a:extLst/>
        </p:spPr>
        <p:txBody>
          <a:bodyPr/>
          <a:lstStyle/>
          <a:p>
            <a:pPr>
              <a:tabLst>
                <a:tab pos="914231" algn="l"/>
                <a:tab pos="1141201" algn="l"/>
                <a:tab pos="1714182" algn="l"/>
                <a:tab pos="2685551" algn="l"/>
              </a:tabLst>
              <a:defRPr/>
            </a:pPr>
            <a:r>
              <a:rPr lang="en-US" altLang="en-US" sz="900" dirty="0">
                <a:latin typeface="Arial" pitchFamily="34" charset="0"/>
              </a:rPr>
              <a:t>Cigarette smoking is the primary known preventable cause of premature death in the U.S</a:t>
            </a:r>
            <a:r>
              <a:rPr lang="en-US" altLang="en-US" sz="900" dirty="0" smtClean="0">
                <a:latin typeface="Arial" pitchFamily="34" charset="0"/>
              </a:rPr>
              <a:t>. (USDHHS, 2006), </a:t>
            </a:r>
            <a:r>
              <a:rPr lang="en-US" altLang="en-US" sz="900" dirty="0">
                <a:latin typeface="Arial" pitchFamily="34" charset="0"/>
              </a:rPr>
              <a:t>with nearly one of every five deaths being smoking related </a:t>
            </a:r>
            <a:r>
              <a:rPr lang="en-US" altLang="en-US" sz="900" dirty="0" smtClean="0">
                <a:latin typeface="Arial" pitchFamily="34" charset="0"/>
              </a:rPr>
              <a:t>(</a:t>
            </a:r>
            <a:r>
              <a:rPr lang="en-US" altLang="en-US" sz="900" dirty="0" err="1" smtClean="0">
                <a:latin typeface="Arial" pitchFamily="34" charset="0"/>
              </a:rPr>
              <a:t>Danaei</a:t>
            </a:r>
            <a:r>
              <a:rPr lang="en-US" altLang="en-US" sz="900" dirty="0" smtClean="0">
                <a:latin typeface="Arial" pitchFamily="34" charset="0"/>
              </a:rPr>
              <a:t> et al., 2009). </a:t>
            </a:r>
            <a:endParaRPr lang="en-US" altLang="en-US" sz="900" dirty="0">
              <a:latin typeface="Arial" pitchFamily="34" charset="0"/>
            </a:endParaRPr>
          </a:p>
          <a:p>
            <a:pPr eaLnBrk="1" hangingPunct="1">
              <a:lnSpc>
                <a:spcPct val="90000"/>
              </a:lnSpc>
              <a:tabLst>
                <a:tab pos="914231" algn="l"/>
                <a:tab pos="1141201" algn="l"/>
                <a:tab pos="1714182" algn="l"/>
                <a:tab pos="2685551" algn="l"/>
              </a:tabLst>
              <a:defRPr/>
            </a:pPr>
            <a:r>
              <a:rPr lang="en-US" altLang="en-US" sz="900" dirty="0">
                <a:latin typeface="Arial" pitchFamily="34" charset="0"/>
              </a:rPr>
              <a:t>Cigarette smoking is the primary known preventable cause of premature death in the U.S. Each year, nearly half a million Americans die from cigarette smoking; one of every five deaths in the U.S. is smoking related (CDC, 2008). This number surpasses the combined death toll due to alcohol, car accidents, suicides, homicides, HIV disease, and illicit drug use.</a:t>
            </a:r>
          </a:p>
          <a:p>
            <a:pPr eaLnBrk="1" hangingPunct="1">
              <a:lnSpc>
                <a:spcPct val="90000"/>
              </a:lnSpc>
              <a:tabLst>
                <a:tab pos="914231" algn="l"/>
                <a:tab pos="1141201" algn="l"/>
                <a:tab pos="1714182" algn="l"/>
                <a:tab pos="2685551" algn="l"/>
              </a:tabLst>
              <a:defRPr/>
            </a:pPr>
            <a:r>
              <a:rPr lang="en-US" altLang="en-US" sz="900" dirty="0">
                <a:latin typeface="Arial" pitchFamily="34" charset="0"/>
              </a:rPr>
              <a:t>Average number of years of life lost because of smoking, for male and female smokers (CDC, 2002</a:t>
            </a:r>
            <a:r>
              <a:rPr lang="en-US" altLang="en-US" sz="900" dirty="0" smtClean="0">
                <a:latin typeface="Arial" pitchFamily="34" charset="0"/>
              </a:rPr>
              <a:t>): males, 13.2 years; females,14.5 </a:t>
            </a:r>
            <a:r>
              <a:rPr lang="en-US" altLang="en-US" sz="900" dirty="0">
                <a:latin typeface="Arial" pitchFamily="34" charset="0"/>
              </a:rPr>
              <a:t>years</a:t>
            </a:r>
          </a:p>
          <a:p>
            <a:pPr eaLnBrk="1" hangingPunct="1">
              <a:lnSpc>
                <a:spcPct val="90000"/>
              </a:lnSpc>
              <a:tabLst>
                <a:tab pos="914231" algn="l"/>
                <a:tab pos="1141201" algn="l"/>
                <a:tab pos="1714182" algn="l"/>
                <a:tab pos="2685551" algn="l"/>
              </a:tabLst>
              <a:defRPr/>
            </a:pPr>
            <a:r>
              <a:rPr lang="en-US" sz="900" dirty="0">
                <a:latin typeface="Arial" pitchFamily="34" charset="0"/>
              </a:rPr>
              <a:t>A total of </a:t>
            </a:r>
            <a:r>
              <a:rPr lang="en-US" sz="900" b="1" dirty="0">
                <a:latin typeface="Arial" pitchFamily="34" charset="0"/>
              </a:rPr>
              <a:t>443,595 annual deaths</a:t>
            </a:r>
            <a:r>
              <a:rPr lang="en-US" sz="900" dirty="0">
                <a:latin typeface="Arial" pitchFamily="34" charset="0"/>
              </a:rPr>
              <a:t> due to cigarette smoking are reported by the CDC (2008) as follows:</a:t>
            </a:r>
          </a:p>
          <a:p>
            <a:pPr eaLnBrk="1" hangingPunct="1">
              <a:lnSpc>
                <a:spcPct val="90000"/>
              </a:lnSpc>
              <a:tabLst>
                <a:tab pos="655596" algn="l"/>
                <a:tab pos="834848" algn="l"/>
                <a:tab pos="1712848" algn="l"/>
                <a:tab pos="2685453" algn="l"/>
              </a:tabLst>
              <a:defRPr/>
            </a:pPr>
            <a:r>
              <a:rPr lang="en-US" sz="900" dirty="0">
                <a:latin typeface="Arial" pitchFamily="34" charset="0"/>
              </a:rPr>
              <a:t>	Cardiovascular disease…………		128,497</a:t>
            </a: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Ischemic heart disease, other heart diseases, </a:t>
            </a:r>
            <a:r>
              <a:rPr lang="en-US" sz="900" dirty="0" err="1">
                <a:latin typeface="Arial" pitchFamily="34" charset="0"/>
              </a:rPr>
              <a:t>cerebrovascular</a:t>
            </a:r>
            <a:r>
              <a:rPr lang="en-US" sz="900" dirty="0">
                <a:latin typeface="Arial" pitchFamily="34" charset="0"/>
              </a:rPr>
              <a:t> </a:t>
            </a:r>
            <a:r>
              <a:rPr lang="en-US" sz="900" dirty="0" smtClean="0">
                <a:latin typeface="Arial" pitchFamily="34" charset="0"/>
              </a:rPr>
              <a:t>diseases</a:t>
            </a:r>
            <a:r>
              <a:rPr lang="en-US" sz="900" dirty="0">
                <a:latin typeface="Arial" pitchFamily="34" charset="0"/>
              </a:rPr>
              <a:t>, atherosclerosis, </a:t>
            </a:r>
            <a:endParaRPr lang="en-US" sz="900" dirty="0" smtClean="0">
              <a:latin typeface="Arial" pitchFamily="34" charset="0"/>
            </a:endParaRPr>
          </a:p>
          <a:p>
            <a:pPr eaLnBrk="1" hangingPunct="1">
              <a:lnSpc>
                <a:spcPct val="90000"/>
              </a:lnSpc>
              <a:spcBef>
                <a:spcPct val="0"/>
              </a:spcBef>
              <a:tabLst>
                <a:tab pos="655596" algn="l"/>
                <a:tab pos="834848" algn="l"/>
                <a:tab pos="1712848" algn="l"/>
                <a:tab pos="2685453" algn="l"/>
              </a:tabLst>
              <a:defRPr/>
            </a:pPr>
            <a:r>
              <a:rPr lang="en-US" sz="900" dirty="0" smtClean="0">
                <a:latin typeface="Arial" pitchFamily="34" charset="0"/>
              </a:rPr>
              <a:t>		aortic </a:t>
            </a:r>
            <a:r>
              <a:rPr lang="en-US" sz="900" dirty="0">
                <a:latin typeface="Arial" pitchFamily="34" charset="0"/>
              </a:rPr>
              <a:t>aneurysm, other circulatory diseases</a:t>
            </a: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Lung cancer………………………		125,522</a:t>
            </a: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Trachea, lung, bronchus (not including lung cancer due to second-hand smoke </a:t>
            </a:r>
            <a:r>
              <a:rPr lang="en-US" sz="900" dirty="0" smtClean="0">
                <a:latin typeface="Arial" pitchFamily="34" charset="0"/>
              </a:rPr>
              <a:t>exposure</a:t>
            </a:r>
            <a:r>
              <a:rPr lang="en-US" sz="900" dirty="0">
                <a:latin typeface="Arial" pitchFamily="34" charset="0"/>
              </a:rPr>
              <a:t>)</a:t>
            </a: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Respiratory diseases…………….		103,338</a:t>
            </a: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Pneumonia, influenza, bronchitis, emphysema, chronic airway obstruction</a:t>
            </a: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Second-hand smoke……………....		49,400 </a:t>
            </a: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Cancers other than lung…………..		35,326</a:t>
            </a: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Lip, oral cavity, pharynx, esophagus, pancreas, larynx, cervix, uterus, urinary </a:t>
            </a:r>
            <a:r>
              <a:rPr lang="en-US" sz="900" dirty="0" smtClean="0">
                <a:latin typeface="Arial" pitchFamily="34" charset="0"/>
              </a:rPr>
              <a:t>bladder</a:t>
            </a:r>
            <a:r>
              <a:rPr lang="en-US" sz="900" dirty="0">
                <a:latin typeface="Arial" pitchFamily="34" charset="0"/>
              </a:rPr>
              <a:t>, kidney, other </a:t>
            </a:r>
            <a:r>
              <a:rPr lang="en-US" sz="900" dirty="0" smtClean="0">
                <a:latin typeface="Arial" pitchFamily="34" charset="0"/>
              </a:rPr>
              <a:t>		urinary</a:t>
            </a:r>
            <a:endParaRPr lang="en-US" sz="900" dirty="0">
              <a:latin typeface="Arial" pitchFamily="34" charset="0"/>
            </a:endParaRPr>
          </a:p>
          <a:p>
            <a:pPr eaLnBrk="1" hangingPunct="1">
              <a:lnSpc>
                <a:spcPct val="90000"/>
              </a:lnSpc>
              <a:spcBef>
                <a:spcPct val="0"/>
              </a:spcBef>
              <a:tabLst>
                <a:tab pos="655596" algn="l"/>
                <a:tab pos="834848" algn="l"/>
                <a:tab pos="1712848" algn="l"/>
                <a:tab pos="2685453" algn="l"/>
              </a:tabLst>
              <a:defRPr/>
            </a:pPr>
            <a:r>
              <a:rPr lang="en-US" sz="900" dirty="0">
                <a:latin typeface="Arial" pitchFamily="34" charset="0"/>
              </a:rPr>
              <a:t>	Other</a:t>
            </a:r>
            <a:r>
              <a:rPr lang="en-US" sz="900" dirty="0" smtClean="0">
                <a:latin typeface="Arial" pitchFamily="34" charset="0"/>
              </a:rPr>
              <a:t>………………………………….	1,512</a:t>
            </a:r>
            <a:endParaRPr lang="en-US" sz="900" dirty="0">
              <a:latin typeface="Arial" pitchFamily="34" charset="0"/>
            </a:endParaRPr>
          </a:p>
          <a:p>
            <a:pPr>
              <a:spcBef>
                <a:spcPct val="0"/>
              </a:spcBef>
              <a:tabLst>
                <a:tab pos="914231" algn="l"/>
                <a:tab pos="1141201" algn="l"/>
                <a:tab pos="1714182" algn="l"/>
                <a:tab pos="2685551" algn="l"/>
              </a:tabLst>
              <a:defRPr/>
            </a:pPr>
            <a:r>
              <a:rPr lang="en-US" sz="900" dirty="0">
                <a:latin typeface="Arial" pitchFamily="34" charset="0"/>
              </a:rPr>
              <a:t>*Percentages on the slide do not add to 100% due to rounding.</a:t>
            </a:r>
          </a:p>
          <a:p>
            <a:pPr>
              <a:spcBef>
                <a:spcPct val="0"/>
              </a:spcBef>
              <a:tabLst>
                <a:tab pos="914231" algn="l"/>
                <a:tab pos="1141201" algn="l"/>
                <a:tab pos="1714182" algn="l"/>
                <a:tab pos="2685551" algn="l"/>
              </a:tabLst>
              <a:defRPr/>
            </a:pPr>
            <a:endParaRPr lang="en-US" sz="400" dirty="0">
              <a:latin typeface="Arial" pitchFamily="34" charset="0"/>
            </a:endParaRPr>
          </a:p>
          <a:p>
            <a:pPr>
              <a:spcBef>
                <a:spcPct val="0"/>
              </a:spcBef>
              <a:tabLst>
                <a:tab pos="914231" algn="l"/>
                <a:tab pos="1141201" algn="l"/>
                <a:tab pos="1714182" algn="l"/>
                <a:tab pos="2685551" algn="l"/>
              </a:tabLst>
              <a:defRPr/>
            </a:pPr>
            <a:r>
              <a:rPr lang="en-US" altLang="en-US" sz="800" b="1" dirty="0">
                <a:latin typeface="Arial" pitchFamily="34" charset="0"/>
                <a:cs typeface="Arial" pitchFamily="34" charset="0"/>
                <a:sym typeface="Webdings" pitchFamily="18" charset="2"/>
              </a:rPr>
              <a:t>♪</a:t>
            </a:r>
            <a:r>
              <a:rPr lang="en-US" altLang="en-US" sz="800" b="1" dirty="0">
                <a:latin typeface="Arial" pitchFamily="34" charset="0"/>
                <a:sym typeface="Wingdings" pitchFamily="2" charset="2"/>
              </a:rPr>
              <a:t> </a:t>
            </a:r>
            <a:r>
              <a:rPr lang="en-US" altLang="en-US" sz="800" b="1" dirty="0">
                <a:latin typeface="Arial" pitchFamily="34" charset="0"/>
                <a:sym typeface="Monotype Sorts" pitchFamily="-96" charset="2"/>
              </a:rPr>
              <a:t>Note to instructor(s): </a:t>
            </a:r>
            <a:r>
              <a:rPr lang="en-US" altLang="en-US" sz="800" dirty="0">
                <a:latin typeface="Arial" pitchFamily="34" charset="0"/>
              </a:rPr>
              <a:t>T</a:t>
            </a:r>
            <a:r>
              <a:rPr lang="en-US" sz="800" dirty="0">
                <a:latin typeface="Arial" pitchFamily="34" charset="0"/>
              </a:rPr>
              <a:t>he Surgeon General’s Report, </a:t>
            </a:r>
            <a:r>
              <a:rPr lang="en-US" sz="800" i="1" dirty="0">
                <a:latin typeface="Arial" pitchFamily="34" charset="0"/>
              </a:rPr>
              <a:t>The Health Consequences of Involuntary Exposure to Tobacco Smoke </a:t>
            </a:r>
            <a:r>
              <a:rPr lang="en-US" sz="800" dirty="0">
                <a:latin typeface="Arial" pitchFamily="34" charset="0"/>
              </a:rPr>
              <a:t>(USDHHS, 2006) indicates that in 2005, second-hand smoke killed more than 3,000 adult nonsmokers due to lung cancer, approximately 46,000 due to coronary heart disease, and 430 newborns due to sudden infant death syndrome. </a:t>
            </a:r>
            <a:r>
              <a:rPr lang="en-US" sz="800" dirty="0" smtClean="0">
                <a:latin typeface="Arial" pitchFamily="34" charset="0"/>
              </a:rPr>
              <a:t>These data vary slightly from the numbers reported on the slide, which derive from a CDC report published in 2008.</a:t>
            </a:r>
            <a:endParaRPr lang="en-US" sz="800" dirty="0">
              <a:latin typeface="Arial" pitchFamily="34" charset="0"/>
            </a:endParaRPr>
          </a:p>
          <a:p>
            <a:pPr eaLnBrk="1" hangingPunct="1">
              <a:lnSpc>
                <a:spcPct val="90000"/>
              </a:lnSpc>
              <a:tabLst>
                <a:tab pos="914231" algn="l"/>
                <a:tab pos="1141201" algn="l"/>
                <a:tab pos="1714182" algn="l"/>
                <a:tab pos="2685551" algn="l"/>
              </a:tabLst>
              <a:defRPr/>
            </a:pPr>
            <a:r>
              <a:rPr lang="en-US" sz="800" dirty="0">
                <a:latin typeface="Arial" pitchFamily="34" charset="0"/>
              </a:rPr>
              <a:t>Centers for Disease Control and Prevention (CDC</a:t>
            </a:r>
            <a:r>
              <a:rPr lang="en-US" sz="800" dirty="0" smtClean="0">
                <a:latin typeface="Arial" pitchFamily="34" charset="0"/>
              </a:rPr>
              <a:t>). (2002) </a:t>
            </a:r>
            <a:r>
              <a:rPr lang="en-US" sz="800" dirty="0">
                <a:latin typeface="Arial" pitchFamily="34" charset="0"/>
              </a:rPr>
              <a:t>Annual smoking-attributable mortality, years of potential life lost, and economic costs</a:t>
            </a:r>
            <a:r>
              <a:rPr lang="en-US" altLang="en-US" sz="800" dirty="0">
                <a:latin typeface="Arial" pitchFamily="34" charset="0"/>
              </a:rPr>
              <a:t>—</a:t>
            </a:r>
            <a:r>
              <a:rPr lang="en-US" sz="800" dirty="0">
                <a:latin typeface="Arial" pitchFamily="34" charset="0"/>
              </a:rPr>
              <a:t>United States, 1995</a:t>
            </a:r>
            <a:r>
              <a:rPr lang="en-US" altLang="en-US" sz="800" dirty="0">
                <a:latin typeface="Arial" pitchFamily="34" charset="0"/>
                <a:cs typeface="Arial" pitchFamily="34" charset="0"/>
              </a:rPr>
              <a:t>–1999</a:t>
            </a:r>
            <a:r>
              <a:rPr lang="en-US" sz="800" dirty="0">
                <a:latin typeface="Arial" pitchFamily="34" charset="0"/>
              </a:rPr>
              <a:t>. </a:t>
            </a:r>
            <a:r>
              <a:rPr lang="en-US" sz="800" i="1" dirty="0">
                <a:latin typeface="Arial" pitchFamily="34" charset="0"/>
              </a:rPr>
              <a:t>MMWR</a:t>
            </a:r>
            <a:r>
              <a:rPr lang="en-US" sz="800" dirty="0">
                <a:latin typeface="Arial" pitchFamily="34" charset="0"/>
              </a:rPr>
              <a:t> </a:t>
            </a:r>
            <a:r>
              <a:rPr lang="en-US" sz="800" dirty="0" smtClean="0">
                <a:latin typeface="Arial" pitchFamily="34" charset="0"/>
              </a:rPr>
              <a:t> 51:300</a:t>
            </a:r>
            <a:r>
              <a:rPr lang="en-US" altLang="en-US" sz="800" dirty="0" smtClean="0">
                <a:latin typeface="Arial" pitchFamily="34" charset="0"/>
                <a:cs typeface="Arial" pitchFamily="34" charset="0"/>
              </a:rPr>
              <a:t>–303</a:t>
            </a:r>
            <a:r>
              <a:rPr lang="en-US" sz="800" dirty="0">
                <a:latin typeface="Arial" pitchFamily="34" charset="0"/>
              </a:rPr>
              <a:t>.</a:t>
            </a:r>
          </a:p>
          <a:p>
            <a:pPr eaLnBrk="1" hangingPunct="1">
              <a:lnSpc>
                <a:spcPct val="90000"/>
              </a:lnSpc>
              <a:tabLst>
                <a:tab pos="914231" algn="l"/>
                <a:tab pos="1141201" algn="l"/>
                <a:tab pos="1714182" algn="l"/>
                <a:tab pos="2685551" algn="l"/>
              </a:tabLst>
              <a:defRPr/>
            </a:pPr>
            <a:r>
              <a:rPr lang="en-US" sz="800" dirty="0">
                <a:latin typeface="Arial" pitchFamily="34" charset="0"/>
              </a:rPr>
              <a:t>Centers for Disease Control and Prevention (CDC). </a:t>
            </a:r>
            <a:r>
              <a:rPr lang="en-US" sz="800" dirty="0" smtClean="0">
                <a:latin typeface="Arial" pitchFamily="34" charset="0"/>
              </a:rPr>
              <a:t>(2008). Annual </a:t>
            </a:r>
            <a:r>
              <a:rPr lang="en-US" sz="800" dirty="0">
                <a:latin typeface="Arial" pitchFamily="34" charset="0"/>
              </a:rPr>
              <a:t>smoking-attributable mortality, years of potential life lost, and productivity losses</a:t>
            </a:r>
            <a:r>
              <a:rPr lang="en-US" altLang="en-US" sz="800" dirty="0">
                <a:latin typeface="Arial" pitchFamily="34" charset="0"/>
              </a:rPr>
              <a:t>—</a:t>
            </a:r>
            <a:r>
              <a:rPr lang="en-US" sz="800" dirty="0">
                <a:latin typeface="Arial" pitchFamily="34" charset="0"/>
              </a:rPr>
              <a:t>United States, 2000</a:t>
            </a:r>
            <a:r>
              <a:rPr lang="en-US" altLang="en-US" sz="800" dirty="0">
                <a:latin typeface="Arial" pitchFamily="34" charset="0"/>
                <a:cs typeface="Arial" pitchFamily="34" charset="0"/>
              </a:rPr>
              <a:t>–2004</a:t>
            </a:r>
            <a:r>
              <a:rPr lang="en-US" sz="800" dirty="0">
                <a:latin typeface="Arial" pitchFamily="34" charset="0"/>
              </a:rPr>
              <a:t>. </a:t>
            </a:r>
            <a:r>
              <a:rPr lang="en-US" sz="800" i="1" dirty="0" smtClean="0">
                <a:latin typeface="Arial" pitchFamily="34" charset="0"/>
              </a:rPr>
              <a:t>MMWR </a:t>
            </a:r>
            <a:r>
              <a:rPr lang="en-US" sz="800" dirty="0" smtClean="0">
                <a:latin typeface="Arial" pitchFamily="34" charset="0"/>
              </a:rPr>
              <a:t> 57:1126</a:t>
            </a:r>
            <a:r>
              <a:rPr lang="en-US" altLang="en-US" sz="800" dirty="0" smtClean="0">
                <a:latin typeface="Arial" pitchFamily="34" charset="0"/>
                <a:cs typeface="Arial" pitchFamily="34" charset="0"/>
              </a:rPr>
              <a:t>–1128</a:t>
            </a:r>
            <a:r>
              <a:rPr lang="en-US" sz="800" dirty="0" smtClean="0">
                <a:latin typeface="Arial" pitchFamily="34" charset="0"/>
              </a:rPr>
              <a:t>.</a:t>
            </a:r>
          </a:p>
          <a:p>
            <a:pPr eaLnBrk="1" hangingPunct="1">
              <a:lnSpc>
                <a:spcPct val="90000"/>
              </a:lnSpc>
              <a:tabLst>
                <a:tab pos="914231" algn="l"/>
                <a:tab pos="1141201" algn="l"/>
                <a:tab pos="1714182" algn="l"/>
                <a:tab pos="2685551" algn="l"/>
              </a:tabLst>
              <a:defRPr/>
            </a:pPr>
            <a:r>
              <a:rPr lang="en-US" sz="800" dirty="0" err="1" smtClean="0">
                <a:latin typeface="Arial" pitchFamily="34" charset="0"/>
              </a:rPr>
              <a:t>Danaei</a:t>
            </a:r>
            <a:r>
              <a:rPr lang="en-US" sz="800" dirty="0" smtClean="0">
                <a:latin typeface="Arial" pitchFamily="34" charset="0"/>
              </a:rPr>
              <a:t> G, Ding EL, </a:t>
            </a:r>
            <a:r>
              <a:rPr lang="en-US" sz="800" dirty="0" err="1" smtClean="0">
                <a:latin typeface="Arial" pitchFamily="34" charset="0"/>
              </a:rPr>
              <a:t>Mozarrarian</a:t>
            </a:r>
            <a:r>
              <a:rPr lang="en-US" sz="800" dirty="0" smtClean="0">
                <a:latin typeface="Arial" pitchFamily="34" charset="0"/>
              </a:rPr>
              <a:t> D, Taylor B, </a:t>
            </a:r>
            <a:r>
              <a:rPr lang="en-US" sz="800" dirty="0" err="1" smtClean="0">
                <a:latin typeface="Arial" pitchFamily="34" charset="0"/>
              </a:rPr>
              <a:t>Rehm</a:t>
            </a:r>
            <a:r>
              <a:rPr lang="en-US" sz="800" dirty="0" smtClean="0">
                <a:latin typeface="Arial" pitchFamily="34" charset="0"/>
              </a:rPr>
              <a:t> J, Murray CJL, </a:t>
            </a:r>
            <a:r>
              <a:rPr lang="en-US" sz="800" dirty="0" err="1" smtClean="0">
                <a:latin typeface="Arial" pitchFamily="34" charset="0"/>
              </a:rPr>
              <a:t>Ezzati</a:t>
            </a:r>
            <a:r>
              <a:rPr lang="en-US" sz="800" dirty="0" smtClean="0">
                <a:latin typeface="Arial" pitchFamily="34" charset="0"/>
              </a:rPr>
              <a:t> M. (2009). </a:t>
            </a:r>
            <a:r>
              <a:rPr lang="en-US" sz="800" dirty="0" smtClean="0"/>
              <a:t>The preventable causes of death in the United States: comparative risk assessment of dietary, lifestyle, and metabolic risk factors. </a:t>
            </a:r>
            <a:r>
              <a:rPr lang="en-US" sz="800" dirty="0" err="1" smtClean="0"/>
              <a:t>PLoS</a:t>
            </a:r>
            <a:r>
              <a:rPr lang="en-US" sz="800" dirty="0" smtClean="0"/>
              <a:t> Med 6(4): e1000058.</a:t>
            </a:r>
            <a:endParaRPr lang="en-US" sz="800" dirty="0">
              <a:latin typeface="Arial" pitchFamily="34" charset="0"/>
            </a:endParaRPr>
          </a:p>
          <a:p>
            <a:pPr>
              <a:tabLst>
                <a:tab pos="914231" algn="l"/>
                <a:tab pos="1141201" algn="l"/>
                <a:tab pos="1714182" algn="l"/>
                <a:tab pos="2685551" algn="l"/>
              </a:tabLst>
              <a:defRPr/>
            </a:pPr>
            <a:r>
              <a:rPr lang="en-US" sz="800" dirty="0" err="1">
                <a:latin typeface="Arial" pitchFamily="34" charset="0"/>
              </a:rPr>
              <a:t>Mokdad</a:t>
            </a:r>
            <a:r>
              <a:rPr lang="en-US" sz="800" dirty="0">
                <a:latin typeface="Arial" pitchFamily="34" charset="0"/>
              </a:rPr>
              <a:t> AH, Marks JS, Stroup DF, </a:t>
            </a:r>
            <a:r>
              <a:rPr lang="en-US" sz="800" dirty="0" err="1">
                <a:latin typeface="Arial" pitchFamily="34" charset="0"/>
              </a:rPr>
              <a:t>Gerberding</a:t>
            </a:r>
            <a:r>
              <a:rPr lang="en-US" sz="800" dirty="0">
                <a:latin typeface="Arial" pitchFamily="34" charset="0"/>
              </a:rPr>
              <a:t> JL. (2004). Actual causes of death in the United States, 2000. </a:t>
            </a:r>
            <a:r>
              <a:rPr lang="en-US" sz="800" i="1" dirty="0">
                <a:latin typeface="Arial" pitchFamily="34" charset="0"/>
              </a:rPr>
              <a:t>JAMA </a:t>
            </a:r>
            <a:r>
              <a:rPr lang="en-US" sz="800" dirty="0">
                <a:latin typeface="Arial" pitchFamily="34" charset="0"/>
              </a:rPr>
              <a:t>291:1238</a:t>
            </a:r>
            <a:r>
              <a:rPr lang="en-US" altLang="en-US" sz="800" dirty="0">
                <a:latin typeface="Arial" pitchFamily="34" charset="0"/>
                <a:cs typeface="Arial" pitchFamily="34" charset="0"/>
              </a:rPr>
              <a:t>–12</a:t>
            </a:r>
            <a:r>
              <a:rPr lang="en-US" sz="800" dirty="0">
                <a:latin typeface="Arial" pitchFamily="34" charset="0"/>
              </a:rPr>
              <a:t>45.</a:t>
            </a:r>
          </a:p>
          <a:p>
            <a:pPr>
              <a:tabLst>
                <a:tab pos="914231" algn="l"/>
                <a:tab pos="1141201" algn="l"/>
                <a:tab pos="1714182" algn="l"/>
                <a:tab pos="2685551" algn="l"/>
              </a:tabLst>
              <a:defRPr/>
            </a:pPr>
            <a:r>
              <a:rPr lang="en-US" sz="800" dirty="0">
                <a:latin typeface="Arial" pitchFamily="34" charset="0"/>
              </a:rPr>
              <a:t>U.S. Department of Health and Human Services (USDHHS). (2006). </a:t>
            </a:r>
            <a:r>
              <a:rPr lang="en-US" sz="800" i="1" dirty="0">
                <a:latin typeface="Arial" pitchFamily="34" charset="0"/>
              </a:rPr>
              <a:t>The Health Consequences of Involuntary Exposure to Tobacco Smoke: A Report of the Surgeon General. </a:t>
            </a:r>
            <a:r>
              <a:rPr lang="en-US" sz="800" dirty="0">
                <a:latin typeface="Arial" pitchFamily="34" charset="0"/>
              </a:rPr>
              <a:t>U.S. Department of Health and Human Services, Centers for Disease Control and Prevention, Coordinating Center for Health Promotion, National Center for Chronic Disease Prevention and Health Promotion, Office on Smoking and Health.</a:t>
            </a:r>
          </a:p>
          <a:p>
            <a:pPr>
              <a:tabLst>
                <a:tab pos="914231" algn="l"/>
                <a:tab pos="1141201" algn="l"/>
                <a:tab pos="1714182" algn="l"/>
                <a:tab pos="2685551" algn="l"/>
              </a:tabLst>
              <a:defRPr/>
            </a:pPr>
            <a:endParaRPr lang="en-US" sz="800"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pPr defTabSz="974356"/>
            <a:fld id="{B9919C95-374D-4DB2-B5F9-20BBFF9D3FBA}" type="slidenum">
              <a:rPr lang="en-US" smtClean="0"/>
              <a:pPr defTabSz="974356"/>
              <a:t>40</a:t>
            </a:fld>
            <a:endParaRPr lang="en-US" dirty="0" smtClean="0"/>
          </a:p>
        </p:txBody>
      </p:sp>
      <p:sp>
        <p:nvSpPr>
          <p:cNvPr id="96259" name="Rectangle 2"/>
          <p:cNvSpPr>
            <a:spLocks noGrp="1" noRot="1" noChangeAspect="1" noChangeArrowheads="1" noTextEdit="1"/>
          </p:cNvSpPr>
          <p:nvPr>
            <p:ph type="sldImg"/>
          </p:nvPr>
        </p:nvSpPr>
        <p:spPr>
          <a:xfrm>
            <a:off x="1903413" y="719138"/>
            <a:ext cx="3554412" cy="2665412"/>
          </a:xfrm>
          <a:ln/>
        </p:spPr>
      </p:sp>
      <p:sp>
        <p:nvSpPr>
          <p:cNvPr id="96260" name="Rectangle 3"/>
          <p:cNvSpPr>
            <a:spLocks noGrp="1" noChangeArrowheads="1"/>
          </p:cNvSpPr>
          <p:nvPr>
            <p:ph type="body" idx="1"/>
          </p:nvPr>
        </p:nvSpPr>
        <p:spPr>
          <a:xfrm>
            <a:off x="615929" y="3541426"/>
            <a:ext cx="6123842" cy="5340012"/>
          </a:xfrm>
          <a:noFill/>
        </p:spPr>
        <p:txBody>
          <a:bodyPr lIns="95544" tIns="47771" rIns="95544" bIns="47771"/>
          <a:lstStyle/>
          <a:p>
            <a:r>
              <a:rPr lang="en-US" sz="900" dirty="0" smtClean="0"/>
              <a:t>This slide presents several examples of cognitive statements that can be used while quitting.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pPr defTabSz="974356"/>
            <a:fld id="{B824EE11-D8DC-4F36-8695-7919702A6D77}" type="slidenum">
              <a:rPr lang="en-US" smtClean="0"/>
              <a:pPr defTabSz="974356"/>
              <a:t>41</a:t>
            </a:fld>
            <a:endParaRPr lang="en-US" dirty="0" smtClean="0"/>
          </a:p>
        </p:txBody>
      </p:sp>
      <p:sp>
        <p:nvSpPr>
          <p:cNvPr id="97283" name="Rectangle 2"/>
          <p:cNvSpPr>
            <a:spLocks noGrp="1" noRot="1" noChangeAspect="1" noChangeArrowheads="1" noTextEdit="1"/>
          </p:cNvSpPr>
          <p:nvPr>
            <p:ph type="sldImg"/>
          </p:nvPr>
        </p:nvSpPr>
        <p:spPr>
          <a:xfrm>
            <a:off x="1901825" y="719138"/>
            <a:ext cx="3552825" cy="2665412"/>
          </a:xfrm>
          <a:ln/>
        </p:spPr>
      </p:sp>
      <p:sp>
        <p:nvSpPr>
          <p:cNvPr id="97284" name="Rectangle 3"/>
          <p:cNvSpPr>
            <a:spLocks noGrp="1" noChangeArrowheads="1"/>
          </p:cNvSpPr>
          <p:nvPr>
            <p:ph type="body" idx="1"/>
          </p:nvPr>
        </p:nvSpPr>
        <p:spPr>
          <a:xfrm>
            <a:off x="615929" y="3541426"/>
            <a:ext cx="6123842" cy="5340012"/>
          </a:xfrm>
          <a:noFill/>
        </p:spPr>
        <p:txBody>
          <a:bodyPr lIns="95551" tIns="47776" rIns="95551" bIns="47776"/>
          <a:lstStyle/>
          <a:p>
            <a:pPr>
              <a:lnSpc>
                <a:spcPct val="90000"/>
              </a:lnSpc>
            </a:pPr>
            <a:r>
              <a:rPr lang="en-US" sz="900" b="1" dirty="0" smtClean="0"/>
              <a:t>Behavioral strategies</a:t>
            </a:r>
            <a:r>
              <a:rPr lang="en-US" sz="900" dirty="0" smtClean="0"/>
              <a:t> involved </a:t>
            </a:r>
            <a:r>
              <a:rPr lang="en-US" sz="900" i="1" dirty="0" smtClean="0"/>
              <a:t>specific actions</a:t>
            </a:r>
            <a:r>
              <a:rPr lang="en-US" sz="900" dirty="0" smtClean="0"/>
              <a:t> for coping with the effects of quitting and reducing risk for relapse. The effectiveness of these strategies may be patient specific, meaning that one technique will work better for some patients than for others. To determine which strategies work best for a specific patient, a clinician must understand the patient’s reasons for tobacco use and routines or situations with which tobacco use is associated.</a:t>
            </a:r>
          </a:p>
          <a:p>
            <a:pPr>
              <a:lnSpc>
                <a:spcPct val="90000"/>
              </a:lnSpc>
            </a:pPr>
            <a:endParaRPr lang="en-US" sz="900" dirty="0" smtClean="0"/>
          </a:p>
          <a:p>
            <a:pPr>
              <a:lnSpc>
                <a:spcPct val="90000"/>
              </a:lnSpc>
            </a:pPr>
            <a:r>
              <a:rPr lang="en-US" sz="900" dirty="0" smtClean="0"/>
              <a:t>General approaches include enhanced control of the environment. Tobacco-free environments (e.g., home and workplace) can increase chances of success (e.g., Bauer et al., 2005; Chapman et al., 1999; </a:t>
            </a:r>
            <a:r>
              <a:rPr lang="en-US" sz="900" dirty="0" err="1" smtClean="0"/>
              <a:t>Eriksen</a:t>
            </a:r>
            <a:r>
              <a:rPr lang="en-US" sz="900" dirty="0" smtClean="0"/>
              <a:t> &amp; </a:t>
            </a:r>
            <a:r>
              <a:rPr lang="en-US" sz="900" dirty="0" err="1" smtClean="0"/>
              <a:t>Cerak</a:t>
            </a:r>
            <a:r>
              <a:rPr lang="en-US" sz="900" dirty="0" smtClean="0"/>
              <a:t>, 2008)—nationally, the effects of transitioning all workplaces to smoke-free environments would yield an estimated 4.5% decrease in the overall prevalence of smoking (</a:t>
            </a:r>
            <a:r>
              <a:rPr lang="en-US" sz="900" dirty="0" err="1" smtClean="0"/>
              <a:t>Fichtenberg</a:t>
            </a:r>
            <a:r>
              <a:rPr lang="en-US" sz="900" dirty="0" smtClean="0"/>
              <a:t> &amp; </a:t>
            </a:r>
            <a:r>
              <a:rPr lang="en-US" sz="900" dirty="0" err="1" smtClean="0"/>
              <a:t>Glantz</a:t>
            </a:r>
            <a:r>
              <a:rPr lang="en-US" sz="900" dirty="0" smtClean="0"/>
              <a:t>, 2002).  Patients should be advised to remove cues for tobacco use, modify behaviors associated with tobacco use, and actively avoid specific situations in which tobacco use is likely to occur. Oral substitutes for tobacco use include drinking water; chewing sugar-free gum; or sucking on hard, sugar-free candies. Taking walks helps to change the tobacco user’s environment and also increases circulation and oxygenation while burning calories. Deep breathing can have a relaxing effect, and research suggests that self-massage might reduce cravings (Hernandez-</a:t>
            </a:r>
            <a:r>
              <a:rPr lang="en-US" sz="900" dirty="0" err="1" smtClean="0"/>
              <a:t>Reif</a:t>
            </a:r>
            <a:r>
              <a:rPr lang="en-US" sz="900" dirty="0" smtClean="0"/>
              <a:t> et al., 1999).</a:t>
            </a:r>
          </a:p>
          <a:p>
            <a:pPr>
              <a:lnSpc>
                <a:spcPct val="90000"/>
              </a:lnSpc>
            </a:pPr>
            <a:endParaRPr lang="en-US" sz="900" dirty="0" smtClean="0"/>
          </a:p>
          <a:p>
            <a:pPr>
              <a:lnSpc>
                <a:spcPct val="90000"/>
              </a:lnSpc>
            </a:pPr>
            <a:r>
              <a:rPr lang="en-US" sz="900" dirty="0" smtClean="0"/>
              <a:t>Withdrawal symptoms are inevitable, especially with patients who are heavy users of tobacco products. It is important that clinicians educate their patients so that they know what to expect, how to alleviate specific symptoms, and how long to expect the symptoms to last. </a:t>
            </a:r>
          </a:p>
          <a:p>
            <a:pPr>
              <a:lnSpc>
                <a:spcPct val="90000"/>
              </a:lnSpc>
            </a:pPr>
            <a:endParaRPr lang="en-US" sz="900" dirty="0" smtClean="0"/>
          </a:p>
          <a:p>
            <a:pPr>
              <a:lnSpc>
                <a:spcPct val="90000"/>
              </a:lnSpc>
              <a:buFont typeface="Monotype Sorts" pitchFamily="2" charset="2"/>
              <a:buNone/>
            </a:pPr>
            <a:r>
              <a:rPr lang="en-US" altLang="en-US" sz="900" b="1" dirty="0" smtClean="0">
                <a:cs typeface="Arial" charset="0"/>
                <a:sym typeface="Monotype Sorts" pitchFamily="2" charset="2"/>
              </a:rPr>
              <a:t>♪</a:t>
            </a:r>
            <a:r>
              <a:rPr lang="en-US" sz="900" dirty="0" smtClean="0">
                <a:sym typeface="Wingdings" pitchFamily="2" charset="2"/>
              </a:rPr>
              <a:t> </a:t>
            </a:r>
            <a:r>
              <a:rPr lang="en-US" sz="900" b="1" dirty="0" smtClean="0">
                <a:sym typeface="Monotype Sorts" pitchFamily="2" charset="2"/>
              </a:rPr>
              <a:t>Note to instructor(s):</a:t>
            </a:r>
            <a:r>
              <a:rPr lang="en-US" sz="900" dirty="0" smtClean="0">
                <a:sym typeface="Monotype Sorts" pitchFamily="2" charset="2"/>
              </a:rPr>
              <a:t> Specific behavioral strategies for common cues or causes of relapse (stress, alcohol, other tobacco users, oral gratification needs, automatic smoking routines, </a:t>
            </a:r>
            <a:r>
              <a:rPr lang="en-US" sz="900" dirty="0" err="1" smtClean="0">
                <a:sym typeface="Monotype Sorts" pitchFamily="2" charset="2"/>
              </a:rPr>
              <a:t>postcessation</a:t>
            </a:r>
            <a:r>
              <a:rPr lang="en-US" sz="900" dirty="0" smtClean="0">
                <a:sym typeface="Monotype Sorts" pitchFamily="2" charset="2"/>
              </a:rPr>
              <a:t> weight gain, cravings for tobacco) are presented in the </a:t>
            </a:r>
            <a:r>
              <a:rPr lang="en-US" sz="900" i="1" dirty="0" smtClean="0">
                <a:sym typeface="Monotype Sorts" pitchFamily="2" charset="2"/>
              </a:rPr>
              <a:t>Coping with Quitting: Cognitive and Behavioral Strategies</a:t>
            </a:r>
            <a:r>
              <a:rPr lang="en-US" sz="900" dirty="0" smtClean="0">
                <a:sym typeface="Monotype Sorts" pitchFamily="2" charset="2"/>
              </a:rPr>
              <a:t> handout.</a:t>
            </a:r>
            <a:endParaRPr lang="en-US" sz="900" dirty="0" smtClean="0"/>
          </a:p>
          <a:p>
            <a:pPr>
              <a:lnSpc>
                <a:spcPct val="90000"/>
              </a:lnSpc>
            </a:pPr>
            <a:endParaRPr lang="en-US" sz="900" dirty="0" smtClean="0"/>
          </a:p>
          <a:p>
            <a:pPr>
              <a:lnSpc>
                <a:spcPct val="90000"/>
              </a:lnSpc>
            </a:pPr>
            <a:r>
              <a:rPr lang="en-US" sz="800" dirty="0" smtClean="0"/>
              <a:t>Bauer JE, Hyland A, Li Q, Steger C, Cummings KM. (2005). A longitudinal assessment of the impact of smoke-free worksite policies on tobacco use. </a:t>
            </a:r>
            <a:r>
              <a:rPr lang="en-US" sz="800" i="1" dirty="0" smtClean="0"/>
              <a:t>Am J Public Health</a:t>
            </a:r>
            <a:r>
              <a:rPr lang="en-US" sz="800" dirty="0" smtClean="0"/>
              <a:t> 95:1024</a:t>
            </a:r>
            <a:r>
              <a:rPr lang="en-US" altLang="en-US" sz="800" dirty="0" smtClean="0">
                <a:cs typeface="Arial" charset="0"/>
              </a:rPr>
              <a:t>–</a:t>
            </a:r>
            <a:r>
              <a:rPr lang="en-US" sz="800" dirty="0" smtClean="0"/>
              <a:t>1029. </a:t>
            </a:r>
          </a:p>
          <a:p>
            <a:pPr>
              <a:lnSpc>
                <a:spcPct val="90000"/>
              </a:lnSpc>
            </a:pPr>
            <a:r>
              <a:rPr lang="en-US" sz="800" dirty="0" smtClean="0"/>
              <a:t>Chapman S, Borland R, </a:t>
            </a:r>
            <a:r>
              <a:rPr lang="en-US" sz="800" dirty="0" err="1" smtClean="0"/>
              <a:t>Scollo</a:t>
            </a:r>
            <a:r>
              <a:rPr lang="en-US" sz="800" dirty="0" smtClean="0"/>
              <a:t> M, Bronson RC, </a:t>
            </a:r>
            <a:r>
              <a:rPr lang="en-US" sz="800" dirty="0" err="1" smtClean="0"/>
              <a:t>Dominello</a:t>
            </a:r>
            <a:r>
              <a:rPr lang="en-US" sz="800" dirty="0" smtClean="0"/>
              <a:t> A, Woodward S. (1999). The impact of smoke-free workplaces on declining cigarette consumption in Australia and the United States. </a:t>
            </a:r>
            <a:r>
              <a:rPr lang="en-US" sz="800" i="1" dirty="0" smtClean="0"/>
              <a:t>Am J Public Health</a:t>
            </a:r>
            <a:r>
              <a:rPr lang="en-US" sz="800" dirty="0" smtClean="0"/>
              <a:t> 89:1018</a:t>
            </a:r>
            <a:r>
              <a:rPr lang="en-US" altLang="en-US" sz="800" dirty="0" smtClean="0">
                <a:cs typeface="Arial" charset="0"/>
              </a:rPr>
              <a:t>–</a:t>
            </a:r>
            <a:r>
              <a:rPr lang="en-US" sz="800" dirty="0" smtClean="0"/>
              <a:t>1023.</a:t>
            </a:r>
          </a:p>
          <a:p>
            <a:pPr>
              <a:lnSpc>
                <a:spcPct val="90000"/>
              </a:lnSpc>
            </a:pPr>
            <a:r>
              <a:rPr lang="en-US" sz="800" dirty="0" err="1" smtClean="0"/>
              <a:t>Ericksen</a:t>
            </a:r>
            <a:r>
              <a:rPr lang="en-US" sz="800" dirty="0" smtClean="0"/>
              <a:t> MP, </a:t>
            </a:r>
            <a:r>
              <a:rPr lang="en-US" sz="800" dirty="0" err="1" smtClean="0"/>
              <a:t>Cerak</a:t>
            </a:r>
            <a:r>
              <a:rPr lang="en-US" sz="800" dirty="0" smtClean="0"/>
              <a:t> RL. The diffusion and impact of clean indoor air laws. (2008). </a:t>
            </a:r>
            <a:r>
              <a:rPr lang="en-US" sz="800" dirty="0" err="1" smtClean="0"/>
              <a:t>Annu</a:t>
            </a:r>
            <a:r>
              <a:rPr lang="en-US" sz="800" dirty="0" smtClean="0"/>
              <a:t> Rev Public Health 29:171</a:t>
            </a:r>
            <a:r>
              <a:rPr lang="en-US" altLang="en-US" sz="800" dirty="0" smtClean="0">
                <a:cs typeface="Arial" charset="0"/>
              </a:rPr>
              <a:t>–</a:t>
            </a:r>
            <a:r>
              <a:rPr lang="en-US" sz="800" dirty="0" smtClean="0"/>
              <a:t>185.</a:t>
            </a:r>
          </a:p>
          <a:p>
            <a:pPr>
              <a:lnSpc>
                <a:spcPct val="90000"/>
              </a:lnSpc>
            </a:pPr>
            <a:r>
              <a:rPr lang="en-US" sz="800" dirty="0" err="1" smtClean="0"/>
              <a:t>Fichtenberg</a:t>
            </a:r>
            <a:r>
              <a:rPr lang="en-US" sz="800" dirty="0" smtClean="0"/>
              <a:t> CM, </a:t>
            </a:r>
            <a:r>
              <a:rPr lang="en-US" sz="800" dirty="0" err="1" smtClean="0"/>
              <a:t>Glantz</a:t>
            </a:r>
            <a:r>
              <a:rPr lang="en-US" sz="800" dirty="0" smtClean="0"/>
              <a:t> SA. (2002). Effect of smoke-free workplaces on smoking behavior: systematic review. </a:t>
            </a:r>
            <a:r>
              <a:rPr lang="en-US" sz="800" i="1" dirty="0" smtClean="0"/>
              <a:t>BMJ </a:t>
            </a:r>
            <a:r>
              <a:rPr lang="en-US" sz="800" dirty="0" smtClean="0"/>
              <a:t>325:188</a:t>
            </a:r>
            <a:r>
              <a:rPr lang="en-US" altLang="en-US" sz="800" dirty="0" smtClean="0">
                <a:cs typeface="Arial" charset="0"/>
              </a:rPr>
              <a:t>–</a:t>
            </a:r>
            <a:r>
              <a:rPr lang="en-US" sz="800" dirty="0" smtClean="0"/>
              <a:t>191.</a:t>
            </a:r>
          </a:p>
          <a:p>
            <a:pPr>
              <a:lnSpc>
                <a:spcPct val="90000"/>
              </a:lnSpc>
            </a:pPr>
            <a:r>
              <a:rPr lang="en-US" sz="800" dirty="0" smtClean="0"/>
              <a:t>Hernandez-</a:t>
            </a:r>
            <a:r>
              <a:rPr lang="en-US" sz="800" dirty="0" err="1" smtClean="0"/>
              <a:t>Reif</a:t>
            </a:r>
            <a:r>
              <a:rPr lang="en-US" sz="800" dirty="0" smtClean="0"/>
              <a:t> M, Field T, Hart S. (1999). Smoking cravings are reduced by self-massage. </a:t>
            </a:r>
            <a:r>
              <a:rPr lang="en-US" sz="800" i="1" dirty="0" err="1" smtClean="0"/>
              <a:t>Prev</a:t>
            </a:r>
            <a:r>
              <a:rPr lang="en-US" sz="800" i="1" dirty="0" smtClean="0"/>
              <a:t> Med</a:t>
            </a:r>
            <a:r>
              <a:rPr lang="en-US" sz="800" dirty="0" smtClean="0"/>
              <a:t> 28:28</a:t>
            </a:r>
            <a:r>
              <a:rPr lang="en-US" altLang="en-US" sz="800" dirty="0" smtClean="0">
                <a:cs typeface="Arial" charset="0"/>
              </a:rPr>
              <a:t>–</a:t>
            </a:r>
            <a:r>
              <a:rPr lang="en-US" sz="800" dirty="0" smtClean="0"/>
              <a:t>32.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pPr defTabSz="974356"/>
            <a:fld id="{00AD80D8-1001-4250-AC05-454AA14A947E}" type="slidenum">
              <a:rPr lang="en-US" smtClean="0"/>
              <a:pPr defTabSz="974356"/>
              <a:t>42</a:t>
            </a:fld>
            <a:endParaRPr lang="en-US" dirty="0" smtClean="0"/>
          </a:p>
        </p:txBody>
      </p:sp>
      <p:sp>
        <p:nvSpPr>
          <p:cNvPr id="98307" name="Rectangle 2"/>
          <p:cNvSpPr>
            <a:spLocks noGrp="1" noRot="1" noChangeAspect="1" noChangeArrowheads="1" noTextEdit="1"/>
          </p:cNvSpPr>
          <p:nvPr>
            <p:ph type="sldImg"/>
          </p:nvPr>
        </p:nvSpPr>
        <p:spPr>
          <a:xfrm>
            <a:off x="1903413" y="719138"/>
            <a:ext cx="3554412" cy="2665412"/>
          </a:xfrm>
          <a:ln/>
        </p:spPr>
      </p:sp>
      <p:sp>
        <p:nvSpPr>
          <p:cNvPr id="98308" name="Rectangle 3"/>
          <p:cNvSpPr>
            <a:spLocks noGrp="1" noChangeArrowheads="1"/>
          </p:cNvSpPr>
          <p:nvPr>
            <p:ph type="body" idx="1"/>
          </p:nvPr>
        </p:nvSpPr>
        <p:spPr>
          <a:xfrm>
            <a:off x="615929" y="3541426"/>
            <a:ext cx="6123842" cy="5340012"/>
          </a:xfrm>
          <a:noFill/>
        </p:spPr>
        <p:txBody>
          <a:bodyPr lIns="95562" tIns="47781" rIns="95562" bIns="47781"/>
          <a:lstStyle/>
          <a:p>
            <a:r>
              <a:rPr lang="en-US" sz="900" dirty="0" smtClean="0"/>
              <a:t>It is imperative that clinicians counsel patients on their pharmacotherapy regimens (proper use, with demonstration as needed) and encourage patients to adhere to the prescribed regimen. Patients should be advised to take cessation medications as prescribed, not as needed. If a patient waits until he or she is in dire need of nicotine, it is too late. Nicotine replacement therapy products do not have the same rapid onset of action as tobacco formulations.</a:t>
            </a:r>
          </a:p>
          <a:p>
            <a:endParaRPr lang="en-US" altLang="en-US" sz="900" dirty="0" smtClean="0"/>
          </a:p>
          <a:p>
            <a:r>
              <a:rPr lang="en-US" altLang="en-US" sz="900" dirty="0" smtClean="0"/>
              <a:t>Prior to embarking on a quit attempt, the patient should be strongly advised not to smoke an occasional cigarette, or to have “just one drag” off of a friend’s cigarette. These are precursors for a full relapse. But, the patient should know the difference between a slip and a full relapse. A slip is a situation in which a person smokes one or just a few cigarettes. Although this can lead to a full relapse, it is not a complete failure, and it should be considered part of the learning process. If this occurs, encourage the patient to think through the scenario and determine the trigger(s) for smoking. Suggest coping strategies that will enable the patient to avoid smoking in similar situations.</a:t>
            </a:r>
          </a:p>
          <a:p>
            <a:endParaRPr lang="en-US" altLang="en-US" sz="900" dirty="0" smtClean="0"/>
          </a:p>
          <a:p>
            <a:r>
              <a:rPr lang="en-US" sz="900" dirty="0" smtClean="0"/>
              <a:t>The last of the 5 A’s is to arrange follow-up. At this point, the clinician should summarize treatment plans and offer to assist throughout the quit attempt. The most effective timing for follow-up contacts is not well understood (Fiore et al., 2008), and likely will vary by patient. In general, contact should occur the first week after quitting and a few weeks later (within the first month), with additional follow-up contacts as needed until the patient is stable in his or her new role as a nonuser of tobacco. At follow-up contact, it is important to reassess </a:t>
            </a:r>
            <a:r>
              <a:rPr lang="en-US" altLang="en-US" sz="900" dirty="0" smtClean="0"/>
              <a:t>the patient’s commitment to quitting and his or her confidence in quitting. The patient’s response will, in part, be a reflection of his or her confidence in the treatment plan. As needed, offer resources and referrals (e.g., to other health care providers, tobacco </a:t>
            </a:r>
            <a:r>
              <a:rPr lang="en-US" altLang="en-US" sz="900" dirty="0" err="1" smtClean="0"/>
              <a:t>quitlines</a:t>
            </a:r>
            <a:r>
              <a:rPr lang="en-US" altLang="en-US" sz="900" dirty="0" smtClean="0"/>
              <a:t>).</a:t>
            </a:r>
          </a:p>
          <a:p>
            <a:endParaRPr lang="en-US" sz="900" dirty="0" smtClean="0"/>
          </a:p>
          <a:p>
            <a:r>
              <a:rPr lang="en-US" sz="900" dirty="0" smtClean="0"/>
              <a:t>Finally, congratulate the patient for making the important decision to quit. </a:t>
            </a:r>
          </a:p>
          <a:p>
            <a:endParaRPr lang="en-US" altLang="en-US" sz="900" dirty="0" smtClean="0"/>
          </a:p>
          <a:p>
            <a:pPr eaLnBrk="1" hangingPunct="1">
              <a:spcBef>
                <a:spcPct val="0"/>
              </a:spcBef>
              <a:buClr>
                <a:schemeClr val="tx1"/>
              </a:buClr>
              <a:buSzPct val="60000"/>
              <a:buFont typeface="Wingdings" pitchFamily="2" charset="2"/>
              <a:buNone/>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endParaRPr lang="en-US" altLang="en-US" b="1"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pPr defTabSz="974356"/>
            <a:fld id="{867D0EB5-B1DF-42BA-8F6C-CC681682336D}" type="slidenum">
              <a:rPr lang="en-US" smtClean="0"/>
              <a:pPr defTabSz="974356"/>
              <a:t>43</a:t>
            </a:fld>
            <a:endParaRPr lang="en-US" dirty="0" smtClean="0"/>
          </a:p>
        </p:txBody>
      </p:sp>
      <p:sp>
        <p:nvSpPr>
          <p:cNvPr id="99331" name="Rectangle 2"/>
          <p:cNvSpPr>
            <a:spLocks noGrp="1" noRot="1" noChangeAspect="1" noChangeArrowheads="1" noTextEdit="1"/>
          </p:cNvSpPr>
          <p:nvPr>
            <p:ph type="sldImg"/>
          </p:nvPr>
        </p:nvSpPr>
        <p:spPr>
          <a:xfrm>
            <a:off x="1903413" y="719138"/>
            <a:ext cx="3554412" cy="2665412"/>
          </a:xfrm>
          <a:ln/>
        </p:spPr>
      </p:sp>
      <p:sp>
        <p:nvSpPr>
          <p:cNvPr id="99332" name="Rectangle 3"/>
          <p:cNvSpPr>
            <a:spLocks noGrp="1" noChangeArrowheads="1"/>
          </p:cNvSpPr>
          <p:nvPr>
            <p:ph type="body" idx="1"/>
          </p:nvPr>
        </p:nvSpPr>
        <p:spPr>
          <a:xfrm>
            <a:off x="615929" y="3541426"/>
            <a:ext cx="6123842" cy="5340012"/>
          </a:xfrm>
          <a:noFill/>
        </p:spPr>
        <p:txBody>
          <a:bodyPr lIns="95547" tIns="47773" rIns="95547" bIns="47773"/>
          <a:lstStyle/>
          <a:p>
            <a:r>
              <a:rPr lang="en-US" altLang="en-US" sz="900" b="1" dirty="0" smtClean="0">
                <a:cs typeface="Arial" charset="0"/>
                <a:sym typeface="Monotype Sorts" pitchFamily="2" charset="2"/>
              </a:rPr>
              <a:t>♪</a:t>
            </a:r>
            <a:r>
              <a:rPr lang="en-US" sz="900" dirty="0" smtClean="0">
                <a:cs typeface="Arial" charset="0"/>
                <a:sym typeface="Wingdings" pitchFamily="2" charset="2"/>
              </a:rPr>
              <a:t> </a:t>
            </a:r>
            <a:r>
              <a:rPr lang="en-US" sz="900" b="1" dirty="0" smtClean="0"/>
              <a:t>Note to instructor(s): </a:t>
            </a:r>
            <a:r>
              <a:rPr lang="en-US" sz="900" dirty="0" smtClean="0"/>
              <a:t>This video takes place in an emergency room setting, but similar strategies should be used, regardless of clinician type or setting. To access the video file, go to http://rxforchange.ucsf.edu. Under the “5 A’s Curriculum,” click “Video Segments” and locate video V17a in the table. Other videos are available for download from this webpage and might be more appropriate for your audience. Edit this slide as needed to incorporate other videos.</a:t>
            </a:r>
          </a:p>
          <a:p>
            <a:r>
              <a:rPr lang="en-US" sz="900" dirty="0" smtClean="0"/>
              <a:t> </a:t>
            </a:r>
          </a:p>
          <a:p>
            <a:r>
              <a:rPr lang="en-US" sz="900" dirty="0" smtClean="0"/>
              <a:t>After showing the video, debrief with your audience. Note that this brief intervention required very little time (2 minutes).</a:t>
            </a:r>
          </a:p>
          <a:p>
            <a:endParaRPr lang="en-US" sz="9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pPr defTabSz="974356"/>
            <a:fld id="{190F0DB2-579D-4879-B963-839CC623C7B6}" type="slidenum">
              <a:rPr lang="en-US" smtClean="0"/>
              <a:pPr defTabSz="974356"/>
              <a:t>44</a:t>
            </a:fld>
            <a:endParaRPr lang="en-US" dirty="0" smtClean="0"/>
          </a:p>
        </p:txBody>
      </p:sp>
      <p:sp>
        <p:nvSpPr>
          <p:cNvPr id="100355" name="Rectangle 2"/>
          <p:cNvSpPr>
            <a:spLocks noGrp="1" noRot="1" noChangeAspect="1" noChangeArrowheads="1" noTextEdit="1"/>
          </p:cNvSpPr>
          <p:nvPr>
            <p:ph type="sldImg"/>
          </p:nvPr>
        </p:nvSpPr>
        <p:spPr>
          <a:xfrm>
            <a:off x="1901825" y="719138"/>
            <a:ext cx="3552825" cy="2665412"/>
          </a:xfrm>
          <a:ln/>
        </p:spPr>
      </p:sp>
      <p:sp>
        <p:nvSpPr>
          <p:cNvPr id="100356" name="Rectangle 3"/>
          <p:cNvSpPr>
            <a:spLocks noGrp="1" noChangeArrowheads="1"/>
          </p:cNvSpPr>
          <p:nvPr>
            <p:ph type="body" idx="1"/>
          </p:nvPr>
        </p:nvSpPr>
        <p:spPr>
          <a:xfrm>
            <a:off x="615929" y="3541426"/>
            <a:ext cx="6123842" cy="5340012"/>
          </a:xfrm>
          <a:noFill/>
        </p:spPr>
        <p:txBody>
          <a:bodyPr lIns="96321" tIns="48160" rIns="96321" bIns="48160"/>
          <a:lstStyle/>
          <a:p>
            <a:pPr>
              <a:tabLst>
                <a:tab pos="456470" algn="l"/>
              </a:tabLst>
            </a:pPr>
            <a:r>
              <a:rPr lang="en-US" altLang="en-US" sz="900" dirty="0" smtClean="0"/>
              <a:t>Patients who quit (in the past 6 months) are considered recent quitters. These patients are taking steps to enhance the likelihood that they can successfully quit by using medications such as nicotine replacement therapy. They dispose of unused cigarettes and remove lighters and other smoking apparatus from their homes and cars. They alter their routines to avoid habituated smoking patterns.</a:t>
            </a:r>
          </a:p>
          <a:p>
            <a:pPr>
              <a:tabLst>
                <a:tab pos="456470" algn="l"/>
              </a:tabLst>
            </a:pPr>
            <a:endParaRPr lang="en-US" altLang="en-US" sz="900" dirty="0" smtClean="0"/>
          </a:p>
          <a:p>
            <a:pPr>
              <a:tabLst>
                <a:tab pos="456470" algn="l"/>
              </a:tabLst>
            </a:pPr>
            <a:r>
              <a:rPr lang="en-US" altLang="en-US" sz="900" dirty="0" smtClean="0"/>
              <a:t>These patients likely are experiencing withdrawal symptoms—some pleasant (such as revived taste buds) and some not so pleasant (such as cravings, irritability, and weight gain).</a:t>
            </a:r>
          </a:p>
          <a:p>
            <a:pPr>
              <a:tabLst>
                <a:tab pos="456470" algn="l"/>
              </a:tabLst>
            </a:pPr>
            <a:endParaRPr lang="en-US" altLang="en-US" sz="900" dirty="0" smtClean="0"/>
          </a:p>
          <a:p>
            <a:pPr>
              <a:tabLst>
                <a:tab pos="456470" algn="l"/>
              </a:tabLst>
            </a:pPr>
            <a:r>
              <a:rPr lang="en-US" altLang="en-US" sz="900" dirty="0" smtClean="0"/>
              <a:t>Recent quitters are at high risk for relapse. The goal is to help them remain tobacco-free.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pPr defTabSz="974356"/>
            <a:fld id="{8DCE3F6F-D0D8-40A2-8BD0-FBD80D4E8811}" type="slidenum">
              <a:rPr lang="en-US" smtClean="0"/>
              <a:pPr defTabSz="974356"/>
              <a:t>45</a:t>
            </a:fld>
            <a:endParaRPr lang="en-US" dirty="0" smtClean="0"/>
          </a:p>
        </p:txBody>
      </p:sp>
      <p:sp>
        <p:nvSpPr>
          <p:cNvPr id="102403" name="Rectangle 2"/>
          <p:cNvSpPr>
            <a:spLocks noGrp="1" noRot="1" noChangeAspect="1" noChangeArrowheads="1" noTextEdit="1"/>
          </p:cNvSpPr>
          <p:nvPr>
            <p:ph type="sldImg"/>
          </p:nvPr>
        </p:nvSpPr>
        <p:spPr>
          <a:xfrm>
            <a:off x="1903413" y="719138"/>
            <a:ext cx="3554412" cy="2665412"/>
          </a:xfrm>
          <a:ln/>
        </p:spPr>
      </p:sp>
      <p:sp>
        <p:nvSpPr>
          <p:cNvPr id="102404" name="Rectangle 3"/>
          <p:cNvSpPr>
            <a:spLocks noGrp="1" noChangeArrowheads="1"/>
          </p:cNvSpPr>
          <p:nvPr>
            <p:ph type="body" idx="1"/>
          </p:nvPr>
        </p:nvSpPr>
        <p:spPr>
          <a:xfrm>
            <a:off x="615929" y="3541426"/>
            <a:ext cx="6123842" cy="5340012"/>
          </a:xfrm>
          <a:noFill/>
        </p:spPr>
        <p:txBody>
          <a:bodyPr lIns="96321" tIns="48160" rIns="96321" bIns="48160"/>
          <a:lstStyle/>
          <a:p>
            <a:r>
              <a:rPr lang="en-US" altLang="en-US" sz="900" dirty="0" smtClean="0"/>
              <a:t>Recent quitters face many challenges in adopting their new behavior (not smoking). During the quit attempt, clinicians should carefully tailor interventions to match each patient’s needs. It is an opportunity to problem solve, or intervene, most creatively.</a:t>
            </a:r>
          </a:p>
          <a:p>
            <a:endParaRPr lang="en-US" altLang="en-US" sz="900" dirty="0" smtClean="0"/>
          </a:p>
          <a:p>
            <a:r>
              <a:rPr lang="en-US" altLang="en-US" sz="900" dirty="0" smtClean="0"/>
              <a:t>Here are the basic strategies for evaluating a patient’s quit attempt:</a:t>
            </a:r>
          </a:p>
          <a:p>
            <a:pPr marL="341937" lvl="1" indent="-132791">
              <a:buFontTx/>
              <a:buChar char="•"/>
            </a:pPr>
            <a:r>
              <a:rPr lang="en-US" altLang="en-US" sz="900" dirty="0" smtClean="0"/>
              <a:t>Inquire about available social support.</a:t>
            </a:r>
          </a:p>
          <a:p>
            <a:pPr marL="341937" lvl="1" indent="-132791">
              <a:buFontTx/>
              <a:buChar char="•"/>
            </a:pPr>
            <a:r>
              <a:rPr lang="en-US" altLang="en-US" sz="900" dirty="0" smtClean="0"/>
              <a:t>Identify temptations and triggers relapse. Key triggers are negative affect, being around other tobacco users, eating, drinking alcohol, cravings for tobacco, and stress. Suggest coping strategies as needed, to remove or modify cues in the environment that make a person want to use tobacco, such as removing ashtrays, not entering an office where smokers are congregating, and not drinking alcohol if it will increase the likelihood of tobacco use.</a:t>
            </a:r>
          </a:p>
          <a:p>
            <a:pPr marL="341937" lvl="1" indent="-132791">
              <a:buFontTx/>
              <a:buChar char="•"/>
            </a:pPr>
            <a:r>
              <a:rPr lang="en-US" altLang="en-US" sz="900" dirty="0" smtClean="0"/>
              <a:t>Encourage healthful behaviors to replace smoking (e.g., drinking water, exercise).</a:t>
            </a:r>
          </a:p>
          <a:p>
            <a:pPr marL="341937" lvl="1" indent="-132791">
              <a:buFontTx/>
              <a:buChar char="•"/>
            </a:pPr>
            <a:r>
              <a:rPr lang="en-US" altLang="en-US" sz="900" dirty="0" smtClean="0"/>
              <a:t>Determine whether the patient has had any slips or has relapsed.</a:t>
            </a:r>
          </a:p>
          <a:p>
            <a:pPr marL="341937" lvl="1" indent="-132791">
              <a:buFontTx/>
              <a:buChar char="•"/>
            </a:pPr>
            <a:r>
              <a:rPr lang="en-US" altLang="en-US" sz="900" dirty="0" smtClean="0"/>
              <a:t>Evaluate the treatment regimen. Is adherence with medications adequate? Are withdrawal symptoms being alleviated? How and when should pharmacotherapy be terminated?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pPr defTabSz="974356"/>
            <a:fld id="{D147378A-11F2-4B25-B032-B3305A839873}" type="slidenum">
              <a:rPr lang="en-US" smtClean="0"/>
              <a:pPr defTabSz="974356"/>
              <a:t>46</a:t>
            </a:fld>
            <a:endParaRPr lang="en-US" dirty="0" smtClean="0"/>
          </a:p>
        </p:txBody>
      </p:sp>
      <p:sp>
        <p:nvSpPr>
          <p:cNvPr id="103427" name="Rectangle 2"/>
          <p:cNvSpPr>
            <a:spLocks noGrp="1" noRot="1" noChangeAspect="1" noChangeArrowheads="1" noTextEdit="1"/>
          </p:cNvSpPr>
          <p:nvPr>
            <p:ph type="sldImg"/>
          </p:nvPr>
        </p:nvSpPr>
        <p:spPr>
          <a:xfrm>
            <a:off x="1903413" y="719138"/>
            <a:ext cx="3554412" cy="2665412"/>
          </a:xfrm>
          <a:ln/>
        </p:spPr>
      </p:sp>
      <p:sp>
        <p:nvSpPr>
          <p:cNvPr id="103428" name="Rectangle 3"/>
          <p:cNvSpPr>
            <a:spLocks noGrp="1" noChangeArrowheads="1"/>
          </p:cNvSpPr>
          <p:nvPr>
            <p:ph type="body" idx="1"/>
          </p:nvPr>
        </p:nvSpPr>
        <p:spPr>
          <a:xfrm>
            <a:off x="615929" y="3541426"/>
            <a:ext cx="6123842" cy="5340012"/>
          </a:xfrm>
          <a:noFill/>
        </p:spPr>
        <p:txBody>
          <a:bodyPr lIns="96321" tIns="48160" rIns="96321" bIns="48160"/>
          <a:lstStyle/>
          <a:p>
            <a:pPr>
              <a:tabLst>
                <a:tab pos="456470" algn="l"/>
              </a:tabLst>
            </a:pPr>
            <a:r>
              <a:rPr lang="en-US" altLang="en-US" sz="900" dirty="0" smtClean="0"/>
              <a:t>Relapse prevention is an important component of tobacco cessation interventions and should be part of every encounter with patients who recently quit using tobacco. At a minimum, the quitter should be congratulated for his or her successes and should be strongly encouraged to remain tobacco-free. </a:t>
            </a:r>
          </a:p>
          <a:p>
            <a:pPr>
              <a:tabLst>
                <a:tab pos="456470" algn="l"/>
              </a:tabLst>
            </a:pPr>
            <a:endParaRPr lang="en-US" altLang="en-US" sz="900" dirty="0" smtClean="0"/>
          </a:p>
          <a:p>
            <a:pPr>
              <a:tabLst>
                <a:tab pos="456470" algn="l"/>
              </a:tabLst>
            </a:pPr>
            <a:r>
              <a:rPr lang="en-US" altLang="en-US" sz="900" dirty="0" smtClean="0"/>
              <a:t>Relapse prevention interventions should include a discussion of the patient’s perceived benefits of quitting, challenges during the process, successes achieved (specific situations in which the patient was tempted to use tobacco but resisted), and potential barriers to continued abstinence (e.g., depression, alcohol use, weight gain, stress, and other tobacco users who are not supportive of cessation). For patients who are feeling a sense of loss after quitting (some individuals feel as though they have lost a best friend), acknowledge their feelings and reassure them that the feelings will subside over time. Identify and recommend other activities that the particular patient views as rewarding. </a:t>
            </a:r>
          </a:p>
          <a:p>
            <a:pPr>
              <a:tabLst>
                <a:tab pos="456470" algn="l"/>
              </a:tabLst>
            </a:pPr>
            <a:endParaRPr lang="en-US" altLang="en-US" sz="900" dirty="0" smtClean="0"/>
          </a:p>
          <a:p>
            <a:pPr>
              <a:tabLst>
                <a:tab pos="456470" algn="l"/>
              </a:tabLst>
            </a:pPr>
            <a:r>
              <a:rPr lang="en-US" altLang="en-US" sz="900" dirty="0" smtClean="0"/>
              <a:t>For patients who are complying with their pharmacotherapy regimens but continue to have strong or prolonged withdrawal symptoms, consider adding, combining, or extending use of medications. For a recent quitter, it is important to attempt to reduce relapse risk by promoting tobacco-free environments (e.g., in the home and workplace).</a:t>
            </a:r>
          </a:p>
          <a:p>
            <a:pPr>
              <a:tabLst>
                <a:tab pos="456470" algn="l"/>
              </a:tabLst>
            </a:pPr>
            <a:endParaRPr lang="en-US" altLang="en-US" sz="900" dirty="0" smtClean="0"/>
          </a:p>
          <a:p>
            <a:pPr>
              <a:tabLst>
                <a:tab pos="456470" algn="l"/>
              </a:tabLst>
            </a:pPr>
            <a:r>
              <a:rPr lang="en-US" altLang="en-US" sz="900" dirty="0" smtClean="0"/>
              <a:t>Social support, delivered as part of treatment, is recommended and the clinician should schedule follow-up visits or calls as needed to prevent relapse. If necessary, refer the patient to a tobacco cessation support group in the community. </a:t>
            </a:r>
          </a:p>
          <a:p>
            <a:pPr>
              <a:tabLst>
                <a:tab pos="456470" algn="l"/>
              </a:tabLst>
            </a:pPr>
            <a:endParaRPr lang="en-US" altLang="en-US" sz="900" dirty="0" smtClean="0"/>
          </a:p>
          <a:p>
            <a:pPr>
              <a:tabLst>
                <a:tab pos="456470" algn="l"/>
              </a:tabLst>
            </a:pPr>
            <a:r>
              <a:rPr lang="en-US" altLang="en-US" sz="900" b="1" dirty="0" smtClean="0">
                <a:cs typeface="Arial" charset="0"/>
                <a:sym typeface="Monotype Sorts" pitchFamily="2" charset="2"/>
              </a:rPr>
              <a:t>♪</a:t>
            </a:r>
            <a:r>
              <a:rPr lang="en-US" sz="900" dirty="0" smtClean="0">
                <a:cs typeface="Arial" charset="0"/>
                <a:sym typeface="Wingdings" pitchFamily="2" charset="2"/>
              </a:rPr>
              <a:t> </a:t>
            </a:r>
            <a:r>
              <a:rPr lang="en-US" sz="900" b="1" dirty="0" smtClean="0"/>
              <a:t>Note to instructor(s): </a:t>
            </a:r>
            <a:r>
              <a:rPr lang="en-US" sz="900" dirty="0" smtClean="0"/>
              <a:t>The 2008 update of the Clinical Practice Guideline does not recommend extra-treatment social support, because the literature does not show a strong effect of helping patients identify and utilize support outside of the treatment relationship (Fiore et al., 2008; p. 97).</a:t>
            </a:r>
          </a:p>
          <a:p>
            <a:pPr>
              <a:tabLst>
                <a:tab pos="456470" algn="l"/>
              </a:tabLst>
            </a:pPr>
            <a:endParaRPr lang="en-US" sz="900" dirty="0" smtClean="0"/>
          </a:p>
          <a:p>
            <a:pPr eaLnBrk="1" hangingPunct="1">
              <a:spcBef>
                <a:spcPct val="0"/>
              </a:spcBef>
              <a:buClr>
                <a:schemeClr val="tx1"/>
              </a:buClr>
              <a:buSzPct val="60000"/>
              <a:tabLst>
                <a:tab pos="456470" algn="l"/>
              </a:tabLst>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pPr>
              <a:tabLst>
                <a:tab pos="456470" algn="l"/>
              </a:tabLst>
            </a:pPr>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pPr defTabSz="974356"/>
            <a:fld id="{A0CA61E0-B196-48E2-B3B2-AF8C44EBFC71}" type="slidenum">
              <a:rPr lang="en-US" smtClean="0"/>
              <a:pPr defTabSz="974356"/>
              <a:t>47</a:t>
            </a:fld>
            <a:endParaRPr lang="en-US" dirty="0" smtClean="0"/>
          </a:p>
        </p:txBody>
      </p:sp>
      <p:sp>
        <p:nvSpPr>
          <p:cNvPr id="104451" name="Rectangle 2"/>
          <p:cNvSpPr>
            <a:spLocks noGrp="1" noRot="1" noChangeAspect="1" noChangeArrowheads="1" noTextEdit="1"/>
          </p:cNvSpPr>
          <p:nvPr>
            <p:ph type="sldImg"/>
          </p:nvPr>
        </p:nvSpPr>
        <p:spPr>
          <a:xfrm>
            <a:off x="1903413" y="719138"/>
            <a:ext cx="3554412" cy="2665412"/>
          </a:xfrm>
          <a:ln/>
        </p:spPr>
      </p:sp>
      <p:sp>
        <p:nvSpPr>
          <p:cNvPr id="104452" name="Rectangle 3"/>
          <p:cNvSpPr>
            <a:spLocks noGrp="1" noChangeArrowheads="1"/>
          </p:cNvSpPr>
          <p:nvPr>
            <p:ph type="body" idx="1"/>
          </p:nvPr>
        </p:nvSpPr>
        <p:spPr>
          <a:xfrm>
            <a:off x="615929" y="3541426"/>
            <a:ext cx="6123842" cy="5340012"/>
          </a:xfrm>
          <a:noFill/>
        </p:spPr>
        <p:txBody>
          <a:bodyPr lIns="95547" tIns="47773" rIns="95547" bIns="47773"/>
          <a:lstStyle/>
          <a:p>
            <a:r>
              <a:rPr lang="en-US" altLang="en-US" sz="900" b="1" dirty="0" smtClean="0">
                <a:cs typeface="Arial" charset="0"/>
                <a:sym typeface="Monotype Sorts" pitchFamily="2" charset="2"/>
              </a:rPr>
              <a:t>♪</a:t>
            </a:r>
            <a:r>
              <a:rPr lang="en-US" sz="900" dirty="0" smtClean="0">
                <a:cs typeface="Arial" charset="0"/>
                <a:sym typeface="Wingdings" pitchFamily="2" charset="2"/>
              </a:rPr>
              <a:t> </a:t>
            </a:r>
            <a:r>
              <a:rPr lang="en-US" sz="900" b="1" dirty="0" smtClean="0"/>
              <a:t>Note to instructor(s): </a:t>
            </a:r>
            <a:r>
              <a:rPr lang="en-US" sz="900" dirty="0" smtClean="0"/>
              <a:t>This video takes place in a patient examination room, but similar strategies should be used, regardless of clinician type or setting. To access the video file, go to http://rxforchange.ucsf.edu. Under the “5 A’s Curriculum,” click “Video Segments” and locate video V25b in the table. Other videos are available for download from this webpage and might be more appropriate for your audience. Edit this slide as needed to incorporate other videos.</a:t>
            </a:r>
          </a:p>
          <a:p>
            <a:endParaRPr lang="en-US" sz="900" dirty="0" smtClean="0"/>
          </a:p>
          <a:p>
            <a:r>
              <a:rPr lang="en-US" sz="900" dirty="0" smtClean="0"/>
              <a:t>After showing the video, debrief with your audience. Note that this intervention provided a substantial amount of counseling, addressing key issues, in only 4 minutes.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pPr defTabSz="974356"/>
            <a:fld id="{564BFAAD-488A-4AA8-BAAB-391F867C89AC}" type="slidenum">
              <a:rPr lang="en-US" smtClean="0"/>
              <a:pPr defTabSz="974356"/>
              <a:t>48</a:t>
            </a:fld>
            <a:endParaRPr lang="en-US" dirty="0" smtClean="0"/>
          </a:p>
        </p:txBody>
      </p:sp>
      <p:sp>
        <p:nvSpPr>
          <p:cNvPr id="105475" name="Rectangle 2"/>
          <p:cNvSpPr>
            <a:spLocks noGrp="1" noRot="1" noChangeAspect="1" noChangeArrowheads="1" noTextEdit="1"/>
          </p:cNvSpPr>
          <p:nvPr>
            <p:ph type="sldImg"/>
          </p:nvPr>
        </p:nvSpPr>
        <p:spPr>
          <a:xfrm>
            <a:off x="1901825" y="719138"/>
            <a:ext cx="3552825" cy="2665412"/>
          </a:xfrm>
          <a:ln/>
        </p:spPr>
      </p:sp>
      <p:sp>
        <p:nvSpPr>
          <p:cNvPr id="105476" name="Rectangle 3"/>
          <p:cNvSpPr>
            <a:spLocks noGrp="1" noChangeArrowheads="1"/>
          </p:cNvSpPr>
          <p:nvPr>
            <p:ph type="body" idx="1"/>
          </p:nvPr>
        </p:nvSpPr>
        <p:spPr>
          <a:xfrm>
            <a:off x="615929" y="3541426"/>
            <a:ext cx="6123842" cy="5340012"/>
          </a:xfrm>
          <a:noFill/>
        </p:spPr>
        <p:txBody>
          <a:bodyPr lIns="96321" tIns="48160" rIns="96321" bIns="48160"/>
          <a:lstStyle/>
          <a:p>
            <a:pPr>
              <a:tabLst>
                <a:tab pos="456470" algn="l"/>
              </a:tabLst>
            </a:pPr>
            <a:r>
              <a:rPr lang="en-US" altLang="en-US" sz="900" dirty="0" smtClean="0"/>
              <a:t>Patients who have been tobacco-free for 6 or more months can be classified as former tobacco users. Nevertheless, many remain vulnerable to relapse.</a:t>
            </a:r>
          </a:p>
          <a:p>
            <a:pPr>
              <a:tabLst>
                <a:tab pos="456470" algn="l"/>
              </a:tabLst>
            </a:pPr>
            <a:endParaRPr lang="en-US" altLang="en-US" sz="900" dirty="0" smtClean="0"/>
          </a:p>
          <a:p>
            <a:pPr>
              <a:tabLst>
                <a:tab pos="456470" algn="l"/>
              </a:tabLst>
            </a:pPr>
            <a:r>
              <a:rPr lang="en-US" altLang="en-US" sz="900" dirty="0" smtClean="0"/>
              <a:t>The strategies to be applied for former tobacco users are similar to, but less intensive than, those used for recent quitters. The goal for these patients is to remain tobacco-free for life.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pPr defTabSz="974356"/>
            <a:fld id="{66B1DD2F-5994-4789-9566-091EA1F23287}" type="slidenum">
              <a:rPr lang="en-US" smtClean="0"/>
              <a:pPr defTabSz="974356"/>
              <a:t>49</a:t>
            </a:fld>
            <a:endParaRPr lang="en-US" dirty="0" smtClean="0"/>
          </a:p>
        </p:txBody>
      </p:sp>
      <p:sp>
        <p:nvSpPr>
          <p:cNvPr id="106499" name="Rectangle 2"/>
          <p:cNvSpPr>
            <a:spLocks noGrp="1" noRot="1" noChangeAspect="1" noChangeArrowheads="1" noTextEdit="1"/>
          </p:cNvSpPr>
          <p:nvPr>
            <p:ph type="sldImg"/>
          </p:nvPr>
        </p:nvSpPr>
        <p:spPr>
          <a:xfrm>
            <a:off x="1876425" y="719138"/>
            <a:ext cx="3554413" cy="2665412"/>
          </a:xfrm>
          <a:ln/>
        </p:spPr>
      </p:sp>
      <p:sp>
        <p:nvSpPr>
          <p:cNvPr id="106500" name="Rectangle 3"/>
          <p:cNvSpPr>
            <a:spLocks noGrp="1" noChangeArrowheads="1"/>
          </p:cNvSpPr>
          <p:nvPr>
            <p:ph type="body" idx="1"/>
          </p:nvPr>
        </p:nvSpPr>
        <p:spPr>
          <a:xfrm>
            <a:off x="647990" y="3541426"/>
            <a:ext cx="6032720" cy="5340012"/>
          </a:xfrm>
          <a:noFill/>
        </p:spPr>
        <p:txBody>
          <a:bodyPr/>
          <a:lstStyle/>
          <a:p>
            <a:r>
              <a:rPr lang="en-US" sz="900" dirty="0" smtClean="0"/>
              <a:t>Quitting is difficult, and tobacco users typically make multiple serious quit attempts before they are able to quit for good. For this reason, clinicians should routinely screen for periodic tobacco use among former users and continue to demonstrate support and encouragement for the patient’s continued success.</a:t>
            </a:r>
          </a:p>
          <a:p>
            <a:endParaRPr lang="en-US" sz="900" dirty="0" smtClean="0"/>
          </a:p>
          <a:p>
            <a:endParaRPr lang="en-US" sz="9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67626"/>
            <a:fld id="{464773E5-6D69-47AD-84F8-940F2E944E08}" type="slidenum">
              <a:rPr lang="en-US" smtClean="0"/>
              <a:pPr defTabSz="967626"/>
              <a:t>5</a:t>
            </a:fld>
            <a:endParaRPr lang="en-US" dirty="0" smtClean="0"/>
          </a:p>
        </p:txBody>
      </p:sp>
      <p:sp>
        <p:nvSpPr>
          <p:cNvPr id="64515" name="Rectangle 2"/>
          <p:cNvSpPr>
            <a:spLocks noGrp="1" noRot="1" noChangeAspect="1" noChangeArrowheads="1" noTextEdit="1"/>
          </p:cNvSpPr>
          <p:nvPr>
            <p:ph type="sldImg"/>
          </p:nvPr>
        </p:nvSpPr>
        <p:spPr>
          <a:xfrm>
            <a:off x="1889125" y="719138"/>
            <a:ext cx="3552825" cy="2665412"/>
          </a:xfrm>
          <a:ln/>
        </p:spPr>
      </p:sp>
      <p:sp>
        <p:nvSpPr>
          <p:cNvPr id="64516" name="Rectangle 3"/>
          <p:cNvSpPr>
            <a:spLocks noGrp="1" noChangeArrowheads="1"/>
          </p:cNvSpPr>
          <p:nvPr>
            <p:ph type="body" idx="1"/>
          </p:nvPr>
        </p:nvSpPr>
        <p:spPr>
          <a:xfrm>
            <a:off x="556867" y="3539787"/>
            <a:ext cx="6125530" cy="5358047"/>
          </a:xfrm>
          <a:noFill/>
        </p:spPr>
        <p:txBody>
          <a:bodyPr/>
          <a:lstStyle/>
          <a:p>
            <a:pPr defTabSz="1370942">
              <a:tabLst>
                <a:tab pos="341905" algn="l"/>
                <a:tab pos="2285457" algn="r"/>
              </a:tabLst>
            </a:pPr>
            <a:r>
              <a:rPr lang="en-US" sz="900" dirty="0" smtClean="0"/>
              <a:t>The economic costs to society associated with smoking are enormous (Campaign for Tobacco-Free Kids, 2009). </a:t>
            </a:r>
          </a:p>
          <a:p>
            <a:pPr defTabSz="1370942">
              <a:tabLst>
                <a:tab pos="341905" algn="l"/>
                <a:tab pos="2285457" algn="r"/>
              </a:tabLst>
            </a:pPr>
            <a:r>
              <a:rPr lang="en-US" sz="900" dirty="0" smtClean="0"/>
              <a:t>Grand total annual smoking-attributable economic costs in the United States is approximately $194 billion, of which $96.7 billion are due to health care expenditures and $97.6 billion due to lost productivity costs. Overall, federal-state Medicaid programs lost $30.9 billion annually and Medicare loses $18.9 billion annually due to smoking (CDC, 2008). </a:t>
            </a:r>
            <a:r>
              <a:rPr lang="en-US" sz="900" b="1" dirty="0" smtClean="0"/>
              <a:t>For each pack of cigarettes sold, the societal costs are $10.28—nearly double the average retail cost of a pack of cigarettes ($5.51) </a:t>
            </a:r>
            <a:r>
              <a:rPr lang="en-US" sz="900" dirty="0" smtClean="0"/>
              <a:t>(Campaign for Tobacco-Free Kids, 2010)</a:t>
            </a:r>
            <a:r>
              <a:rPr lang="en-US" sz="900" b="1" dirty="0" smtClean="0"/>
              <a:t>. </a:t>
            </a:r>
          </a:p>
          <a:p>
            <a:pPr defTabSz="1370942">
              <a:tabLst>
                <a:tab pos="341905" algn="l"/>
                <a:tab pos="2285457" algn="r"/>
              </a:tabLst>
            </a:pPr>
            <a:endParaRPr lang="en-US" sz="900" dirty="0" smtClean="0"/>
          </a:p>
          <a:p>
            <a:pPr defTabSz="1370942">
              <a:tabLst>
                <a:tab pos="341905" algn="l"/>
                <a:tab pos="2285457" algn="r"/>
              </a:tabLst>
            </a:pPr>
            <a:r>
              <a:rPr lang="en-US" sz="900" dirty="0" smtClean="0"/>
              <a:t>Strong tobacco control programs can reduce the prevalence of smoking, save lives, and also substantially impact health-care expenditures. In California, the tobacco control program was associated with an estimated $86 billion reduction in total health costs between 1989 and 2004—a strong return on investment (Lightwood et al., 2008). </a:t>
            </a:r>
          </a:p>
          <a:p>
            <a:pPr defTabSz="1370942">
              <a:tabLst>
                <a:tab pos="341905" algn="l"/>
                <a:tab pos="2285457" algn="r"/>
              </a:tabLst>
            </a:pPr>
            <a:endParaRPr lang="en-US" sz="800" dirty="0" smtClean="0"/>
          </a:p>
          <a:p>
            <a:pPr defTabSz="1370942">
              <a:tabLst>
                <a:tab pos="341905" algn="l"/>
                <a:tab pos="2285457" algn="r"/>
              </a:tabLst>
            </a:pPr>
            <a:r>
              <a:rPr lang="en-US" sz="800" dirty="0" smtClean="0">
                <a:ea typeface="ＭＳ Ｐゴシック" pitchFamily="34" charset="-128"/>
              </a:rPr>
              <a:t>Campaign for Tobacco-Free Kids. (2009). “Public Health Benefits and Healthcare Cost Savings From the Federal Cigarette Tax Increase.”  Retrieved March 3, 2011, from </a:t>
            </a:r>
            <a:r>
              <a:rPr lang="en-US" sz="800" dirty="0" smtClean="0"/>
              <a:t>http://tobaccofreekids.org/research/factsheets/pdf/0314.pdf</a:t>
            </a:r>
          </a:p>
          <a:p>
            <a:pPr defTabSz="1370942">
              <a:tabLst>
                <a:tab pos="341905" algn="l"/>
                <a:tab pos="2285457" algn="r"/>
              </a:tabLst>
            </a:pPr>
            <a:r>
              <a:rPr lang="en-US" altLang="en-US" sz="800" dirty="0" smtClean="0"/>
              <a:t>Campaign for Tobacco-Free Kids. (2010). “State Cigarette Excise Tax Rates &amp; Rankings.” Retrieved March 3, 2011, from http://tobaccofreekids.org/research/factsheets/pdf/0097.pdf</a:t>
            </a:r>
            <a:r>
              <a:rPr lang="en-US" altLang="en-US" sz="800" dirty="0" smtClean="0">
                <a:solidFill>
                  <a:srgbClr val="FF0000"/>
                </a:solidFill>
              </a:rPr>
              <a:t>.</a:t>
            </a:r>
          </a:p>
          <a:p>
            <a:pPr defTabSz="1370942">
              <a:tabLst>
                <a:tab pos="341905" algn="l"/>
                <a:tab pos="2285457" algn="r"/>
              </a:tabLst>
            </a:pPr>
            <a:r>
              <a:rPr lang="en-US" sz="800" dirty="0" smtClean="0"/>
              <a:t>Centers for Disease Control and Prevention (CDC). (2008). Smoking-attributable mortality, years of potential life lost, and productivity losses</a:t>
            </a:r>
            <a:r>
              <a:rPr lang="en-US" altLang="en-US" sz="800" dirty="0" smtClean="0"/>
              <a:t>—</a:t>
            </a:r>
            <a:r>
              <a:rPr lang="en-US" sz="800" dirty="0" smtClean="0"/>
              <a:t>United States, 2000</a:t>
            </a:r>
            <a:r>
              <a:rPr lang="en-US" sz="800" dirty="0" smtClean="0">
                <a:cs typeface="Arial" charset="0"/>
              </a:rPr>
              <a:t>–</a:t>
            </a:r>
            <a:r>
              <a:rPr lang="en-US" sz="800" dirty="0" smtClean="0"/>
              <a:t>2004. </a:t>
            </a:r>
            <a:r>
              <a:rPr lang="en-US" sz="800" i="1" dirty="0" smtClean="0"/>
              <a:t>MMWR</a:t>
            </a:r>
            <a:r>
              <a:rPr lang="en-US" sz="800" dirty="0" smtClean="0"/>
              <a:t> 57:1226</a:t>
            </a:r>
            <a:r>
              <a:rPr lang="en-US" sz="800" dirty="0" smtClean="0">
                <a:cs typeface="Arial" charset="0"/>
              </a:rPr>
              <a:t>–1228</a:t>
            </a:r>
            <a:r>
              <a:rPr lang="en-US" sz="800" dirty="0" smtClean="0"/>
              <a:t>.</a:t>
            </a:r>
          </a:p>
          <a:p>
            <a:pPr defTabSz="1370942">
              <a:tabLst>
                <a:tab pos="341905" algn="l"/>
                <a:tab pos="2285457" algn="r"/>
              </a:tabLst>
            </a:pPr>
            <a:r>
              <a:rPr lang="en-US" sz="800" dirty="0" smtClean="0"/>
              <a:t>Lightwood JM, </a:t>
            </a:r>
            <a:r>
              <a:rPr lang="en-US" sz="800" dirty="0" err="1" smtClean="0"/>
              <a:t>Dinno</a:t>
            </a:r>
            <a:r>
              <a:rPr lang="en-US" sz="800" dirty="0" smtClean="0"/>
              <a:t> A, </a:t>
            </a:r>
            <a:r>
              <a:rPr lang="en-US" sz="800" dirty="0" err="1" smtClean="0"/>
              <a:t>Glantz</a:t>
            </a:r>
            <a:r>
              <a:rPr lang="en-US" sz="800" dirty="0" smtClean="0"/>
              <a:t> SA. (2008). Effect of the California Tobacco Control Program on personal health care expenditures. </a:t>
            </a:r>
            <a:r>
              <a:rPr lang="en-US" sz="800" i="1" dirty="0" err="1" smtClean="0"/>
              <a:t>PLoS</a:t>
            </a:r>
            <a:r>
              <a:rPr lang="en-US" sz="800" i="1" dirty="0" smtClean="0"/>
              <a:t> Med </a:t>
            </a:r>
            <a:r>
              <a:rPr lang="en-US" sz="800" dirty="0" smtClean="0"/>
              <a:t>5(8)e178:1214</a:t>
            </a:r>
            <a:r>
              <a:rPr lang="en-US" sz="800" dirty="0" smtClean="0">
                <a:cs typeface="Arial" charset="0"/>
              </a:rPr>
              <a:t>–</a:t>
            </a:r>
            <a:r>
              <a:rPr lang="en-US" sz="800" dirty="0" smtClean="0"/>
              <a:t>1222.</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pPr defTabSz="974356"/>
            <a:fld id="{02161324-5A4B-4614-8818-394C6B40BE0F}" type="slidenum">
              <a:rPr lang="en-US" smtClean="0"/>
              <a:pPr defTabSz="974356"/>
              <a:t>50</a:t>
            </a:fld>
            <a:endParaRPr lang="en-US" dirty="0" smtClean="0"/>
          </a:p>
        </p:txBody>
      </p:sp>
      <p:sp>
        <p:nvSpPr>
          <p:cNvPr id="107523" name="Rectangle 2"/>
          <p:cNvSpPr>
            <a:spLocks noGrp="1" noRot="1" noChangeAspect="1" noChangeArrowheads="1" noTextEdit="1"/>
          </p:cNvSpPr>
          <p:nvPr>
            <p:ph type="sldImg"/>
          </p:nvPr>
        </p:nvSpPr>
        <p:spPr>
          <a:xfrm>
            <a:off x="1879600" y="719138"/>
            <a:ext cx="3554413" cy="2665412"/>
          </a:xfrm>
          <a:ln/>
        </p:spPr>
      </p:sp>
      <p:sp>
        <p:nvSpPr>
          <p:cNvPr id="107524" name="Rectangle 3"/>
          <p:cNvSpPr>
            <a:spLocks noGrp="1" noChangeArrowheads="1"/>
          </p:cNvSpPr>
          <p:nvPr>
            <p:ph type="body" idx="1"/>
          </p:nvPr>
        </p:nvSpPr>
        <p:spPr>
          <a:xfrm>
            <a:off x="615929" y="3541426"/>
            <a:ext cx="6123842" cy="5340012"/>
          </a:xfrm>
          <a:noFill/>
        </p:spPr>
        <p:txBody>
          <a:bodyPr lIns="96321" tIns="48160" rIns="96321" bIns="48160"/>
          <a:lstStyle/>
          <a:p>
            <a:pPr>
              <a:tabLst>
                <a:tab pos="456470" algn="l"/>
              </a:tabLst>
            </a:pPr>
            <a:r>
              <a:rPr lang="en-US" altLang="en-US" sz="900" dirty="0" smtClean="0"/>
              <a:t>As with recent quitters, clinicians must evaluate the status of the quit attempt. Has the patient had any strong temptations to use tobacco, or any occasional use of tobacco products (even a puff)? Patients might be particularly vulnerable to relapse during times of extreme stress. Also, it is important to ensure that patients are appropriately terminating or tapering off of pharmacotherapy products. </a:t>
            </a:r>
          </a:p>
          <a:p>
            <a:pPr>
              <a:tabLst>
                <a:tab pos="456470" algn="l"/>
              </a:tabLst>
            </a:pPr>
            <a:endParaRPr lang="en-US" altLang="en-US" sz="900" dirty="0" smtClean="0"/>
          </a:p>
          <a:p>
            <a:pPr>
              <a:tabLst>
                <a:tab pos="456470" algn="l"/>
              </a:tabLst>
            </a:pPr>
            <a:r>
              <a:rPr lang="en-US" altLang="en-US" sz="900" dirty="0" smtClean="0"/>
              <a:t>Relapse prevention strategies should be discussed as needed, and healthy behaviors should be encouraged—ones that the patient does </a:t>
            </a:r>
            <a:r>
              <a:rPr lang="en-US" altLang="en-US" sz="900" i="1" dirty="0" smtClean="0"/>
              <a:t>not</a:t>
            </a:r>
            <a:r>
              <a:rPr lang="en-US" altLang="en-US" sz="900" dirty="0" smtClean="0"/>
              <a:t> associate with tobacco use—such as exercise, hobbies (particularly ones that involve use of the hands), and going to movies with friends. To reduce weight gain, it is important for patients to maintain a healthy diet. </a:t>
            </a:r>
          </a:p>
          <a:p>
            <a:pPr>
              <a:tabLst>
                <a:tab pos="456470" algn="l"/>
              </a:tabLst>
            </a:pPr>
            <a:endParaRPr lang="en-US" altLang="en-US" sz="900" dirty="0" smtClean="0"/>
          </a:p>
          <a:p>
            <a:pPr>
              <a:tabLst>
                <a:tab pos="456470" algn="l"/>
              </a:tabLst>
            </a:pPr>
            <a:r>
              <a:rPr lang="en-US" altLang="en-US" sz="900" dirty="0" smtClean="0"/>
              <a:t>Finally, patients who have been off of tobacco for 6 or more months should be congratulated for their enormous success. Staying tobacco-free is a continuous process of learning how to cope with the change. Clinicians should acknowledge, reward, and reinforce the patient’s triumphs in the face of this challenge. Continue to assist throughout the quit attempt.</a:t>
            </a:r>
          </a:p>
          <a:p>
            <a:pPr>
              <a:tabLst>
                <a:tab pos="456470" algn="l"/>
              </a:tabLst>
            </a:pPr>
            <a:endParaRPr lang="en-US" altLang="en-US" sz="900" dirty="0" smtClean="0"/>
          </a:p>
          <a:p>
            <a:pPr>
              <a:tabLst>
                <a:tab pos="456470" algn="l"/>
              </a:tabLst>
            </a:pPr>
            <a:r>
              <a:rPr lang="en-US" altLang="en-US" sz="900" b="1" i="1" dirty="0" smtClean="0"/>
              <a:t>Remember:</a:t>
            </a:r>
            <a:r>
              <a:rPr lang="en-US" altLang="en-US" sz="900" dirty="0" smtClean="0"/>
              <a:t> Behavioral change is a process, not a single step. It’s not uncommon for patients to experience at least one episode of relapse. This should not be regarded as a failure on the part of the patient or the provider, but rather one of the many possible steps within the process of establishing long-term change. </a:t>
            </a:r>
          </a:p>
          <a:p>
            <a:pPr>
              <a:tabLst>
                <a:tab pos="456470" algn="l"/>
              </a:tabLst>
            </a:pPr>
            <a:endParaRPr lang="en-US" altLang="en-US" sz="9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pPr defTabSz="974356"/>
            <a:fld id="{C64289D4-46E4-474A-816C-8687549AE95D}" type="slidenum">
              <a:rPr lang="en-US" smtClean="0"/>
              <a:pPr defTabSz="974356"/>
              <a:t>51</a:t>
            </a:fld>
            <a:endParaRPr lang="en-US" dirty="0" smtClean="0"/>
          </a:p>
        </p:txBody>
      </p:sp>
      <p:sp>
        <p:nvSpPr>
          <p:cNvPr id="111619" name="Rectangle 2"/>
          <p:cNvSpPr>
            <a:spLocks noGrp="1" noRot="1" noChangeAspect="1" noChangeArrowheads="1" noTextEdit="1"/>
          </p:cNvSpPr>
          <p:nvPr>
            <p:ph type="sldImg"/>
          </p:nvPr>
        </p:nvSpPr>
        <p:spPr>
          <a:xfrm>
            <a:off x="1901825" y="719138"/>
            <a:ext cx="3552825" cy="2665412"/>
          </a:xfrm>
          <a:ln/>
        </p:spPr>
      </p:sp>
      <p:sp>
        <p:nvSpPr>
          <p:cNvPr id="111620" name="Rectangle 3"/>
          <p:cNvSpPr>
            <a:spLocks noGrp="1" noChangeArrowheads="1"/>
          </p:cNvSpPr>
          <p:nvPr>
            <p:ph type="body" idx="1"/>
          </p:nvPr>
        </p:nvSpPr>
        <p:spPr>
          <a:xfrm>
            <a:off x="556867" y="3541426"/>
            <a:ext cx="6123843" cy="5340012"/>
          </a:xfrm>
          <a:noFill/>
        </p:spPr>
        <p:txBody>
          <a:bodyPr lIns="95562" tIns="47781" rIns="95562" bIns="47781"/>
          <a:lstStyle/>
          <a:p>
            <a:r>
              <a:rPr lang="en-US" sz="900" dirty="0" smtClean="0"/>
              <a:t>Brief interventions have been shown to be effective (Fiore et al., 2008). When time or logistics do not permit comprehensive tobacco cessation counseling during a patient visit, clinicians are encouraged to apply a truncated 5 A’s model, whereby they </a:t>
            </a:r>
            <a:r>
              <a:rPr lang="en-US" sz="900" i="1" dirty="0" smtClean="0"/>
              <a:t>Ask </a:t>
            </a:r>
            <a:r>
              <a:rPr lang="en-US" sz="900" dirty="0" smtClean="0"/>
              <a:t>about tobacco use, </a:t>
            </a:r>
            <a:r>
              <a:rPr lang="en-US" sz="900" i="1" dirty="0" smtClean="0"/>
              <a:t>Advise </a:t>
            </a:r>
            <a:r>
              <a:rPr lang="en-US" sz="900" dirty="0" smtClean="0"/>
              <a:t>tobacco users to quit, and </a:t>
            </a:r>
            <a:r>
              <a:rPr lang="en-US" sz="900" i="1" dirty="0" smtClean="0"/>
              <a:t>Refer</a:t>
            </a:r>
            <a:r>
              <a:rPr lang="en-US" sz="900" dirty="0" smtClean="0"/>
              <a:t> patients who are willing to quit to a telephone </a:t>
            </a:r>
            <a:r>
              <a:rPr lang="en-US" sz="900" dirty="0" err="1" smtClean="0"/>
              <a:t>quitline</a:t>
            </a:r>
            <a:r>
              <a:rPr lang="en-US" sz="900" dirty="0" smtClean="0"/>
              <a:t> or other community-based resource for tobacco cessation. </a:t>
            </a:r>
          </a:p>
          <a:p>
            <a:endParaRPr lang="en-US" sz="900" dirty="0" smtClean="0"/>
          </a:p>
          <a:p>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pPr defTabSz="974356"/>
            <a:fld id="{9B6B3823-718E-4062-86A0-F26E0CD03406}" type="slidenum">
              <a:rPr lang="en-US" smtClean="0"/>
              <a:pPr defTabSz="974356"/>
              <a:t>52</a:t>
            </a:fld>
            <a:endParaRPr lang="en-US" dirty="0" smtClean="0"/>
          </a:p>
        </p:txBody>
      </p:sp>
      <p:sp>
        <p:nvSpPr>
          <p:cNvPr id="112643" name="Rectangle 2"/>
          <p:cNvSpPr>
            <a:spLocks noGrp="1" noRot="1" noChangeAspect="1" noChangeArrowheads="1" noTextEdit="1"/>
          </p:cNvSpPr>
          <p:nvPr>
            <p:ph type="sldImg"/>
          </p:nvPr>
        </p:nvSpPr>
        <p:spPr>
          <a:xfrm>
            <a:off x="1262063" y="765175"/>
            <a:ext cx="4791075" cy="3594100"/>
          </a:xfrm>
          <a:ln/>
        </p:spPr>
      </p:sp>
      <p:sp>
        <p:nvSpPr>
          <p:cNvPr id="112644" name="Rectangle 3"/>
          <p:cNvSpPr>
            <a:spLocks noGrp="1" noChangeArrowheads="1"/>
          </p:cNvSpPr>
          <p:nvPr>
            <p:ph type="body" idx="1"/>
          </p:nvPr>
        </p:nvSpPr>
        <p:spPr>
          <a:xfrm>
            <a:off x="975361" y="4580900"/>
            <a:ext cx="5364480" cy="4257910"/>
          </a:xfrm>
          <a:noFill/>
        </p:spPr>
        <p:txBody>
          <a:bodyPr/>
          <a:lstStyle/>
          <a:p>
            <a:r>
              <a:rPr lang="en-US" sz="900" dirty="0" smtClean="0"/>
              <a:t>What is a tobacco </a:t>
            </a:r>
            <a:r>
              <a:rPr lang="en-US" sz="900" dirty="0" err="1" smtClean="0"/>
              <a:t>quitline</a:t>
            </a:r>
            <a:r>
              <a:rPr lang="en-US" sz="900" dirty="0" smtClean="0"/>
              <a:t>? Tobacco </a:t>
            </a:r>
            <a:r>
              <a:rPr lang="en-US" sz="900" dirty="0" err="1" smtClean="0"/>
              <a:t>quitlines</a:t>
            </a:r>
            <a:r>
              <a:rPr lang="en-US" sz="900" dirty="0" smtClean="0"/>
              <a:t> are telephone services that provide tobacco cessation counseling at no cost to the caller. </a:t>
            </a:r>
            <a:r>
              <a:rPr lang="en-US" sz="900" dirty="0" err="1" smtClean="0"/>
              <a:t>Quitlines</a:t>
            </a:r>
            <a:r>
              <a:rPr lang="en-US" sz="900" dirty="0" smtClean="0"/>
              <a:t> have proliferated over the past decade, providing comprehensive interventions that can reach patients who might otherwise have limited access to medical treatment because of geographic location or lack of insurance or financial resources. In clinical trials, telephone counseling services for which at least some of the contacts are initiated by the </a:t>
            </a:r>
            <a:r>
              <a:rPr lang="en-US" sz="900" dirty="0" err="1" smtClean="0"/>
              <a:t>quitline</a:t>
            </a:r>
            <a:r>
              <a:rPr lang="en-US" sz="900" dirty="0" smtClean="0"/>
              <a:t> counselor have been shown to be effective in promoting abstinence (Fiore et al., 2008; Stead et al., 2007), and these positive results have been shown to translate into real-world effectiveness (Zhu et al., 2000). The addition of medication to </a:t>
            </a:r>
            <a:r>
              <a:rPr lang="en-US" sz="900" dirty="0" err="1" smtClean="0"/>
              <a:t>quitline</a:t>
            </a:r>
            <a:r>
              <a:rPr lang="en-US" sz="900" dirty="0" smtClean="0"/>
              <a:t> counseling significantly improves abstinence rates compared to medication alone (Fiore et al., 2008). In addition, preliminary evidence suggests that that </a:t>
            </a:r>
            <a:r>
              <a:rPr lang="en-US" sz="900" dirty="0" err="1" smtClean="0"/>
              <a:t>quitlines</a:t>
            </a:r>
            <a:r>
              <a:rPr lang="en-US" sz="900" dirty="0" smtClean="0"/>
              <a:t> also are effective for smokeless tobacco cessation (Severson et al., 2000). The telephone number for the toll-free tobacco </a:t>
            </a:r>
            <a:r>
              <a:rPr lang="en-US" sz="900" dirty="0" err="1" smtClean="0"/>
              <a:t>quitline</a:t>
            </a:r>
            <a:r>
              <a:rPr lang="en-US" sz="900" dirty="0" smtClean="0"/>
              <a:t> is 1-800-QUIT NOW. In some states, clinicians can submit a fax-referral form, on behalf of a patient, to the </a:t>
            </a:r>
            <a:r>
              <a:rPr lang="en-US" sz="900" dirty="0" err="1" smtClean="0"/>
              <a:t>quitline</a:t>
            </a:r>
            <a:r>
              <a:rPr lang="en-US" sz="900" dirty="0" smtClean="0"/>
              <a:t>. This form initiates a process whereby a </a:t>
            </a:r>
            <a:r>
              <a:rPr lang="en-US" sz="900" dirty="0" err="1" smtClean="0"/>
              <a:t>quitline</a:t>
            </a:r>
            <a:r>
              <a:rPr lang="en-US" sz="900" dirty="0" smtClean="0"/>
              <a:t> counselor then contacts the patient directly. Up to 30% success rates have been shown for patients who complete all follow-up sessions.  However, most physicians, and most smokers, know almost nothing about them, so they are not being utilized by most smokers who want to quit. Even the busiest of clinicians can serve an important role by simply identifying tobacco users and referring them to a </a:t>
            </a:r>
            <a:r>
              <a:rPr lang="en-US" sz="900" dirty="0" err="1" smtClean="0"/>
              <a:t>quitline</a:t>
            </a:r>
            <a:r>
              <a:rPr lang="en-US" sz="900" dirty="0" smtClean="0"/>
              <a:t> for more comprehensive counseling. </a:t>
            </a:r>
          </a:p>
          <a:p>
            <a:endParaRPr lang="en-US" sz="900" dirty="0" smtClean="0"/>
          </a:p>
          <a:p>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a:p>
            <a:r>
              <a:rPr lang="en-US" sz="800" dirty="0" smtClean="0"/>
              <a:t>Severson </a:t>
            </a:r>
            <a:r>
              <a:rPr lang="en-US" sz="800" dirty="0" err="1" smtClean="0"/>
              <a:t>HH,et</a:t>
            </a:r>
            <a:r>
              <a:rPr lang="en-US" sz="800" dirty="0" smtClean="0"/>
              <a:t> al. (2000). A self-help cessation program for smokeless tobacco users: Comparison of two interventions. </a:t>
            </a:r>
            <a:r>
              <a:rPr lang="en-US" sz="800" i="1" dirty="0" smtClean="0"/>
              <a:t>Nicotine </a:t>
            </a:r>
            <a:r>
              <a:rPr lang="en-US" sz="800" i="1" dirty="0" err="1" smtClean="0"/>
              <a:t>Tob</a:t>
            </a:r>
            <a:r>
              <a:rPr lang="en-US" sz="800" i="1" dirty="0" smtClean="0"/>
              <a:t> Res</a:t>
            </a:r>
            <a:r>
              <a:rPr lang="en-US" sz="800" dirty="0" smtClean="0"/>
              <a:t> 2:363</a:t>
            </a:r>
            <a:r>
              <a:rPr lang="en-US" sz="800" dirty="0" smtClean="0">
                <a:cs typeface="Arial" charset="0"/>
              </a:rPr>
              <a:t>–370</a:t>
            </a:r>
            <a:r>
              <a:rPr lang="en-US" sz="800" dirty="0" smtClean="0"/>
              <a:t>.</a:t>
            </a:r>
          </a:p>
          <a:p>
            <a:r>
              <a:rPr lang="en-US" sz="800" dirty="0" smtClean="0"/>
              <a:t>Stead LF, </a:t>
            </a:r>
            <a:r>
              <a:rPr lang="en-US" sz="800" dirty="0" err="1" smtClean="0"/>
              <a:t>Perera</a:t>
            </a:r>
            <a:r>
              <a:rPr lang="en-US" sz="800" dirty="0" smtClean="0"/>
              <a:t> R, Lancaster T. A systematic review of interventions for smokers who contact </a:t>
            </a:r>
            <a:r>
              <a:rPr lang="en-US" sz="800" dirty="0" err="1" smtClean="0"/>
              <a:t>quitlines</a:t>
            </a:r>
            <a:r>
              <a:rPr lang="en-US" sz="800" dirty="0" smtClean="0"/>
              <a:t>. </a:t>
            </a:r>
            <a:r>
              <a:rPr lang="en-US" sz="800" i="1" dirty="0" err="1" smtClean="0"/>
              <a:t>Tob</a:t>
            </a:r>
            <a:r>
              <a:rPr lang="en-US" sz="800" i="1" dirty="0" smtClean="0"/>
              <a:t> Control.</a:t>
            </a:r>
            <a:r>
              <a:rPr lang="en-US" sz="800" dirty="0" smtClean="0"/>
              <a:t> 2007;16(</a:t>
            </a:r>
            <a:r>
              <a:rPr lang="en-US" sz="800" dirty="0" err="1" smtClean="0"/>
              <a:t>Suppl</a:t>
            </a:r>
            <a:r>
              <a:rPr lang="en-US" sz="800" dirty="0" smtClean="0"/>
              <a:t> 1):i3–8.</a:t>
            </a:r>
          </a:p>
          <a:p>
            <a:r>
              <a:rPr lang="en-US" sz="800" dirty="0" smtClean="0"/>
              <a:t>Zhu SH, et al. (2002). Evidence of real-world effectiveness of a telephone </a:t>
            </a:r>
            <a:r>
              <a:rPr lang="en-US" sz="800" dirty="0" err="1" smtClean="0"/>
              <a:t>quitline</a:t>
            </a:r>
            <a:r>
              <a:rPr lang="en-US" sz="800" dirty="0" smtClean="0"/>
              <a:t> for smokers. </a:t>
            </a:r>
            <a:r>
              <a:rPr lang="en-US" sz="800" i="1" dirty="0" smtClean="0"/>
              <a:t>N </a:t>
            </a:r>
            <a:r>
              <a:rPr lang="en-US" sz="800" i="1" dirty="0" err="1" smtClean="0"/>
              <a:t>Engl</a:t>
            </a:r>
            <a:r>
              <a:rPr lang="en-US" sz="800" i="1" dirty="0" smtClean="0"/>
              <a:t> J Med </a:t>
            </a:r>
            <a:r>
              <a:rPr lang="en-US" sz="800" dirty="0" smtClean="0"/>
              <a:t>347:1087</a:t>
            </a:r>
            <a:r>
              <a:rPr lang="en-US" sz="800" dirty="0" smtClean="0">
                <a:cs typeface="Arial" charset="0"/>
              </a:rPr>
              <a:t>–1093</a:t>
            </a:r>
            <a:r>
              <a:rPr lang="en-US" sz="800" dirty="0" smtClean="0"/>
              <a:t>.</a:t>
            </a:r>
          </a:p>
          <a:p>
            <a:endParaRPr lang="en-US" sz="800" dirty="0" smtClean="0"/>
          </a:p>
          <a:p>
            <a:endParaRPr lang="en-US" dirty="0" smtClean="0"/>
          </a:p>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2CEEB26-97A7-4D88-BC7F-A493327A2429}" type="slidenum">
              <a:rPr lang="en-US" smtClean="0"/>
              <a:pPr/>
              <a:t>53</a:t>
            </a:fld>
            <a:endParaRPr lang="en-US" smtClean="0"/>
          </a:p>
        </p:txBody>
      </p:sp>
      <p:sp>
        <p:nvSpPr>
          <p:cNvPr id="9113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18" tIns="48309" rIns="96618" bIns="48309" anchor="b"/>
          <a:lstStyle/>
          <a:p>
            <a:pPr algn="r" defTabSz="968375" eaLnBrk="1" hangingPunct="1">
              <a:lnSpc>
                <a:spcPct val="100000"/>
              </a:lnSpc>
              <a:spcBef>
                <a:spcPct val="0"/>
              </a:spcBef>
            </a:pPr>
            <a:fld id="{7B30CCE8-C75A-4404-A573-FC6995DB766A}" type="slidenum">
              <a:rPr kumimoji="0" lang="en-US" sz="1200">
                <a:latin typeface="Tahoma" pitchFamily="34" charset="0"/>
              </a:rPr>
              <a:pPr algn="r" defTabSz="968375" eaLnBrk="1" hangingPunct="1">
                <a:lnSpc>
                  <a:spcPct val="100000"/>
                </a:lnSpc>
                <a:spcBef>
                  <a:spcPct val="0"/>
                </a:spcBef>
              </a:pPr>
              <a:t>53</a:t>
            </a:fld>
            <a:endParaRPr kumimoji="0" lang="en-US" sz="1200">
              <a:latin typeface="Tahoma" pitchFamily="34" charset="0"/>
            </a:endParaRPr>
          </a:p>
        </p:txBody>
      </p:sp>
      <p:sp>
        <p:nvSpPr>
          <p:cNvPr id="91140" name="Rectangle 2"/>
          <p:cNvSpPr>
            <a:spLocks noGrp="1" noRot="1" noChangeAspect="1" noChangeArrowheads="1" noTextEdit="1"/>
          </p:cNvSpPr>
          <p:nvPr>
            <p:ph type="sldImg"/>
          </p:nvPr>
        </p:nvSpPr>
        <p:spPr>
          <a:xfrm>
            <a:off x="1874838" y="719138"/>
            <a:ext cx="3554412" cy="2665412"/>
          </a:xfrm>
          <a:ln/>
        </p:spPr>
      </p:sp>
      <p:sp>
        <p:nvSpPr>
          <p:cNvPr id="91141" name="Rectangle 3"/>
          <p:cNvSpPr>
            <a:spLocks noGrp="1" noChangeArrowheads="1"/>
          </p:cNvSpPr>
          <p:nvPr>
            <p:ph type="body" idx="1"/>
          </p:nvPr>
        </p:nvSpPr>
        <p:spPr>
          <a:xfrm>
            <a:off x="595313" y="3541713"/>
            <a:ext cx="6124575" cy="5340350"/>
          </a:xfrm>
          <a:noFill/>
        </p:spPr>
        <p:txBody>
          <a:bodyPr lIns="95724" tIns="47861" rIns="95724" bIns="47861"/>
          <a:lstStyle/>
          <a:p>
            <a:r>
              <a:rPr lang="en-US" sz="900" smtClean="0">
                <a:latin typeface="Arial" pitchFamily="34" charset="0"/>
              </a:rPr>
              <a:t>There are two basic methods for quitting:</a:t>
            </a:r>
          </a:p>
          <a:p>
            <a:pPr marL="400050" lvl="1" indent="-171450">
              <a:buFontTx/>
              <a:buChar char="•"/>
            </a:pPr>
            <a:r>
              <a:rPr lang="en-US" sz="900" smtClean="0">
                <a:latin typeface="Arial" pitchFamily="34" charset="0"/>
              </a:rPr>
              <a:t>Nonpharmacologic (counseling and other non-drug approaches)</a:t>
            </a:r>
          </a:p>
          <a:p>
            <a:pPr marL="400050" lvl="1" indent="-171450">
              <a:buFontTx/>
              <a:buChar char="•"/>
            </a:pPr>
            <a:r>
              <a:rPr lang="en-US" sz="900" smtClean="0">
                <a:latin typeface="Arial" pitchFamily="34" charset="0"/>
              </a:rPr>
              <a:t>Pharmacologic (FDA-approved medications)</a:t>
            </a:r>
          </a:p>
          <a:p>
            <a:endParaRPr lang="en-US" sz="900" smtClean="0">
              <a:latin typeface="Arial" pitchFamily="34" charset="0"/>
            </a:endParaRPr>
          </a:p>
          <a:p>
            <a:r>
              <a:rPr lang="en-US" altLang="en-US" sz="900" smtClean="0">
                <a:latin typeface="Arial" pitchFamily="34" charset="0"/>
              </a:rPr>
              <a:t>Nonpharmacologic methods primarily involve counseling and behavioral therapies. This includes the provision of social support systems within the context of treatment, and problem solving and skills training. As discussed in the </a:t>
            </a:r>
            <a:r>
              <a:rPr lang="en-US" altLang="en-US" sz="900" i="1" smtClean="0">
                <a:latin typeface="Arial" pitchFamily="34" charset="0"/>
              </a:rPr>
              <a:t>Assisting Patients with Quitting</a:t>
            </a:r>
            <a:r>
              <a:rPr lang="en-US" altLang="en-US" sz="900" smtClean="0">
                <a:latin typeface="Arial" pitchFamily="34" charset="0"/>
              </a:rPr>
              <a:t> module, these methods should be used with all patients attempting to quit using tobacco. Pharmacologic methods approved by the U.S. Food and Drug Administration (FDA) for tobacco cessation include nicotine replacement therapy (NRT), sustained-release bupropion (Zyban) and varenicline (Chantix). Other pharmacologic methods for cessation that are not FDA approved for smoking cessation are also discussed in this module, as are complementary and alternative therapies.</a:t>
            </a:r>
          </a:p>
          <a:p>
            <a:endParaRPr lang="en-US" sz="900" smtClean="0">
              <a:latin typeface="Arial" pitchFamily="34" charset="0"/>
            </a:endParaRPr>
          </a:p>
          <a:p>
            <a:r>
              <a:rPr lang="en-US" sz="900" smtClean="0">
                <a:latin typeface="Arial" pitchFamily="34" charset="0"/>
              </a:rPr>
              <a:t>Most tobacco users quit without assistance, and overall, around 95% of unaided quit attempts end in relapse (Fiore et al., 2008; p. 15). In</a:t>
            </a:r>
            <a:r>
              <a:rPr lang="en-US" altLang="en-US" sz="900" smtClean="0">
                <a:latin typeface="Arial" pitchFamily="34" charset="0"/>
              </a:rPr>
              <a:t> general, combination therapy consisting of behavioral counseling with pharmacotherapy is more effective (40</a:t>
            </a:r>
            <a:r>
              <a:rPr lang="en-US" sz="900" smtClean="0">
                <a:latin typeface="Arial" pitchFamily="34" charset="0"/>
                <a:cs typeface="Arial" pitchFamily="34" charset="0"/>
              </a:rPr>
              <a:t>–</a:t>
            </a:r>
            <a:r>
              <a:rPr lang="en-US" altLang="en-US" sz="900" smtClean="0">
                <a:latin typeface="Arial" pitchFamily="34" charset="0"/>
              </a:rPr>
              <a:t>70% improvement) than either method used alone (Fiore et al., 2008; pp. 102-103). This combined approach is similar to that used in the treatment of other chronic conditions.</a:t>
            </a:r>
            <a:r>
              <a:rPr lang="en-US" altLang="en-US" sz="900" b="1" smtClean="0">
                <a:latin typeface="Arial" pitchFamily="34" charset="0"/>
              </a:rPr>
              <a:t> </a:t>
            </a:r>
            <a:r>
              <a:rPr lang="en-US" sz="900" smtClean="0">
                <a:latin typeface="Arial" pitchFamily="34" charset="0"/>
              </a:rPr>
              <a:t>For example, a diabetic patient may administer insulin in combination with a prescribed diet and exercise regimen. A patient with asthma might use a corticosteroid inhaler in combination with various environmental control measures to prevent asthma exacerbations. Similarly, effective treatment of tobacco use and dependence involves a management plan consisting of behavioral counseling, support, and appropriate pharmacotherapy.</a:t>
            </a:r>
          </a:p>
          <a:p>
            <a:endParaRPr lang="en-US" altLang="en-US"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endParaRPr lang="en-US" altLang="en-US" sz="80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AD9B3C4-10AD-4328-9CF4-0C55A961F5D4}" type="slidenum">
              <a:rPr lang="en-US" smtClean="0"/>
              <a:pPr/>
              <a:t>54</a:t>
            </a:fld>
            <a:endParaRPr lang="en-US" smtClean="0"/>
          </a:p>
        </p:txBody>
      </p:sp>
      <p:sp>
        <p:nvSpPr>
          <p:cNvPr id="9216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14B42FAF-4219-4148-B83E-FA46D4960DE7}" type="slidenum">
              <a:rPr kumimoji="0" lang="en-US" sz="1200">
                <a:latin typeface="Tahoma" pitchFamily="34" charset="0"/>
                <a:cs typeface="Arial" pitchFamily="34" charset="0"/>
              </a:rPr>
              <a:pPr algn="r" defTabSz="966788" eaLnBrk="1" hangingPunct="1">
                <a:lnSpc>
                  <a:spcPct val="100000"/>
                </a:lnSpc>
                <a:spcBef>
                  <a:spcPct val="0"/>
                </a:spcBef>
              </a:pPr>
              <a:t>54</a:t>
            </a:fld>
            <a:endParaRPr kumimoji="0" lang="en-US" sz="1200">
              <a:latin typeface="Tahoma" pitchFamily="34" charset="0"/>
              <a:cs typeface="Arial" pitchFamily="34" charset="0"/>
            </a:endParaRPr>
          </a:p>
        </p:txBody>
      </p:sp>
      <p:sp>
        <p:nvSpPr>
          <p:cNvPr id="92164" name="Rectangle 2"/>
          <p:cNvSpPr>
            <a:spLocks noGrp="1" noRot="1" noChangeAspect="1" noChangeArrowheads="1" noTextEdit="1"/>
          </p:cNvSpPr>
          <p:nvPr>
            <p:ph type="sldImg"/>
          </p:nvPr>
        </p:nvSpPr>
        <p:spPr>
          <a:xfrm>
            <a:off x="1874838" y="719138"/>
            <a:ext cx="3554412" cy="2665412"/>
          </a:xfrm>
          <a:ln/>
        </p:spPr>
      </p:sp>
      <p:sp>
        <p:nvSpPr>
          <p:cNvPr id="92165" name="Rectangle 3"/>
          <p:cNvSpPr>
            <a:spLocks noGrp="1" noChangeArrowheads="1"/>
          </p:cNvSpPr>
          <p:nvPr>
            <p:ph type="body" idx="1"/>
          </p:nvPr>
        </p:nvSpPr>
        <p:spPr>
          <a:xfrm>
            <a:off x="573088" y="3541713"/>
            <a:ext cx="6146800" cy="5340350"/>
          </a:xfrm>
          <a:noFill/>
        </p:spPr>
        <p:txBody>
          <a:bodyPr lIns="95724" tIns="47861" rIns="95724" bIns="47861"/>
          <a:lstStyle/>
          <a:p>
            <a:pPr>
              <a:spcBef>
                <a:spcPct val="70000"/>
              </a:spcBef>
            </a:pPr>
            <a:r>
              <a:rPr lang="en-US" sz="900" smtClean="0">
                <a:latin typeface="Arial" pitchFamily="34" charset="0"/>
              </a:rPr>
              <a:t>Nonpharmacologic methods include the following:</a:t>
            </a:r>
          </a:p>
          <a:p>
            <a:pPr>
              <a:spcBef>
                <a:spcPct val="50000"/>
              </a:spcBef>
            </a:pPr>
            <a:r>
              <a:rPr lang="en-US" sz="900" b="1" smtClean="0">
                <a:latin typeface="Arial" pitchFamily="34" charset="0"/>
              </a:rPr>
              <a:t>Cold turkey:</a:t>
            </a:r>
            <a:r>
              <a:rPr lang="en-US" sz="900" smtClean="0">
                <a:latin typeface="Arial" pitchFamily="34" charset="0"/>
              </a:rPr>
              <a:t> The “simplest” nonpharmacologic method, but the least successful (approximately 5% success; Fiore et al., 2008), is cold turkey</a:t>
            </a:r>
            <a:r>
              <a:rPr lang="en-US" sz="900" smtClean="0">
                <a:latin typeface="Arial" pitchFamily="34" charset="0"/>
                <a:cs typeface="Arial" pitchFamily="34" charset="0"/>
              </a:rPr>
              <a:t>—</a:t>
            </a:r>
            <a:r>
              <a:rPr lang="en-US" sz="900" smtClean="0">
                <a:latin typeface="Arial" pitchFamily="34" charset="0"/>
              </a:rPr>
              <a:t>the smoker just quits abruptly, without the assistance of any clinical intervention or medication and without tapering off of nicotine. </a:t>
            </a:r>
          </a:p>
          <a:p>
            <a:pPr>
              <a:spcBef>
                <a:spcPct val="50000"/>
              </a:spcBef>
            </a:pPr>
            <a:r>
              <a:rPr lang="en-US" sz="900" b="1" smtClean="0">
                <a:latin typeface="Arial" pitchFamily="34" charset="0"/>
              </a:rPr>
              <a:t>Unassisted tapering:</a:t>
            </a:r>
            <a:r>
              <a:rPr lang="en-US" sz="900" smtClean="0">
                <a:latin typeface="Arial" pitchFamily="34" charset="0"/>
              </a:rPr>
              <a:t> Tobacco users can taper off of tobacco products in a variety of ways. For example, they can self-regulate and reduce the number of cigarettes that they smoke, they can switch to cigarettes with a progressively lower nicotine content (“light” or “ultra-light” cigarettes), or they can purchase special filters or holders that decrease the nicotine inhalation concentration over time. However, many people who use this method smoke fewer cigarettes but still get the same amount of nicotine because they compensate for the low nicotine content by altering the way they smoke. For example, they may inhale more deeply, smoke each cigarette longer, or obstruct the vents on the filters. This method may be a reasonable approach for some smokers to “get ready to quit,” because it disrupts the behavior or habit. However, in general, tapering is not a very effective method of quitting.</a:t>
            </a:r>
          </a:p>
          <a:p>
            <a:pPr>
              <a:spcBef>
                <a:spcPct val="50000"/>
              </a:spcBef>
            </a:pPr>
            <a:r>
              <a:rPr lang="en-US" sz="900" b="1" smtClean="0">
                <a:latin typeface="Arial" pitchFamily="34" charset="0"/>
              </a:rPr>
              <a:t>Assisted tapering:</a:t>
            </a:r>
            <a:r>
              <a:rPr lang="en-US" sz="900" smtClean="0">
                <a:latin typeface="Arial" pitchFamily="34" charset="0"/>
              </a:rPr>
              <a:t> Products such as the </a:t>
            </a:r>
            <a:r>
              <a:rPr lang="en-US" sz="900" b="1" smtClean="0">
                <a:latin typeface="Arial" pitchFamily="34" charset="0"/>
              </a:rPr>
              <a:t>QuitKey </a:t>
            </a:r>
            <a:r>
              <a:rPr lang="en-US" sz="900" smtClean="0">
                <a:latin typeface="Arial" pitchFamily="34" charset="0"/>
              </a:rPr>
              <a:t>(developed and marketed by PICS, Inc.; $59.95/unit) help patients to quit using tobacco gradually through a computer-assisted behavior modification program.</a:t>
            </a:r>
          </a:p>
          <a:p>
            <a:r>
              <a:rPr lang="en-US" sz="900" smtClean="0">
                <a:latin typeface="Arial" pitchFamily="34" charset="0"/>
              </a:rPr>
              <a:t>The hand-held QuitKey computer assists the smoker in decreasing the frequency of cigarette use over time. Based on data that patients enter during a 1-week baseline period when they smoke “normally,” the computer develops a patient-specific tapering curve appropriate to the patient’s level of smoking. </a:t>
            </a:r>
          </a:p>
          <a:p>
            <a:r>
              <a:rPr lang="en-US" sz="900" smtClean="0">
                <a:latin typeface="Arial" pitchFamily="34" charset="0"/>
              </a:rPr>
              <a:t>The scheduled gradual reduction concept for smoking cessation has been tested in research studies (Cinciripini et al., 1997). The QuitKey program, which was developed with funding from the National Institutes of Health, has been tested and proven to be effective in clinical trials (Jerome et al., 1992, 2000; Riley et al., 2002). The program results in a 19</a:t>
            </a:r>
            <a:r>
              <a:rPr lang="en-US" sz="900" smtClean="0">
                <a:latin typeface="Arial" pitchFamily="34" charset="0"/>
                <a:cs typeface="Arial" pitchFamily="34" charset="0"/>
              </a:rPr>
              <a:t>–</a:t>
            </a:r>
            <a:r>
              <a:rPr lang="en-US" sz="900" smtClean="0">
                <a:latin typeface="Arial" pitchFamily="34" charset="0"/>
              </a:rPr>
              <a:t>24% abstinence rate 1 year after quitting. </a:t>
            </a:r>
          </a:p>
          <a:p>
            <a:pPr>
              <a:spcBef>
                <a:spcPct val="50000"/>
              </a:spcBef>
            </a:pPr>
            <a:r>
              <a:rPr lang="en-US" altLang="en-US" sz="900" b="1" smtClean="0">
                <a:latin typeface="Arial" pitchFamily="34" charset="0"/>
                <a:cs typeface="Arial" pitchFamily="34" charset="0"/>
                <a:sym typeface="Webdings" pitchFamily="18" charset="2"/>
              </a:rPr>
              <a:t>♪</a:t>
            </a:r>
            <a:r>
              <a:rPr lang="en-US" altLang="en-US" sz="900" b="1" smtClean="0">
                <a:latin typeface="Arial" pitchFamily="34" charset="0"/>
                <a:sym typeface="Monotype Sorts"/>
              </a:rPr>
              <a:t> Note to instructor(s): </a:t>
            </a:r>
            <a:r>
              <a:rPr lang="en-US" altLang="en-US" sz="900" smtClean="0">
                <a:latin typeface="Arial" pitchFamily="34" charset="0"/>
                <a:sym typeface="Monotype Sorts"/>
              </a:rPr>
              <a:t>For more information on the QuitKey, please consult the PICS, Inc. website, www.quitkey.com.</a:t>
            </a:r>
          </a:p>
          <a:p>
            <a:endParaRPr lang="en-US" sz="700" smtClean="0">
              <a:latin typeface="Arial" pitchFamily="34" charset="0"/>
              <a:cs typeface="Times New Roman" pitchFamily="18" charset="0"/>
            </a:endParaRPr>
          </a:p>
          <a:p>
            <a:r>
              <a:rPr lang="en-US" sz="800" smtClean="0">
                <a:latin typeface="Arial" pitchFamily="34" charset="0"/>
                <a:cs typeface="Times New Roman" pitchFamily="18" charset="0"/>
              </a:rPr>
              <a:t>Cinciripini PM, Wetter DW, McClure JB. (1997). Scheduled reduced smoking: Effects on smoking abstinence and potential mechanisms of action. </a:t>
            </a:r>
            <a:r>
              <a:rPr lang="en-US" sz="800" i="1" smtClean="0">
                <a:latin typeface="Arial" pitchFamily="34" charset="0"/>
                <a:cs typeface="Times New Roman" pitchFamily="18" charset="0"/>
              </a:rPr>
              <a:t>Addict Behav </a:t>
            </a:r>
            <a:r>
              <a:rPr lang="en-US" sz="800" smtClean="0">
                <a:latin typeface="Arial" pitchFamily="34" charset="0"/>
                <a:cs typeface="Times New Roman" pitchFamily="18" charset="0"/>
              </a:rPr>
              <a:t>22:759</a:t>
            </a:r>
            <a:r>
              <a:rPr lang="en-US" sz="800" smtClean="0">
                <a:latin typeface="Arial" pitchFamily="34" charset="0"/>
                <a:cs typeface="Arial" pitchFamily="34" charset="0"/>
              </a:rPr>
              <a:t>–</a:t>
            </a:r>
            <a:r>
              <a:rPr lang="en-US" sz="800" smtClean="0">
                <a:latin typeface="Arial" pitchFamily="34" charset="0"/>
                <a:cs typeface="Times New Roman" pitchFamily="18" charset="0"/>
              </a:rPr>
              <a:t>767.</a:t>
            </a: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endParaRPr lang="en-US" altLang="en-US" sz="800" smtClean="0">
              <a:latin typeface="Arial" pitchFamily="34" charset="0"/>
            </a:endParaRPr>
          </a:p>
          <a:p>
            <a:r>
              <a:rPr lang="en-US" sz="800" smtClean="0">
                <a:latin typeface="Arial" pitchFamily="34" charset="0"/>
              </a:rPr>
              <a:t>Jerome A, Fiero PL, Behar A. (2000). Computerized scheduled gradual reduction for smokeless tobacco cessation: Development and preliminary evaluation of a self-help program. </a:t>
            </a:r>
            <a:r>
              <a:rPr lang="en-US" sz="800" i="1" smtClean="0">
                <a:latin typeface="Arial" pitchFamily="34" charset="0"/>
              </a:rPr>
              <a:t>Computers in Human Behavior</a:t>
            </a:r>
            <a:r>
              <a:rPr lang="en-US" sz="800" smtClean="0">
                <a:latin typeface="Arial" pitchFamily="34" charset="0"/>
              </a:rPr>
              <a:t> 16:493</a:t>
            </a:r>
            <a:r>
              <a:rPr lang="en-US" sz="800" smtClean="0">
                <a:latin typeface="Arial" pitchFamily="34" charset="0"/>
                <a:cs typeface="Arial" pitchFamily="34" charset="0"/>
              </a:rPr>
              <a:t>–</a:t>
            </a:r>
            <a:r>
              <a:rPr lang="en-US" sz="800" smtClean="0">
                <a:latin typeface="Arial" pitchFamily="34" charset="0"/>
              </a:rPr>
              <a:t>505.</a:t>
            </a:r>
          </a:p>
          <a:p>
            <a:r>
              <a:rPr lang="en-US" sz="800" smtClean="0">
                <a:latin typeface="Arial" pitchFamily="34" charset="0"/>
                <a:cs typeface="Times New Roman" pitchFamily="18" charset="0"/>
              </a:rPr>
              <a:t>Jerome A, Perrone R, Kalfus G. (1992). Computer-assisted smoking treatment: A controlled evaluation and long-term follow-up. </a:t>
            </a:r>
            <a:r>
              <a:rPr lang="en-US" sz="800" i="1" smtClean="0">
                <a:latin typeface="Arial" pitchFamily="34" charset="0"/>
                <a:cs typeface="Times New Roman" pitchFamily="18" charset="0"/>
              </a:rPr>
              <a:t>Journal of Advancement in Medicine </a:t>
            </a:r>
            <a:r>
              <a:rPr lang="en-US" sz="800" smtClean="0">
                <a:latin typeface="Arial" pitchFamily="34" charset="0"/>
                <a:cs typeface="Times New Roman" pitchFamily="18" charset="0"/>
              </a:rPr>
              <a:t>5:29</a:t>
            </a:r>
            <a:r>
              <a:rPr lang="en-US" sz="800" smtClean="0">
                <a:latin typeface="Arial" pitchFamily="34" charset="0"/>
                <a:cs typeface="Arial" pitchFamily="34" charset="0"/>
              </a:rPr>
              <a:t>–</a:t>
            </a:r>
            <a:r>
              <a:rPr lang="en-US" sz="800" smtClean="0">
                <a:latin typeface="Arial" pitchFamily="34" charset="0"/>
                <a:cs typeface="Times New Roman" pitchFamily="18" charset="0"/>
              </a:rPr>
              <a:t>41.</a:t>
            </a:r>
          </a:p>
          <a:p>
            <a:r>
              <a:rPr lang="en-US" sz="800" smtClean="0">
                <a:latin typeface="Arial" pitchFamily="34" charset="0"/>
              </a:rPr>
              <a:t>Riley W, Jerome A, Behar A, Zack S. (2002). Feasibility of computerized scheduled gradual reduction for adolescent smoking cessation. </a:t>
            </a:r>
            <a:r>
              <a:rPr lang="en-US" sz="800" i="1" smtClean="0">
                <a:latin typeface="Arial" pitchFamily="34" charset="0"/>
              </a:rPr>
              <a:t>Substance Use &amp; Misuse </a:t>
            </a:r>
            <a:r>
              <a:rPr lang="en-US" sz="800" smtClean="0">
                <a:latin typeface="Arial" pitchFamily="34" charset="0"/>
              </a:rPr>
              <a:t>37:277</a:t>
            </a:r>
            <a:r>
              <a:rPr lang="en-US" sz="800" smtClean="0">
                <a:latin typeface="Arial" pitchFamily="34" charset="0"/>
                <a:cs typeface="Arial" pitchFamily="34" charset="0"/>
              </a:rPr>
              <a:t>–</a:t>
            </a:r>
            <a:r>
              <a:rPr lang="en-US" sz="800" smtClean="0">
                <a:latin typeface="Arial" pitchFamily="34" charset="0"/>
              </a:rPr>
              <a:t>285.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A9E11A4-6AD5-4AD5-B7AE-B758944645BC}" type="slidenum">
              <a:rPr lang="en-US" smtClean="0"/>
              <a:pPr/>
              <a:t>55</a:t>
            </a:fld>
            <a:endParaRPr lang="en-US" smtClean="0"/>
          </a:p>
        </p:txBody>
      </p:sp>
      <p:sp>
        <p:nvSpPr>
          <p:cNvPr id="9318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5145DBC3-06A3-4F49-B2EF-82A23AD9C638}" type="slidenum">
              <a:rPr kumimoji="0" lang="en-US" sz="1200">
                <a:latin typeface="Tahoma" pitchFamily="34" charset="0"/>
                <a:cs typeface="Arial" pitchFamily="34" charset="0"/>
              </a:rPr>
              <a:pPr algn="r" defTabSz="966788" eaLnBrk="1" hangingPunct="1">
                <a:lnSpc>
                  <a:spcPct val="100000"/>
                </a:lnSpc>
                <a:spcBef>
                  <a:spcPct val="0"/>
                </a:spcBef>
              </a:pPr>
              <a:t>55</a:t>
            </a:fld>
            <a:endParaRPr kumimoji="0" lang="en-US" sz="1200">
              <a:latin typeface="Tahoma" pitchFamily="34" charset="0"/>
              <a:cs typeface="Arial" pitchFamily="34" charset="0"/>
            </a:endParaRPr>
          </a:p>
        </p:txBody>
      </p:sp>
      <p:sp>
        <p:nvSpPr>
          <p:cNvPr id="93188" name="Rectangle 2"/>
          <p:cNvSpPr>
            <a:spLocks noGrp="1" noRot="1" noChangeAspect="1" noChangeArrowheads="1" noTextEdit="1"/>
          </p:cNvSpPr>
          <p:nvPr>
            <p:ph type="sldImg"/>
          </p:nvPr>
        </p:nvSpPr>
        <p:spPr>
          <a:xfrm>
            <a:off x="1874838" y="719138"/>
            <a:ext cx="3554412" cy="2665412"/>
          </a:xfrm>
          <a:ln/>
        </p:spPr>
      </p:sp>
      <p:sp>
        <p:nvSpPr>
          <p:cNvPr id="93189" name="Rectangle 3"/>
          <p:cNvSpPr>
            <a:spLocks noGrp="1" noChangeArrowheads="1"/>
          </p:cNvSpPr>
          <p:nvPr>
            <p:ph type="body" idx="1"/>
          </p:nvPr>
        </p:nvSpPr>
        <p:spPr>
          <a:xfrm>
            <a:off x="593725" y="3532188"/>
            <a:ext cx="6154738" cy="5360987"/>
          </a:xfrm>
          <a:noFill/>
        </p:spPr>
        <p:txBody>
          <a:bodyPr lIns="95724" tIns="47861" rIns="95724" bIns="47861"/>
          <a:lstStyle/>
          <a:p>
            <a:pPr>
              <a:spcBef>
                <a:spcPct val="70000"/>
              </a:spcBef>
            </a:pPr>
            <a:r>
              <a:rPr lang="en-US" altLang="en-US" sz="900" b="1" smtClean="0">
                <a:latin typeface="Arial" pitchFamily="34" charset="0"/>
              </a:rPr>
              <a:t>Formal cessation programs:</a:t>
            </a:r>
            <a:r>
              <a:rPr lang="en-US" altLang="en-US" sz="900" smtClean="0">
                <a:latin typeface="Arial" pitchFamily="34" charset="0"/>
              </a:rPr>
              <a:t> An abundance of formal smoking cessation programs are available. These range from self-help manuals to individual and group counseling programs. The National Quitline, launched in 2004 (1-800-QUITNOW), provides all Americans with toll-free telephone-based counseling. For individuals with Internet access, many Web-based programs offer private and convenient (“24/7/365” availability) cessation support. The effectiveness of these types of behavioral programs is enhanced further when pharmacologic agents also are used for cessation. </a:t>
            </a:r>
          </a:p>
          <a:p>
            <a:r>
              <a:rPr lang="en-US" altLang="en-US" sz="900" b="1" smtClean="0">
                <a:latin typeface="Arial" pitchFamily="34" charset="0"/>
              </a:rPr>
              <a:t>Alternative and complementary therapies:</a:t>
            </a:r>
            <a:r>
              <a:rPr lang="en-US" altLang="en-US" sz="900" smtClean="0">
                <a:latin typeface="Arial" pitchFamily="34" charset="0"/>
              </a:rPr>
              <a:t> In recent years many patients have turned to various alternative and complementary therapies for cessation (Villano &amp; White, 2004; Sood et al., 2006):</a:t>
            </a:r>
          </a:p>
          <a:p>
            <a:pPr>
              <a:buFontTx/>
              <a:buChar char="•"/>
            </a:pPr>
            <a:r>
              <a:rPr lang="en-US" altLang="en-US" sz="900" smtClean="0">
                <a:latin typeface="Arial" pitchFamily="34" charset="0"/>
              </a:rPr>
              <a:t> </a:t>
            </a:r>
            <a:r>
              <a:rPr lang="en-US" altLang="en-US" sz="900" b="1" smtClean="0">
                <a:latin typeface="Arial" pitchFamily="34" charset="0"/>
              </a:rPr>
              <a:t>Acupuncture therapy</a:t>
            </a:r>
            <a:r>
              <a:rPr lang="en-US" altLang="en-US" sz="900" smtClean="0">
                <a:latin typeface="Arial" pitchFamily="34" charset="0"/>
              </a:rPr>
              <a:t> (and related techniques including acupressure, laser therapy and electrostimulation) </a:t>
            </a:r>
            <a:r>
              <a:rPr lang="en-US" sz="900" smtClean="0">
                <a:latin typeface="Arial" pitchFamily="34" charset="0"/>
              </a:rPr>
              <a:t>are believed to</a:t>
            </a:r>
            <a:r>
              <a:rPr lang="en-US" altLang="en-US" sz="900" smtClean="0">
                <a:latin typeface="Arial" pitchFamily="34" charset="0"/>
              </a:rPr>
              <a:t> modulate neurotransmitter release thereby attenuating symptoms of nicotine withdrawal (Villano &amp; White, 2004; White et al., 2006). A recent meta-analysis (White et al., 2006) concluded that there is no consistent evidence that acupuncture, acupressure, laser therapy, or electrostimulation are effective and the Clinical Practice Guideline (Fiore et al., 2008) does not recommend these approaches for smoking cessation.</a:t>
            </a:r>
          </a:p>
          <a:p>
            <a:pPr>
              <a:spcBef>
                <a:spcPct val="70000"/>
              </a:spcBef>
              <a:buFontTx/>
              <a:buChar char="•"/>
            </a:pPr>
            <a:r>
              <a:rPr lang="en-US" altLang="en-US" sz="900" b="1" smtClean="0">
                <a:latin typeface="Arial" pitchFamily="34" charset="0"/>
              </a:rPr>
              <a:t> Hypnotherapy </a:t>
            </a:r>
            <a:r>
              <a:rPr lang="en-US" altLang="en-US" sz="900" smtClean="0">
                <a:latin typeface="Arial" pitchFamily="34" charset="0"/>
              </a:rPr>
              <a:t>also has been used for smoking cessation. Hypnotherapists implant subconscious suggestions to deter smoking. Evidence on its efficacy is conflicting, and currently the evidence is insufficient to support hypnosis as a treatment for smoking cessation (Abbott et al., 2000; Fiore et al., 2008).</a:t>
            </a:r>
          </a:p>
          <a:p>
            <a:pPr>
              <a:spcBef>
                <a:spcPct val="70000"/>
              </a:spcBef>
              <a:buFontTx/>
              <a:buChar char="•"/>
            </a:pPr>
            <a:r>
              <a:rPr lang="en-US" altLang="en-US" sz="900" b="1" smtClean="0">
                <a:latin typeface="Arial" pitchFamily="34" charset="0"/>
              </a:rPr>
              <a:t> Massage therapy</a:t>
            </a:r>
            <a:r>
              <a:rPr lang="en-US" altLang="en-US" sz="900" smtClean="0">
                <a:latin typeface="Arial" pitchFamily="34" charset="0"/>
              </a:rPr>
              <a:t> is thought to reduce anxiety, decrease stress hormones, and improve mood. In one study, patients used either hand or ear self-massage during tobacco cravings for a period of 1 month. Patients reported improved moods and decreased anxiety, withdrawal symptoms, and number of cigarettes smoked per day (Hernandez-Reif et al., 1999). Massage therapy might be useful as an adjunct therapy to alleviate cravings and anxiety.</a:t>
            </a:r>
          </a:p>
          <a:p>
            <a:pPr>
              <a:spcBef>
                <a:spcPct val="70000"/>
              </a:spcBef>
            </a:pPr>
            <a:r>
              <a:rPr lang="en-US" altLang="en-US" sz="900" b="1" smtClean="0">
                <a:latin typeface="Arial" pitchFamily="34" charset="0"/>
                <a:cs typeface="Arial" pitchFamily="34" charset="0"/>
                <a:sym typeface="Webdings" pitchFamily="18" charset="2"/>
              </a:rPr>
              <a:t>♪</a:t>
            </a:r>
            <a:r>
              <a:rPr lang="en-US" altLang="en-US" sz="900" b="1" smtClean="0">
                <a:latin typeface="Arial" pitchFamily="34" charset="0"/>
                <a:sym typeface="Monotype Sorts"/>
              </a:rPr>
              <a:t> Note to instructor(s):  </a:t>
            </a:r>
            <a:r>
              <a:rPr lang="en-US" altLang="en-US" sz="900" smtClean="0">
                <a:latin typeface="Arial" pitchFamily="34" charset="0"/>
                <a:sym typeface="Monotype Sorts"/>
              </a:rPr>
              <a:t>Members of your audience might</a:t>
            </a:r>
            <a:r>
              <a:rPr lang="en-US" altLang="en-US" sz="900" smtClean="0">
                <a:latin typeface="Arial" pitchFamily="34" charset="0"/>
              </a:rPr>
              <a:t> have heard of an approach known as </a:t>
            </a:r>
            <a:r>
              <a:rPr lang="en-US" altLang="en-US" sz="900" b="1" smtClean="0">
                <a:latin typeface="Arial" pitchFamily="34" charset="0"/>
              </a:rPr>
              <a:t>aversion therapy.  </a:t>
            </a:r>
            <a:r>
              <a:rPr lang="en-US" altLang="en-US" sz="900" smtClean="0">
                <a:latin typeface="Arial" pitchFamily="34" charset="0"/>
              </a:rPr>
              <a:t>In brief, this technique requires patients to smoke so much that they are nearly nicotine intoxicated, which makes them feel sick and (supposedly) makes them not want cigarettes any more. According to the U.S. Public Health Service Clinical Practice Guideline for treating tobacco use and dependence, aversive smoking interventions are not effective and have high incidence of adverse effects and are therefore not recommended (Fiore et al., 2008).</a:t>
            </a:r>
            <a:r>
              <a:rPr lang="en-US" sz="900" smtClean="0">
                <a:latin typeface="Arial" pitchFamily="34" charset="0"/>
              </a:rPr>
              <a:t> </a:t>
            </a:r>
          </a:p>
          <a:p>
            <a:pPr>
              <a:spcBef>
                <a:spcPct val="70000"/>
              </a:spcBef>
            </a:pPr>
            <a:endParaRPr lang="en-US" altLang="en-US" sz="200" smtClean="0">
              <a:latin typeface="Arial" pitchFamily="34" charset="0"/>
            </a:endParaRPr>
          </a:p>
          <a:p>
            <a:r>
              <a:rPr lang="en-US" altLang="en-US" sz="800" smtClean="0">
                <a:latin typeface="Arial" pitchFamily="34" charset="0"/>
              </a:rPr>
              <a:t>Abbot NC, Stead LF, White AR, et al. (2000). Hypnotherapy for smoking cessation. </a:t>
            </a:r>
            <a:r>
              <a:rPr lang="en-US" altLang="en-US" sz="800" i="1" smtClean="0">
                <a:latin typeface="Arial" pitchFamily="34" charset="0"/>
              </a:rPr>
              <a:t>Cochrane Database Syst Rev</a:t>
            </a:r>
            <a:r>
              <a:rPr lang="en-US" altLang="en-US" sz="800" smtClean="0">
                <a:latin typeface="Arial" pitchFamily="34" charset="0"/>
              </a:rPr>
              <a:t> 2:CD001008.</a:t>
            </a: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r>
              <a:rPr lang="en-US" altLang="en-US" sz="800" smtClean="0">
                <a:latin typeface="Arial" pitchFamily="34" charset="0"/>
              </a:rPr>
              <a:t>Hernandez-Reif M, Field T, Hart S. (1999). Smoking cravings are reduced by self-massage. </a:t>
            </a:r>
            <a:r>
              <a:rPr lang="en-US" altLang="en-US" sz="800" i="1" smtClean="0">
                <a:latin typeface="Arial" pitchFamily="34" charset="0"/>
              </a:rPr>
              <a:t>Prev Med</a:t>
            </a:r>
            <a:r>
              <a:rPr lang="en-US" altLang="en-US" sz="800" smtClean="0">
                <a:latin typeface="Arial" pitchFamily="34" charset="0"/>
              </a:rPr>
              <a:t> 28:28</a:t>
            </a:r>
            <a:r>
              <a:rPr lang="en-US" altLang="en-US" sz="800" smtClean="0">
                <a:latin typeface="Arial" pitchFamily="34" charset="0"/>
                <a:cs typeface="Arial" pitchFamily="34" charset="0"/>
              </a:rPr>
              <a:t>–</a:t>
            </a:r>
            <a:r>
              <a:rPr lang="en-US" altLang="en-US" sz="800" smtClean="0">
                <a:latin typeface="Arial" pitchFamily="34" charset="0"/>
              </a:rPr>
              <a:t>31.</a:t>
            </a:r>
          </a:p>
          <a:p>
            <a:r>
              <a:rPr lang="en-US" sz="800" smtClean="0">
                <a:latin typeface="Arial" pitchFamily="34" charset="0"/>
              </a:rPr>
              <a:t>Sood A, Ebbert JO, Sood R, Stevens SR. (2006). Complementary treatments for tobacco cessation: a survey. </a:t>
            </a:r>
            <a:r>
              <a:rPr lang="en-US" sz="800" i="1" smtClean="0">
                <a:latin typeface="Arial" pitchFamily="34" charset="0"/>
              </a:rPr>
              <a:t>Nicotine Tob Res</a:t>
            </a:r>
            <a:r>
              <a:rPr lang="en-US" sz="800" smtClean="0">
                <a:latin typeface="Arial" pitchFamily="34" charset="0"/>
              </a:rPr>
              <a:t> 8:767</a:t>
            </a:r>
            <a:r>
              <a:rPr lang="en-US" altLang="en-US" sz="800" smtClean="0">
                <a:latin typeface="Arial" pitchFamily="34" charset="0"/>
                <a:cs typeface="Arial" pitchFamily="34" charset="0"/>
              </a:rPr>
              <a:t>–7</a:t>
            </a:r>
            <a:r>
              <a:rPr lang="en-US" sz="800" smtClean="0">
                <a:latin typeface="Arial" pitchFamily="34" charset="0"/>
              </a:rPr>
              <a:t>71.</a:t>
            </a:r>
          </a:p>
          <a:p>
            <a:r>
              <a:rPr lang="en-US" altLang="en-US" sz="800" smtClean="0">
                <a:latin typeface="Arial" pitchFamily="34" charset="0"/>
              </a:rPr>
              <a:t>White AR, Rampes H, Campbell JL. (2006). Acupuncture and related interventions for smoking cessation. </a:t>
            </a:r>
            <a:r>
              <a:rPr lang="en-US" altLang="en-US" sz="800" i="1" smtClean="0">
                <a:latin typeface="Arial" pitchFamily="34" charset="0"/>
              </a:rPr>
              <a:t>Cochrane Database Syst Rev </a:t>
            </a:r>
            <a:r>
              <a:rPr lang="en-US" altLang="en-US" sz="800" smtClean="0">
                <a:latin typeface="Arial" pitchFamily="34" charset="0"/>
              </a:rPr>
              <a:t>1:CD000009.</a:t>
            </a:r>
          </a:p>
          <a:p>
            <a:r>
              <a:rPr lang="en-US" altLang="en-US" sz="800" smtClean="0">
                <a:latin typeface="Arial" pitchFamily="34" charset="0"/>
              </a:rPr>
              <a:t>Villano LM, White AR. (2004). Alternative therapies for tobacco dependence. </a:t>
            </a:r>
            <a:r>
              <a:rPr lang="en-US" altLang="en-US" sz="800" i="1" smtClean="0">
                <a:latin typeface="Arial" pitchFamily="34" charset="0"/>
              </a:rPr>
              <a:t>Med Clin N Am</a:t>
            </a:r>
            <a:r>
              <a:rPr lang="en-US" altLang="en-US" sz="800" smtClean="0">
                <a:latin typeface="Arial" pitchFamily="34" charset="0"/>
              </a:rPr>
              <a:t> 88:1607</a:t>
            </a:r>
            <a:r>
              <a:rPr lang="en-US" altLang="en-US" sz="800" smtClean="0">
                <a:latin typeface="Arial" pitchFamily="34" charset="0"/>
                <a:cs typeface="Arial" pitchFamily="34" charset="0"/>
              </a:rPr>
              <a:t>–</a:t>
            </a:r>
            <a:r>
              <a:rPr lang="en-US" altLang="en-US" sz="800" smtClean="0">
                <a:latin typeface="Arial" pitchFamily="34" charset="0"/>
              </a:rPr>
              <a:t>1621.</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DD7C1E3-2702-49C1-ABBD-343071FBE0A7}" type="slidenum">
              <a:rPr lang="en-US" smtClean="0"/>
              <a:pPr/>
              <a:t>56</a:t>
            </a:fld>
            <a:endParaRPr lang="en-US" smtClean="0"/>
          </a:p>
        </p:txBody>
      </p:sp>
      <p:sp>
        <p:nvSpPr>
          <p:cNvPr id="9421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53A503CE-1211-4CA7-BB24-E35B1E65C312}" type="slidenum">
              <a:rPr kumimoji="0" lang="en-US" sz="1200">
                <a:latin typeface="Tahoma" pitchFamily="34" charset="0"/>
                <a:cs typeface="Arial" pitchFamily="34" charset="0"/>
              </a:rPr>
              <a:pPr algn="r" defTabSz="966788" eaLnBrk="1" hangingPunct="1">
                <a:lnSpc>
                  <a:spcPct val="100000"/>
                </a:lnSpc>
                <a:spcBef>
                  <a:spcPct val="0"/>
                </a:spcBef>
              </a:pPr>
              <a:t>56</a:t>
            </a:fld>
            <a:endParaRPr kumimoji="0" lang="en-US" sz="1200">
              <a:latin typeface="Tahoma" pitchFamily="34" charset="0"/>
              <a:cs typeface="Arial" pitchFamily="34" charset="0"/>
            </a:endParaRPr>
          </a:p>
        </p:txBody>
      </p:sp>
      <p:sp>
        <p:nvSpPr>
          <p:cNvPr id="94212" name="Rectangle 2"/>
          <p:cNvSpPr>
            <a:spLocks noGrp="1" noRot="1" noChangeAspect="1" noChangeArrowheads="1" noTextEdit="1"/>
          </p:cNvSpPr>
          <p:nvPr>
            <p:ph type="sldImg"/>
          </p:nvPr>
        </p:nvSpPr>
        <p:spPr>
          <a:xfrm>
            <a:off x="1874838" y="719138"/>
            <a:ext cx="3554412" cy="2665412"/>
          </a:xfrm>
          <a:ln/>
        </p:spPr>
      </p:sp>
      <p:sp>
        <p:nvSpPr>
          <p:cNvPr id="94213" name="Rectangle 3"/>
          <p:cNvSpPr>
            <a:spLocks noGrp="1" noChangeArrowheads="1"/>
          </p:cNvSpPr>
          <p:nvPr>
            <p:ph type="body" idx="1"/>
          </p:nvPr>
        </p:nvSpPr>
        <p:spPr>
          <a:xfrm>
            <a:off x="595313" y="3541713"/>
            <a:ext cx="6124575" cy="5340350"/>
          </a:xfrm>
          <a:noFill/>
        </p:spPr>
        <p:txBody>
          <a:bodyPr lIns="95712" tIns="47855" rIns="95712" bIns="47855"/>
          <a:lstStyle/>
          <a:p>
            <a:r>
              <a:rPr lang="en-US" altLang="en-US" sz="900" smtClean="0">
                <a:latin typeface="Arial" pitchFamily="34" charset="0"/>
              </a:rPr>
              <a:t>There are three general classes of FDA-approved drugs for cessation:</a:t>
            </a:r>
          </a:p>
          <a:p>
            <a:pPr marL="400050" lvl="1" indent="-190500">
              <a:buFontTx/>
              <a:buChar char="•"/>
            </a:pPr>
            <a:r>
              <a:rPr lang="en-US" altLang="en-US" sz="900" b="1" smtClean="0">
                <a:latin typeface="Arial" pitchFamily="34" charset="0"/>
              </a:rPr>
              <a:t>Nicotine replacement therapy</a:t>
            </a:r>
            <a:r>
              <a:rPr lang="en-US" altLang="en-US" sz="900" smtClean="0">
                <a:latin typeface="Arial" pitchFamily="34" charset="0"/>
              </a:rPr>
              <a:t> (NRT) includes the nicotine gum, patch, lozenge, nasal spray, and inhaler. A nicotine sublingual tablet currently is available in Europe.</a:t>
            </a:r>
          </a:p>
          <a:p>
            <a:pPr marL="400050" lvl="1" indent="-190500">
              <a:buFontTx/>
              <a:buChar char="•"/>
            </a:pPr>
            <a:r>
              <a:rPr lang="en-US" altLang="en-US" sz="900" smtClean="0">
                <a:latin typeface="Arial" pitchFamily="34" charset="0"/>
              </a:rPr>
              <a:t>The only </a:t>
            </a:r>
            <a:r>
              <a:rPr lang="en-US" altLang="en-US" sz="900" b="1" smtClean="0">
                <a:latin typeface="Arial" pitchFamily="34" charset="0"/>
              </a:rPr>
              <a:t>psychotropic agent</a:t>
            </a:r>
            <a:r>
              <a:rPr lang="en-US" altLang="en-US" sz="900" smtClean="0">
                <a:latin typeface="Arial" pitchFamily="34" charset="0"/>
              </a:rPr>
              <a:t> currently approved by the FDA for smoking cessation is bupropion SR.</a:t>
            </a:r>
          </a:p>
          <a:p>
            <a:pPr marL="400050" lvl="1" indent="-190500">
              <a:buFontTx/>
              <a:buChar char="•"/>
            </a:pPr>
            <a:r>
              <a:rPr lang="en-US" altLang="en-US" sz="900" smtClean="0">
                <a:latin typeface="Arial" pitchFamily="34" charset="0"/>
              </a:rPr>
              <a:t>Varenicline, a </a:t>
            </a:r>
            <a:r>
              <a:rPr lang="en-US" altLang="en-US" sz="900" b="1" smtClean="0">
                <a:latin typeface="Arial" pitchFamily="34" charset="0"/>
              </a:rPr>
              <a:t>partial nicotinic receptor agonist,</a:t>
            </a:r>
            <a:r>
              <a:rPr lang="en-US" altLang="en-US" sz="900" smtClean="0">
                <a:latin typeface="Arial" pitchFamily="34" charset="0"/>
              </a:rPr>
              <a:t> was approved by the FDA in 2006 for smoking cessation.</a:t>
            </a:r>
          </a:p>
          <a:p>
            <a:r>
              <a:rPr lang="en-US" sz="900" smtClean="0">
                <a:latin typeface="Arial" pitchFamily="34" charset="0"/>
              </a:rPr>
              <a:t>According to the U.S. Public Health Service Clinical Practice Guideline for treating tobacco use and dependence, NRT, sustained-release bupropion and varenicline are considered first-line pharmacotherapies for smoking cessation (Fiore et al., 2008). Currently, no medications have an FDA indication for use in spit tobacco cessation.</a:t>
            </a:r>
          </a:p>
          <a:p>
            <a:endParaRPr lang="en-US" altLang="en-US" sz="900" b="1" smtClean="0">
              <a:latin typeface="Arial" pitchFamily="34" charset="0"/>
              <a:cs typeface="Arial" pitchFamily="34" charset="0"/>
              <a:sym typeface="Webdings" pitchFamily="18" charset="2"/>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a:t>
            </a:r>
            <a:r>
              <a:rPr lang="en-US" sz="900" smtClean="0">
                <a:latin typeface="Arial" pitchFamily="34" charset="0"/>
                <a:sym typeface="Monotype Sorts"/>
              </a:rPr>
              <a:t> The following p</a:t>
            </a:r>
            <a:r>
              <a:rPr lang="en-US" altLang="en-US" sz="900" smtClean="0">
                <a:latin typeface="Arial" pitchFamily="34" charset="0"/>
              </a:rPr>
              <a:t>harmacotherapies have been studied but are </a:t>
            </a:r>
            <a:r>
              <a:rPr lang="en-US" altLang="en-US" sz="900" i="1" smtClean="0">
                <a:latin typeface="Arial" pitchFamily="34" charset="0"/>
              </a:rPr>
              <a:t>not</a:t>
            </a:r>
            <a:r>
              <a:rPr lang="en-US" altLang="en-US" sz="900" smtClean="0">
                <a:latin typeface="Arial" pitchFamily="34" charset="0"/>
              </a:rPr>
              <a:t> recommended by the U.S. Public Health Service Clinical Practice Guideline for treating tobacco use and dependence based on a lack of benefit relative to placebo therapy (David et al., 2006; Fiore et al., 2008; Hughes et al., 2007): </a:t>
            </a:r>
          </a:p>
          <a:p>
            <a:pPr marL="400050" lvl="1" indent="-190500">
              <a:buFontTx/>
              <a:buChar char="•"/>
            </a:pPr>
            <a:r>
              <a:rPr lang="en-US" altLang="en-US" sz="900" b="1" smtClean="0">
                <a:latin typeface="Arial" pitchFamily="34" charset="0"/>
              </a:rPr>
              <a:t>Anxiolytic agents</a:t>
            </a:r>
            <a:r>
              <a:rPr lang="en-US" altLang="en-US" sz="900" smtClean="0">
                <a:latin typeface="Arial" pitchFamily="34" charset="0"/>
              </a:rPr>
              <a:t> (buspirone, diazepam)</a:t>
            </a:r>
          </a:p>
          <a:p>
            <a:pPr marL="400050" lvl="1" indent="-190500">
              <a:buFontTx/>
              <a:buChar char="•"/>
            </a:pPr>
            <a:r>
              <a:rPr lang="en-US" altLang="en-US" sz="900" b="1" smtClean="0">
                <a:latin typeface="Arial" pitchFamily="34" charset="0"/>
              </a:rPr>
              <a:t>Beta-blockers </a:t>
            </a:r>
            <a:r>
              <a:rPr lang="en-US" altLang="en-US" sz="900" smtClean="0">
                <a:latin typeface="Arial" pitchFamily="34" charset="0"/>
              </a:rPr>
              <a:t>(propranolol)</a:t>
            </a:r>
          </a:p>
          <a:p>
            <a:pPr marL="400050" lvl="1" indent="-190500">
              <a:buFontTx/>
              <a:buChar char="•"/>
            </a:pPr>
            <a:r>
              <a:rPr lang="en-US" altLang="en-US" sz="900" b="1" smtClean="0">
                <a:latin typeface="Arial" pitchFamily="34" charset="0"/>
              </a:rPr>
              <a:t>Mecamylamine</a:t>
            </a:r>
          </a:p>
          <a:p>
            <a:pPr marL="400050" lvl="1" indent="-190500">
              <a:buFontTx/>
              <a:buChar char="•"/>
            </a:pPr>
            <a:r>
              <a:rPr lang="en-US" altLang="en-US" sz="900" b="1" smtClean="0">
                <a:latin typeface="Arial" pitchFamily="34" charset="0"/>
              </a:rPr>
              <a:t>Opioid antagonists </a:t>
            </a:r>
            <a:r>
              <a:rPr lang="en-US" altLang="en-US" sz="900" smtClean="0">
                <a:latin typeface="Arial" pitchFamily="34" charset="0"/>
              </a:rPr>
              <a:t>(buprenorphine, naloxone, naltrexone)</a:t>
            </a:r>
          </a:p>
          <a:p>
            <a:pPr marL="400050" lvl="1" indent="-190500">
              <a:buFontTx/>
              <a:buChar char="•"/>
            </a:pPr>
            <a:r>
              <a:rPr lang="en-US" altLang="en-US" sz="900" b="1" smtClean="0">
                <a:latin typeface="Arial" pitchFamily="34" charset="0"/>
              </a:rPr>
              <a:t>Selective serotonin reuptake inhibitors </a:t>
            </a:r>
            <a:r>
              <a:rPr lang="en-US" altLang="en-US" sz="900" smtClean="0">
                <a:latin typeface="Arial" pitchFamily="34" charset="0"/>
              </a:rPr>
              <a:t>(citalopram, fluoxetine, paroxetine, sertraline)</a:t>
            </a:r>
          </a:p>
          <a:p>
            <a:pPr marL="400050" lvl="1" indent="-190500">
              <a:buFontTx/>
              <a:buChar char="•"/>
            </a:pPr>
            <a:r>
              <a:rPr lang="en-US" altLang="en-US" sz="900" b="1" smtClean="0">
                <a:latin typeface="Arial" pitchFamily="34" charset="0"/>
              </a:rPr>
              <a:t>Silver acetate</a:t>
            </a:r>
          </a:p>
          <a:p>
            <a:pPr marL="400050" lvl="1" indent="-190500"/>
            <a:endParaRPr lang="en-US" altLang="en-US" sz="900" smtClean="0">
              <a:latin typeface="Arial" pitchFamily="34" charset="0"/>
            </a:endParaRPr>
          </a:p>
          <a:p>
            <a:r>
              <a:rPr lang="en-US" sz="800" smtClean="0">
                <a:latin typeface="Arial" pitchFamily="34" charset="0"/>
              </a:rPr>
              <a:t>David S, Lancaster T, Stead LF, Evins AE.  (2006). Opioid antagonists for smoking cessation. </a:t>
            </a:r>
            <a:r>
              <a:rPr lang="en-US" sz="800" i="1" smtClean="0">
                <a:latin typeface="Arial" pitchFamily="34" charset="0"/>
              </a:rPr>
              <a:t>Cochrane Database Syst Rev</a:t>
            </a:r>
            <a:r>
              <a:rPr lang="en-US" sz="800" smtClean="0">
                <a:latin typeface="Arial" pitchFamily="34" charset="0"/>
              </a:rPr>
              <a:t> 4:CD003086. </a:t>
            </a: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r>
              <a:rPr lang="en-US" sz="800" smtClean="0">
                <a:latin typeface="Arial" pitchFamily="34" charset="0"/>
              </a:rPr>
              <a:t>Hughes JR, Stead LF, Lancaster T. (2007). Antidepressants for smoking cessation.</a:t>
            </a:r>
            <a:r>
              <a:rPr lang="en-US" altLang="en-US" sz="800" i="1" smtClean="0">
                <a:latin typeface="Arial" pitchFamily="34" charset="0"/>
              </a:rPr>
              <a:t> Cochrane Database Syst Rev</a:t>
            </a:r>
            <a:r>
              <a:rPr lang="en-US" altLang="en-US" sz="800" smtClean="0">
                <a:latin typeface="Arial" pitchFamily="34" charset="0"/>
              </a:rPr>
              <a:t> 1:CD000031. </a:t>
            </a:r>
            <a:endParaRPr lang="en-US" sz="800"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4F30F54-2FC6-443B-A609-3CA6A364FBC9}" type="slidenum">
              <a:rPr lang="en-US" smtClean="0"/>
              <a:pPr/>
              <a:t>57</a:t>
            </a:fld>
            <a:endParaRPr lang="en-US" smtClean="0"/>
          </a:p>
        </p:txBody>
      </p:sp>
      <p:sp>
        <p:nvSpPr>
          <p:cNvPr id="9523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5938F9DC-4B57-4363-99E3-76FDB066E213}" type="slidenum">
              <a:rPr kumimoji="0" lang="en-US" sz="1200">
                <a:latin typeface="Tahoma" pitchFamily="34" charset="0"/>
                <a:cs typeface="Arial" pitchFamily="34" charset="0"/>
              </a:rPr>
              <a:pPr algn="r" defTabSz="966788" eaLnBrk="1" hangingPunct="1">
                <a:lnSpc>
                  <a:spcPct val="100000"/>
                </a:lnSpc>
                <a:spcBef>
                  <a:spcPct val="0"/>
                </a:spcBef>
              </a:pPr>
              <a:t>57</a:t>
            </a:fld>
            <a:endParaRPr kumimoji="0" lang="en-US" sz="1200">
              <a:latin typeface="Tahoma" pitchFamily="34" charset="0"/>
              <a:cs typeface="Arial" pitchFamily="34" charset="0"/>
            </a:endParaRPr>
          </a:p>
        </p:txBody>
      </p:sp>
      <p:sp>
        <p:nvSpPr>
          <p:cNvPr id="95236" name="Rectangle 2"/>
          <p:cNvSpPr>
            <a:spLocks noGrp="1" noRot="1" noChangeAspect="1" noChangeArrowheads="1" noTextEdit="1"/>
          </p:cNvSpPr>
          <p:nvPr>
            <p:ph type="sldImg"/>
          </p:nvPr>
        </p:nvSpPr>
        <p:spPr>
          <a:xfrm>
            <a:off x="1870075" y="719138"/>
            <a:ext cx="3554413" cy="2665412"/>
          </a:xfrm>
          <a:ln/>
        </p:spPr>
      </p:sp>
      <p:sp>
        <p:nvSpPr>
          <p:cNvPr id="95237" name="Rectangle 3"/>
          <p:cNvSpPr>
            <a:spLocks noGrp="1" noChangeArrowheads="1"/>
          </p:cNvSpPr>
          <p:nvPr>
            <p:ph type="body" idx="1"/>
          </p:nvPr>
        </p:nvSpPr>
        <p:spPr>
          <a:xfrm>
            <a:off x="595313" y="3541713"/>
            <a:ext cx="6124575" cy="5340350"/>
          </a:xfrm>
          <a:noFill/>
        </p:spPr>
        <p:txBody>
          <a:bodyPr lIns="96491" tIns="48245" rIns="96491" bIns="48245"/>
          <a:lstStyle/>
          <a:p>
            <a:r>
              <a:rPr lang="en-US" sz="900" smtClean="0">
                <a:latin typeface="Arial" pitchFamily="34" charset="0"/>
              </a:rPr>
              <a:t>The U.S. Public Health Service Clinical Practice Guideline for treating tobacco use and dependence states that “clinicians should encourage all patients attempting to quit to use effective medications for tobacco dependence treatment, except where contraindicated or for specific populations for which there is insufficient evidence of effectiveness” (Fiore et al., 2008, p. 106).</a:t>
            </a:r>
          </a:p>
          <a:p>
            <a:endParaRPr lang="en-US" sz="900" smtClean="0">
              <a:latin typeface="Arial" pitchFamily="34" charset="0"/>
            </a:endParaRPr>
          </a:p>
          <a:p>
            <a:r>
              <a:rPr lang="en-US" sz="900" smtClean="0">
                <a:latin typeface="Arial" pitchFamily="34" charset="0"/>
              </a:rPr>
              <a:t>Use of pharmacotherapy requires special consideration in the following patient populations (Fiore et al., 2008):</a:t>
            </a:r>
          </a:p>
          <a:p>
            <a:pPr marL="342900" lvl="1" indent="-114300">
              <a:buFontTx/>
              <a:buChar char="•"/>
            </a:pPr>
            <a:r>
              <a:rPr lang="en-US" sz="900" smtClean="0">
                <a:latin typeface="Arial" pitchFamily="34" charset="0"/>
              </a:rPr>
              <a:t>Pregnant or breast-feeding women</a:t>
            </a:r>
          </a:p>
          <a:p>
            <a:pPr marL="342900" lvl="1" indent="-114300">
              <a:buFontTx/>
              <a:buChar char="•"/>
            </a:pPr>
            <a:r>
              <a:rPr lang="en-US" sz="900" smtClean="0">
                <a:latin typeface="Arial" pitchFamily="34" charset="0"/>
              </a:rPr>
              <a:t>Smokeless tobacco users</a:t>
            </a:r>
          </a:p>
          <a:p>
            <a:pPr marL="342900" lvl="1" indent="-114300">
              <a:buFontTx/>
              <a:buChar char="•"/>
            </a:pPr>
            <a:r>
              <a:rPr lang="en-US" sz="900" smtClean="0">
                <a:latin typeface="Arial" pitchFamily="34" charset="0"/>
              </a:rPr>
              <a:t>Patients smoking fewer than 10 cigarettes per day (light smokers)</a:t>
            </a:r>
          </a:p>
          <a:p>
            <a:pPr marL="342900" lvl="1" indent="-114300">
              <a:buFontTx/>
              <a:buChar char="•"/>
            </a:pPr>
            <a:r>
              <a:rPr lang="en-US" sz="900" smtClean="0">
                <a:latin typeface="Arial" pitchFamily="34" charset="0"/>
              </a:rPr>
              <a:t>Adolescents</a:t>
            </a:r>
          </a:p>
          <a:p>
            <a:endParaRPr lang="en-US" sz="9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20CCBBF-B9FA-44A6-9EF8-40C9DAA0D166}" type="slidenum">
              <a:rPr lang="en-US" smtClean="0"/>
              <a:pPr/>
              <a:t>58</a:t>
            </a:fld>
            <a:endParaRPr lang="en-US" smtClean="0"/>
          </a:p>
        </p:txBody>
      </p:sp>
      <p:sp>
        <p:nvSpPr>
          <p:cNvPr id="9625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E50B3E8F-D71D-4FA7-AFAF-C05A427354A8}" type="slidenum">
              <a:rPr kumimoji="0" lang="en-US" sz="1200">
                <a:latin typeface="Tahoma" pitchFamily="34" charset="0"/>
                <a:cs typeface="Arial" pitchFamily="34" charset="0"/>
              </a:rPr>
              <a:pPr algn="r" defTabSz="966788" eaLnBrk="1" hangingPunct="1">
                <a:lnSpc>
                  <a:spcPct val="100000"/>
                </a:lnSpc>
                <a:spcBef>
                  <a:spcPct val="0"/>
                </a:spcBef>
              </a:pPr>
              <a:t>58</a:t>
            </a:fld>
            <a:endParaRPr kumimoji="0" lang="en-US" sz="1200">
              <a:latin typeface="Tahoma" pitchFamily="34" charset="0"/>
              <a:cs typeface="Arial" pitchFamily="34" charset="0"/>
            </a:endParaRPr>
          </a:p>
        </p:txBody>
      </p:sp>
      <p:sp>
        <p:nvSpPr>
          <p:cNvPr id="96260" name="Rectangle 2"/>
          <p:cNvSpPr>
            <a:spLocks noGrp="1" noRot="1" noChangeAspect="1" noChangeArrowheads="1" noTextEdit="1"/>
          </p:cNvSpPr>
          <p:nvPr>
            <p:ph type="sldImg"/>
          </p:nvPr>
        </p:nvSpPr>
        <p:spPr>
          <a:xfrm>
            <a:off x="1874838" y="719138"/>
            <a:ext cx="3554412" cy="2665412"/>
          </a:xfrm>
          <a:ln/>
        </p:spPr>
      </p:sp>
      <p:sp>
        <p:nvSpPr>
          <p:cNvPr id="96261" name="Rectangle 3"/>
          <p:cNvSpPr>
            <a:spLocks noGrp="1" noChangeArrowheads="1"/>
          </p:cNvSpPr>
          <p:nvPr>
            <p:ph type="body" idx="1"/>
          </p:nvPr>
        </p:nvSpPr>
        <p:spPr>
          <a:xfrm>
            <a:off x="595313" y="3541713"/>
            <a:ext cx="6124575" cy="5340350"/>
          </a:xfrm>
          <a:noFill/>
        </p:spPr>
        <p:txBody>
          <a:bodyPr lIns="96474" tIns="48236" rIns="96474" bIns="48236"/>
          <a:lstStyle/>
          <a:p>
            <a:r>
              <a:rPr lang="en-US" sz="900" dirty="0" smtClean="0">
                <a:latin typeface="Arial" pitchFamily="34" charset="0"/>
              </a:rPr>
              <a:t>The Clinical Practice Guideline states that pregnant smokers should be encouraged to quit without medication based on insufficient evidence of effectiveness</a:t>
            </a:r>
            <a:r>
              <a:rPr lang="en-US" sz="900" b="1" dirty="0" smtClean="0">
                <a:latin typeface="Arial" pitchFamily="34" charset="0"/>
              </a:rPr>
              <a:t> </a:t>
            </a:r>
            <a:r>
              <a:rPr lang="en-US" sz="900" dirty="0" smtClean="0">
                <a:latin typeface="Arial" pitchFamily="34" charset="0"/>
              </a:rPr>
              <a:t>and hypothetical concerns with safety.</a:t>
            </a:r>
            <a:r>
              <a:rPr lang="en-US" altLang="en-US" sz="900" dirty="0" smtClean="0">
                <a:latin typeface="Arial" pitchFamily="34" charset="0"/>
              </a:rPr>
              <a:t> Pregnant smokers should be offered person-to-person psychosocial interventions that exceed minimal advice to quit (Fiore et al., 2008).</a:t>
            </a:r>
            <a:endParaRPr lang="en-US" sz="900" dirty="0" smtClean="0">
              <a:latin typeface="Arial" pitchFamily="34" charset="0"/>
            </a:endParaRPr>
          </a:p>
          <a:p>
            <a:r>
              <a:rPr lang="en-US" altLang="en-US" sz="900" dirty="0" smtClean="0">
                <a:latin typeface="Arial" pitchFamily="34" charset="0"/>
              </a:rPr>
              <a:t>The FDA has classified </a:t>
            </a:r>
            <a:r>
              <a:rPr lang="en-US" altLang="en-US" sz="900" dirty="0" err="1" smtClean="0">
                <a:latin typeface="Arial" pitchFamily="34" charset="0"/>
              </a:rPr>
              <a:t>varenicline</a:t>
            </a:r>
            <a:r>
              <a:rPr lang="en-US" altLang="en-US" sz="900" dirty="0" smtClean="0">
                <a:latin typeface="Arial" pitchFamily="34" charset="0"/>
              </a:rPr>
              <a:t> as a pregnancy category C drug, meaning either (a) animal studies have demonstrated that the drug exerts animal </a:t>
            </a:r>
            <a:r>
              <a:rPr lang="en-US" altLang="en-US" sz="900" dirty="0" err="1" smtClean="0">
                <a:latin typeface="Arial" pitchFamily="34" charset="0"/>
              </a:rPr>
              <a:t>teratogenic</a:t>
            </a:r>
            <a:r>
              <a:rPr lang="en-US" altLang="en-US" sz="900" dirty="0" smtClean="0">
                <a:latin typeface="Arial" pitchFamily="34" charset="0"/>
              </a:rPr>
              <a:t> or </a:t>
            </a:r>
            <a:r>
              <a:rPr lang="en-US" altLang="en-US" sz="900" dirty="0" err="1" smtClean="0">
                <a:latin typeface="Arial" pitchFamily="34" charset="0"/>
              </a:rPr>
              <a:t>embryocidal</a:t>
            </a:r>
            <a:r>
              <a:rPr lang="en-US" altLang="en-US" sz="900" dirty="0" smtClean="0">
                <a:latin typeface="Arial" pitchFamily="34" charset="0"/>
              </a:rPr>
              <a:t> effects, but there are no controlled studies in women, or (b) no studies are available in either animals or women. The manufacturer recommends that </a:t>
            </a:r>
            <a:r>
              <a:rPr lang="en-US" altLang="en-US" sz="900" dirty="0" err="1" smtClean="0">
                <a:latin typeface="Arial" pitchFamily="34" charset="0"/>
              </a:rPr>
              <a:t>varenicline</a:t>
            </a:r>
            <a:r>
              <a:rPr lang="en-US" altLang="en-US" sz="900" dirty="0" smtClean="0">
                <a:latin typeface="Arial" pitchFamily="34" charset="0"/>
              </a:rPr>
              <a:t> be used during pregnancy only if the potential benefit justifies the potential risk to the fetus (Pfizer, 2010). </a:t>
            </a:r>
          </a:p>
          <a:p>
            <a:r>
              <a:rPr lang="en-US" altLang="en-US" sz="900" dirty="0" smtClean="0">
                <a:latin typeface="Arial" pitchFamily="34" charset="0"/>
              </a:rPr>
              <a:t>The FDA has recently re-classified </a:t>
            </a:r>
            <a:r>
              <a:rPr lang="en-US" altLang="en-US" sz="900" dirty="0" err="1" smtClean="0">
                <a:latin typeface="Arial" pitchFamily="34" charset="0"/>
              </a:rPr>
              <a:t>bupropion</a:t>
            </a:r>
            <a:r>
              <a:rPr lang="en-US" altLang="en-US" sz="900" dirty="0" smtClean="0">
                <a:latin typeface="Arial" pitchFamily="34" charset="0"/>
              </a:rPr>
              <a:t> as a pregnancy category C drug. This change in labeling was based on an FDA reanalysis of pre-clinical animal data demonstrating an increase in the incidence of fetal malformations and skeletal variations among rabbits receiving dosages approximately two-fold higher than the maximum recommended human dose (on a mg/m</a:t>
            </a:r>
            <a:r>
              <a:rPr lang="en-US" altLang="en-US" sz="900" baseline="30000" dirty="0" smtClean="0">
                <a:latin typeface="Arial" pitchFamily="34" charset="0"/>
              </a:rPr>
              <a:t>2</a:t>
            </a:r>
            <a:r>
              <a:rPr lang="en-US" altLang="en-US" sz="900" dirty="0" smtClean="0">
                <a:latin typeface="Arial" pitchFamily="34" charset="0"/>
              </a:rPr>
              <a:t> basis) of </a:t>
            </a:r>
            <a:r>
              <a:rPr lang="en-US" altLang="en-US" sz="900" dirty="0" err="1" smtClean="0">
                <a:latin typeface="Arial" pitchFamily="34" charset="0"/>
              </a:rPr>
              <a:t>bupropion</a:t>
            </a:r>
            <a:r>
              <a:rPr lang="en-US" altLang="en-US" sz="900" dirty="0" smtClean="0">
                <a:latin typeface="Arial" pitchFamily="34" charset="0"/>
              </a:rPr>
              <a:t>. The manufacturer recommends that </a:t>
            </a:r>
            <a:r>
              <a:rPr lang="en-US" altLang="en-US" sz="900" dirty="0" err="1" smtClean="0">
                <a:latin typeface="Arial" pitchFamily="34" charset="0"/>
              </a:rPr>
              <a:t>bupropion</a:t>
            </a:r>
            <a:r>
              <a:rPr lang="en-US" altLang="en-US" sz="900" dirty="0" smtClean="0">
                <a:latin typeface="Arial" pitchFamily="34" charset="0"/>
              </a:rPr>
              <a:t> be used during pregnancy only if clearly needed (GlaxoSmithKline, 2010). </a:t>
            </a:r>
          </a:p>
          <a:p>
            <a:pPr>
              <a:spcBef>
                <a:spcPct val="50000"/>
              </a:spcBef>
            </a:pPr>
            <a:r>
              <a:rPr lang="en-US" altLang="en-US" sz="900" b="1" dirty="0" smtClean="0">
                <a:latin typeface="Arial" pitchFamily="34" charset="0"/>
                <a:cs typeface="Arial" pitchFamily="34" charset="0"/>
                <a:sym typeface="Webdings" pitchFamily="18" charset="2"/>
              </a:rPr>
              <a:t>♪</a:t>
            </a:r>
            <a:r>
              <a:rPr lang="en-US" sz="900" b="1" dirty="0" smtClean="0">
                <a:latin typeface="Arial" pitchFamily="34" charset="0"/>
                <a:sym typeface="Monotype Sorts"/>
              </a:rPr>
              <a:t> Note to instructor(s):</a:t>
            </a:r>
            <a:r>
              <a:rPr lang="en-US" sz="900" dirty="0" smtClean="0">
                <a:latin typeface="Arial" pitchFamily="34" charset="0"/>
                <a:sym typeface="Monotype Sorts"/>
              </a:rPr>
              <a:t> </a:t>
            </a:r>
            <a:r>
              <a:rPr lang="en-US" sz="900" dirty="0" smtClean="0">
                <a:latin typeface="Arial" pitchFamily="34" charset="0"/>
                <a:cs typeface="Times New Roman" pitchFamily="18" charset="0"/>
              </a:rPr>
              <a:t>The manufacturer of </a:t>
            </a:r>
            <a:r>
              <a:rPr lang="en-US" sz="900" dirty="0" err="1" smtClean="0">
                <a:latin typeface="Arial" pitchFamily="34" charset="0"/>
                <a:cs typeface="Times New Roman" pitchFamily="18" charset="0"/>
              </a:rPr>
              <a:t>Zyban</a:t>
            </a:r>
            <a:r>
              <a:rPr lang="en-US" sz="900" dirty="0" smtClean="0">
                <a:latin typeface="Arial" pitchFamily="34" charset="0"/>
                <a:cs typeface="Times New Roman" pitchFamily="18" charset="0"/>
              </a:rPr>
              <a:t> (GlaxoSmithKline) maintained a </a:t>
            </a:r>
            <a:r>
              <a:rPr lang="en-US" sz="900" dirty="0" err="1" smtClean="0">
                <a:latin typeface="Arial" pitchFamily="34" charset="0"/>
                <a:cs typeface="Times New Roman" pitchFamily="18" charset="0"/>
              </a:rPr>
              <a:t>bupropion</a:t>
            </a:r>
            <a:r>
              <a:rPr lang="en-US" sz="900" dirty="0" smtClean="0">
                <a:latin typeface="Arial" pitchFamily="34" charset="0"/>
                <a:cs typeface="Times New Roman" pitchFamily="18" charset="0"/>
              </a:rPr>
              <a:t> pregnancy registry from September 1, 1997 through March 31, 2008 and published and interim reports every 6 months.  After more than a decade of surveillance, the registry has been closed based on evidence that excluded a major </a:t>
            </a:r>
            <a:r>
              <a:rPr lang="en-US" sz="900" dirty="0" err="1" smtClean="0">
                <a:latin typeface="Arial" pitchFamily="34" charset="0"/>
                <a:cs typeface="Times New Roman" pitchFamily="18" charset="0"/>
              </a:rPr>
              <a:t>teratogenic</a:t>
            </a:r>
            <a:r>
              <a:rPr lang="en-US" sz="900" dirty="0" smtClean="0">
                <a:latin typeface="Arial" pitchFamily="34" charset="0"/>
                <a:cs typeface="Times New Roman" pitchFamily="18" charset="0"/>
              </a:rPr>
              <a:t> effect in pregnancies with exposure to any formulation of </a:t>
            </a:r>
            <a:r>
              <a:rPr lang="en-US" sz="900" dirty="0" err="1" smtClean="0">
                <a:latin typeface="Arial" pitchFamily="34" charset="0"/>
                <a:cs typeface="Times New Roman" pitchFamily="18" charset="0"/>
              </a:rPr>
              <a:t>bupropion</a:t>
            </a:r>
            <a:r>
              <a:rPr lang="en-US" sz="900" dirty="0" smtClean="0">
                <a:latin typeface="Arial" pitchFamily="34" charset="0"/>
                <a:cs typeface="Times New Roman" pitchFamily="18" charset="0"/>
              </a:rPr>
              <a:t> </a:t>
            </a:r>
            <a:r>
              <a:rPr lang="en-US" altLang="en-US" sz="900" dirty="0" smtClean="0">
                <a:latin typeface="Arial" pitchFamily="34" charset="0"/>
              </a:rPr>
              <a:t>(GlaxoSmithKline, 2008). </a:t>
            </a:r>
          </a:p>
          <a:p>
            <a:pPr>
              <a:spcBef>
                <a:spcPct val="50000"/>
              </a:spcBef>
            </a:pPr>
            <a:r>
              <a:rPr lang="en-US" altLang="en-US" sz="900" dirty="0" smtClean="0">
                <a:latin typeface="Arial" pitchFamily="34" charset="0"/>
                <a:cs typeface="Times New Roman" pitchFamily="18" charset="0"/>
              </a:rPr>
              <a:t>The FDA has classified prescription formulations of nicotine as a pregnancy category D drug, meaning there is evidence of risk to the human fetus. Accordingly, none of the NRT formulations have been FDA approved for use in pregnancy. Although NRT may pose a risk to the developing fetus, some researchers have argued this risk is considerably less than the risks of continued smoking (</a:t>
            </a:r>
            <a:r>
              <a:rPr lang="en-US" altLang="en-US" sz="900" dirty="0" err="1" smtClean="0">
                <a:latin typeface="Arial" pitchFamily="34" charset="0"/>
                <a:cs typeface="Times New Roman" pitchFamily="18" charset="0"/>
              </a:rPr>
              <a:t>Benowitz</a:t>
            </a:r>
            <a:r>
              <a:rPr lang="en-US" altLang="en-US" sz="900" dirty="0" smtClean="0">
                <a:latin typeface="Arial" pitchFamily="34" charset="0"/>
                <a:cs typeface="Times New Roman" pitchFamily="18" charset="0"/>
              </a:rPr>
              <a:t> &amp; Dempsey, 2004). However, because it is assumed that NRT can cause fetal harm the Clinical Practice Guideline does not recommend its use during pregnancy (Fiore et al., 2008). </a:t>
            </a:r>
          </a:p>
          <a:p>
            <a:pPr>
              <a:lnSpc>
                <a:spcPct val="90000"/>
              </a:lnSpc>
            </a:pPr>
            <a:endParaRPr lang="en-US" altLang="en-US" sz="900" dirty="0" smtClean="0">
              <a:latin typeface="Arial" pitchFamily="34" charset="0"/>
            </a:endParaRPr>
          </a:p>
          <a:p>
            <a:pPr>
              <a:lnSpc>
                <a:spcPct val="90000"/>
              </a:lnSpc>
            </a:pPr>
            <a:endParaRPr lang="en-US" altLang="en-US" sz="800" dirty="0" smtClean="0">
              <a:latin typeface="Arial" pitchFamily="34" charset="0"/>
            </a:endParaRPr>
          </a:p>
          <a:p>
            <a:pPr>
              <a:lnSpc>
                <a:spcPct val="90000"/>
              </a:lnSpc>
              <a:spcBef>
                <a:spcPct val="0"/>
              </a:spcBef>
            </a:pPr>
            <a:r>
              <a:rPr lang="en-US" altLang="en-US" sz="800" dirty="0" err="1" smtClean="0">
                <a:latin typeface="Arial" pitchFamily="34" charset="0"/>
                <a:cs typeface="Times New Roman" pitchFamily="18" charset="0"/>
              </a:rPr>
              <a:t>Benowitz</a:t>
            </a:r>
            <a:r>
              <a:rPr lang="en-US" altLang="en-US" sz="800" dirty="0" smtClean="0">
                <a:latin typeface="Arial" pitchFamily="34" charset="0"/>
                <a:cs typeface="Times New Roman" pitchFamily="18" charset="0"/>
              </a:rPr>
              <a:t> NL, Dempsey DA. (2004). Pharmacotherapy for smoking cessation during pregnancy. </a:t>
            </a:r>
            <a:r>
              <a:rPr lang="en-US" altLang="en-US" sz="800" i="1" dirty="0" smtClean="0">
                <a:latin typeface="Arial" pitchFamily="34" charset="0"/>
                <a:cs typeface="Times New Roman" pitchFamily="18" charset="0"/>
              </a:rPr>
              <a:t>Nicotine </a:t>
            </a:r>
            <a:r>
              <a:rPr lang="en-US" altLang="en-US" sz="800" i="1" dirty="0" err="1" smtClean="0">
                <a:latin typeface="Arial" pitchFamily="34" charset="0"/>
                <a:cs typeface="Times New Roman" pitchFamily="18" charset="0"/>
              </a:rPr>
              <a:t>Tob</a:t>
            </a:r>
            <a:r>
              <a:rPr lang="en-US" altLang="en-US" sz="800" i="1" dirty="0" smtClean="0">
                <a:latin typeface="Arial" pitchFamily="34" charset="0"/>
                <a:cs typeface="Times New Roman" pitchFamily="18" charset="0"/>
              </a:rPr>
              <a:t> Res</a:t>
            </a:r>
            <a:r>
              <a:rPr lang="en-US" altLang="en-US" sz="800" dirty="0" smtClean="0">
                <a:latin typeface="Arial" pitchFamily="34" charset="0"/>
                <a:cs typeface="Times New Roman" pitchFamily="18" charset="0"/>
              </a:rPr>
              <a:t> 6(Suppl. 2):S189</a:t>
            </a:r>
            <a:r>
              <a:rPr lang="en-US" altLang="en-US" sz="800" dirty="0" smtClean="0">
                <a:latin typeface="Arial" pitchFamily="34" charset="0"/>
                <a:cs typeface="Arial" pitchFamily="34" charset="0"/>
              </a:rPr>
              <a:t>–</a:t>
            </a:r>
            <a:r>
              <a:rPr lang="en-US" altLang="en-US" sz="800" dirty="0" smtClean="0">
                <a:latin typeface="Arial" pitchFamily="34" charset="0"/>
                <a:cs typeface="Times New Roman" pitchFamily="18" charset="0"/>
              </a:rPr>
              <a:t>S202.</a:t>
            </a:r>
            <a:r>
              <a:rPr lang="en-US" altLang="en-US" sz="800" dirty="0" smtClean="0">
                <a:latin typeface="Arial" pitchFamily="34" charset="0"/>
              </a:rPr>
              <a:t> </a:t>
            </a:r>
          </a:p>
          <a:p>
            <a:r>
              <a:rPr lang="en-US" sz="800" dirty="0" smtClean="0">
                <a:latin typeface="Arial" pitchFamily="34" charset="0"/>
              </a:rPr>
              <a:t>Fiore MC, </a:t>
            </a:r>
            <a:r>
              <a:rPr lang="en-US" sz="800" dirty="0" err="1" smtClean="0">
                <a:latin typeface="Arial" pitchFamily="34" charset="0"/>
              </a:rPr>
              <a:t>Jaén</a:t>
            </a:r>
            <a:r>
              <a:rPr lang="en-US" sz="800" dirty="0" smtClean="0">
                <a:latin typeface="Arial" pitchFamily="34" charset="0"/>
              </a:rPr>
              <a:t> CR, Baker TB, et al. (2008). </a:t>
            </a:r>
            <a:r>
              <a:rPr lang="en-US" sz="800" i="1" dirty="0" smtClean="0">
                <a:latin typeface="Arial" pitchFamily="34" charset="0"/>
              </a:rPr>
              <a:t>Treating Tobacco Use and Dependence: 2008 Update. Clinical Practice Guideline.</a:t>
            </a:r>
            <a:r>
              <a:rPr lang="en-US" sz="800" dirty="0" smtClean="0">
                <a:latin typeface="Arial" pitchFamily="34" charset="0"/>
              </a:rPr>
              <a:t> Rockville, MD: U.S. Department of Health and Human Services. Public Health Service.</a:t>
            </a:r>
          </a:p>
          <a:p>
            <a:r>
              <a:rPr lang="en-US" altLang="en-US" sz="800" dirty="0" smtClean="0">
                <a:latin typeface="Arial" pitchFamily="34" charset="0"/>
              </a:rPr>
              <a:t>GlaxoSmithKline Inc. (2010, September). </a:t>
            </a:r>
            <a:r>
              <a:rPr lang="en-US" altLang="en-US" sz="800" dirty="0" err="1" smtClean="0">
                <a:latin typeface="Arial" pitchFamily="34" charset="0"/>
              </a:rPr>
              <a:t>Zyban</a:t>
            </a:r>
            <a:r>
              <a:rPr lang="en-US" altLang="en-US" sz="800" dirty="0" smtClean="0">
                <a:latin typeface="Arial" pitchFamily="34" charset="0"/>
              </a:rPr>
              <a:t> Package Insert. Research Triangle Park, NC. </a:t>
            </a:r>
          </a:p>
          <a:p>
            <a:pPr>
              <a:lnSpc>
                <a:spcPct val="90000"/>
              </a:lnSpc>
            </a:pPr>
            <a:r>
              <a:rPr lang="en-US" altLang="en-US" sz="800" dirty="0" smtClean="0">
                <a:latin typeface="Arial" pitchFamily="34" charset="0"/>
              </a:rPr>
              <a:t>GlaxoSmithKline. (2008, August). The </a:t>
            </a:r>
            <a:r>
              <a:rPr lang="en-US" altLang="en-US" sz="800" dirty="0" err="1" smtClean="0">
                <a:latin typeface="Arial" pitchFamily="34" charset="0"/>
              </a:rPr>
              <a:t>bupropion</a:t>
            </a:r>
            <a:r>
              <a:rPr lang="en-US" altLang="en-US" sz="800" dirty="0" smtClean="0">
                <a:latin typeface="Arial" pitchFamily="34" charset="0"/>
              </a:rPr>
              <a:t> pregnancy registry. Final report 1 September 1997 through 31 March 2008. Wilmington, NC. For Information on obtaining the report, see http://pregnancyregistry.gsk.com/bupropion.html  </a:t>
            </a:r>
          </a:p>
          <a:p>
            <a:r>
              <a:rPr lang="en-US" altLang="en-US" sz="800" dirty="0" smtClean="0">
                <a:latin typeface="Arial" pitchFamily="34" charset="0"/>
              </a:rPr>
              <a:t>Pfizer, Inc. (2010, April).  </a:t>
            </a:r>
            <a:r>
              <a:rPr lang="en-US" altLang="en-US" sz="800" dirty="0" err="1" smtClean="0">
                <a:latin typeface="Arial" pitchFamily="34" charset="0"/>
              </a:rPr>
              <a:t>Chantix</a:t>
            </a:r>
            <a:r>
              <a:rPr lang="en-US" altLang="en-US" sz="800" dirty="0" smtClean="0">
                <a:latin typeface="Arial" pitchFamily="34" charset="0"/>
              </a:rPr>
              <a:t> Package Insert. New York, NY.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96B498D-69F1-41BF-8B14-723AD0FA2525}" type="slidenum">
              <a:rPr lang="en-US" smtClean="0"/>
              <a:pPr/>
              <a:t>59</a:t>
            </a:fld>
            <a:endParaRPr lang="en-US" smtClean="0"/>
          </a:p>
        </p:txBody>
      </p:sp>
      <p:sp>
        <p:nvSpPr>
          <p:cNvPr id="9728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460629A7-3AF4-4380-9F5F-8691B83865AE}" type="slidenum">
              <a:rPr kumimoji="0" lang="en-US" sz="1200">
                <a:latin typeface="Tahoma" pitchFamily="34" charset="0"/>
                <a:cs typeface="Arial" pitchFamily="34" charset="0"/>
              </a:rPr>
              <a:pPr algn="r" defTabSz="966788" eaLnBrk="1" hangingPunct="1">
                <a:lnSpc>
                  <a:spcPct val="100000"/>
                </a:lnSpc>
                <a:spcBef>
                  <a:spcPct val="0"/>
                </a:spcBef>
              </a:pPr>
              <a:t>59</a:t>
            </a:fld>
            <a:endParaRPr kumimoji="0" lang="en-US" sz="1200">
              <a:latin typeface="Tahoma" pitchFamily="34" charset="0"/>
              <a:cs typeface="Arial" pitchFamily="34" charset="0"/>
            </a:endParaRPr>
          </a:p>
        </p:txBody>
      </p:sp>
      <p:sp>
        <p:nvSpPr>
          <p:cNvPr id="97284" name="Rectangle 2"/>
          <p:cNvSpPr>
            <a:spLocks noGrp="1" noRot="1" noChangeAspect="1" noChangeArrowheads="1" noTextEdit="1"/>
          </p:cNvSpPr>
          <p:nvPr>
            <p:ph type="sldImg"/>
          </p:nvPr>
        </p:nvSpPr>
        <p:spPr>
          <a:xfrm>
            <a:off x="1874838" y="719138"/>
            <a:ext cx="3554412" cy="2665412"/>
          </a:xfrm>
          <a:ln/>
        </p:spPr>
      </p:sp>
      <p:sp>
        <p:nvSpPr>
          <p:cNvPr id="97285" name="Rectangle 3"/>
          <p:cNvSpPr>
            <a:spLocks noGrp="1" noChangeArrowheads="1"/>
          </p:cNvSpPr>
          <p:nvPr>
            <p:ph type="body" idx="1"/>
          </p:nvPr>
        </p:nvSpPr>
        <p:spPr>
          <a:xfrm>
            <a:off x="595313" y="3541713"/>
            <a:ext cx="6124575" cy="5340350"/>
          </a:xfrm>
          <a:noFill/>
        </p:spPr>
        <p:txBody>
          <a:bodyPr lIns="96474" tIns="48236" rIns="96474" bIns="48236"/>
          <a:lstStyle/>
          <a:p>
            <a:pPr>
              <a:spcBef>
                <a:spcPct val="0"/>
              </a:spcBef>
            </a:pPr>
            <a:r>
              <a:rPr lang="en-US" altLang="en-US" sz="900" smtClean="0">
                <a:latin typeface="Arial" pitchFamily="34" charset="0"/>
              </a:rPr>
              <a:t>As noted previously, pharmacotherapy is not recommended for use in smokeless tobacco users, individuals smoking fewer than 10 cigarettes per day (light smokers), or adolescents because of insufficient evidence of effectiveness (Fiore et al., 2008). These populations tend to be excluded in randomized controlled trials, and therefore limited data are available.</a:t>
            </a:r>
          </a:p>
          <a:p>
            <a:pPr>
              <a:spcBef>
                <a:spcPct val="0"/>
              </a:spcBef>
            </a:pPr>
            <a:endParaRPr lang="en-US" altLang="en-US" sz="900" smtClean="0">
              <a:latin typeface="Arial" pitchFamily="34" charset="0"/>
            </a:endParaRPr>
          </a:p>
          <a:p>
            <a:pPr>
              <a:spcBef>
                <a:spcPct val="0"/>
              </a:spcBef>
            </a:pPr>
            <a:r>
              <a:rPr lang="en-US" altLang="en-US" sz="900" smtClean="0">
                <a:latin typeface="Arial" pitchFamily="34" charset="0"/>
              </a:rPr>
              <a:t>Non-prescription NRT sales (nicotine patch, gum, lozenge) are restricted to adults </a:t>
            </a:r>
            <a:r>
              <a:rPr lang="en-US" altLang="en-US" sz="900" smtClean="0">
                <a:latin typeface="Arial" pitchFamily="34" charset="0"/>
                <a:cs typeface="Arial" pitchFamily="34" charset="0"/>
              </a:rPr>
              <a:t>≥</a:t>
            </a:r>
            <a:r>
              <a:rPr lang="en-US" altLang="en-US" sz="900" smtClean="0">
                <a:latin typeface="Arial" pitchFamily="34" charset="0"/>
              </a:rPr>
              <a:t>18 years of age, and use of NRT use in minors requires a prescription.  </a:t>
            </a:r>
          </a:p>
          <a:p>
            <a:pPr>
              <a:spcBef>
                <a:spcPct val="0"/>
              </a:spcBef>
            </a:pPr>
            <a:endParaRPr lang="en-US" altLang="en-US" sz="900" smtClean="0">
              <a:latin typeface="Arial" pitchFamily="34" charset="0"/>
            </a:endParaRPr>
          </a:p>
          <a:p>
            <a:pPr>
              <a:spcBef>
                <a:spcPct val="0"/>
              </a:spcBef>
            </a:pPr>
            <a:r>
              <a:rPr lang="en-US" altLang="en-US" sz="900" smtClean="0">
                <a:latin typeface="Arial" pitchFamily="34" charset="0"/>
              </a:rPr>
              <a:t>For each of these special populations, the recommended treatment is behavioral counseling (Fiore et al., 2008).</a:t>
            </a:r>
          </a:p>
          <a:p>
            <a:endParaRPr lang="en-US" altLang="en-US" sz="9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endParaRPr lang="en-US" altLang="en-US" sz="900" smtClean="0">
              <a:latin typeface="Arial" pitchFamily="34" charset="0"/>
            </a:endParaRPr>
          </a:p>
          <a:p>
            <a:endParaRPr lang="en-US" altLang="en-US" sz="8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67626"/>
            <a:fld id="{BD3929C6-3A0E-49FA-A7BD-69E232BECAE8}" type="slidenum">
              <a:rPr lang="en-US" smtClean="0"/>
              <a:pPr defTabSz="967626"/>
              <a:t>6</a:t>
            </a:fld>
            <a:endParaRPr lang="en-US" dirty="0" smtClean="0"/>
          </a:p>
        </p:txBody>
      </p:sp>
      <p:sp>
        <p:nvSpPr>
          <p:cNvPr id="65539" name="Rectangle 2"/>
          <p:cNvSpPr>
            <a:spLocks noGrp="1" noRot="1" noChangeAspect="1" noChangeArrowheads="1" noTextEdit="1"/>
          </p:cNvSpPr>
          <p:nvPr>
            <p:ph type="sldImg"/>
          </p:nvPr>
        </p:nvSpPr>
        <p:spPr>
          <a:xfrm>
            <a:off x="1889125" y="719138"/>
            <a:ext cx="3552825" cy="2665412"/>
          </a:xfrm>
          <a:ln/>
        </p:spPr>
      </p:sp>
      <p:sp>
        <p:nvSpPr>
          <p:cNvPr id="65540" name="Rectangle 3"/>
          <p:cNvSpPr>
            <a:spLocks noGrp="1" noChangeArrowheads="1"/>
          </p:cNvSpPr>
          <p:nvPr>
            <p:ph type="body" idx="1"/>
          </p:nvPr>
        </p:nvSpPr>
        <p:spPr>
          <a:xfrm>
            <a:off x="600742" y="3539789"/>
            <a:ext cx="6171093" cy="5341651"/>
          </a:xfrm>
          <a:noFill/>
        </p:spPr>
        <p:txBody>
          <a:bodyPr/>
          <a:lstStyle/>
          <a:p>
            <a:r>
              <a:rPr lang="en-US" altLang="en-US" sz="900" dirty="0" smtClean="0"/>
              <a:t>In 2004, the Surgeon General published a comprehensive report detailing the health consequences of smoking. Four major conclusions of the report are as follows:</a:t>
            </a:r>
          </a:p>
          <a:p>
            <a:endParaRPr lang="en-US" sz="900" dirty="0" smtClean="0"/>
          </a:p>
          <a:p>
            <a:r>
              <a:rPr lang="en-US" sz="900" dirty="0" smtClean="0"/>
              <a:t>1. Smoking harms nearly every organ of the body, causing many diseases and reducing the health of smokers in general.</a:t>
            </a:r>
            <a:br>
              <a:rPr lang="en-US" sz="900" dirty="0" smtClean="0"/>
            </a:br>
            <a:endParaRPr lang="en-US" sz="900" dirty="0" smtClean="0"/>
          </a:p>
          <a:p>
            <a:r>
              <a:rPr lang="en-US" sz="900" dirty="0" smtClean="0"/>
              <a:t>2. Quitting smoking has immediate as well as long-term benefits, reducing risks for diseases caused by smoking and improving health in general.</a:t>
            </a:r>
            <a:br>
              <a:rPr lang="en-US" sz="900" dirty="0" smtClean="0"/>
            </a:br>
            <a:endParaRPr lang="en-US" sz="900" dirty="0" smtClean="0"/>
          </a:p>
          <a:p>
            <a:r>
              <a:rPr lang="en-US" sz="900" dirty="0" smtClean="0"/>
              <a:t>3. Smoking cigarettes with lower machine-measured yields of tar and nicotine provides no clear benefit to health.</a:t>
            </a:r>
            <a:br>
              <a:rPr lang="en-US" sz="900" dirty="0" smtClean="0"/>
            </a:br>
            <a:endParaRPr lang="en-US" sz="900" dirty="0" smtClean="0"/>
          </a:p>
          <a:p>
            <a:r>
              <a:rPr lang="en-US" sz="900" dirty="0" smtClean="0"/>
              <a:t>4. The list of diseases (shown on next slide) caused by smoking has been expanded to include abdominal aortic aneurysm, acute myeloid leukemia, cataract, cervical cancer, kidney cancer, pancreatic cancer, pneumonia, </a:t>
            </a:r>
            <a:r>
              <a:rPr lang="en-US" sz="900" dirty="0" err="1" smtClean="0"/>
              <a:t>periodontitis</a:t>
            </a:r>
            <a:r>
              <a:rPr lang="en-US" sz="900" dirty="0" smtClean="0"/>
              <a:t>, and stomach cancer. These are in addition to diseases previously known to be caused by smoking, including bladder, esophageal, laryngeal, lung, oral, and throat cancers, chronic lung diseases, coronary heart and cardiovascular diseases, as well as reproductive effects and sudden infant death syndrome.</a:t>
            </a:r>
            <a:br>
              <a:rPr lang="en-US" sz="900" dirty="0" smtClean="0"/>
            </a:br>
            <a:endParaRPr lang="en-US" sz="900" dirty="0" smtClean="0"/>
          </a:p>
          <a:p>
            <a:r>
              <a:rPr lang="en-US" sz="900" b="1" dirty="0" smtClean="0"/>
              <a:t>Smoking remains the leading cause of preventable death and has negative impacts on people at all stages of life. It harms unborn babies, infants, children, adolescents, adults, and seniors.</a:t>
            </a:r>
            <a:br>
              <a:rPr lang="en-US" sz="900" b="1" dirty="0" smtClean="0"/>
            </a:br>
            <a:endParaRPr lang="en-US" sz="900" b="1" dirty="0" smtClean="0"/>
          </a:p>
          <a:p>
            <a:r>
              <a:rPr lang="en-US" sz="800" dirty="0" smtClean="0"/>
              <a:t>U.S. Department of Health and Human Services (USDHHS). (2004). </a:t>
            </a:r>
            <a:r>
              <a:rPr lang="en-US" sz="800" i="1" dirty="0" smtClean="0"/>
              <a:t>The Health Consequences of Smoking: A Report of the Surgeon General. </a:t>
            </a:r>
            <a:r>
              <a:rPr lang="en-US" sz="800" dirty="0" smtClean="0"/>
              <a:t>U.S. Department of Health and Human Services, Centers for Disease Control and Prevention, National Center for Chronic Disease Prevention and Health Promotion, Office on Smoking and Health.</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9623F71-662F-40B2-91A9-30E782442FC7}" type="slidenum">
              <a:rPr lang="en-US" smtClean="0"/>
              <a:pPr/>
              <a:t>60</a:t>
            </a:fld>
            <a:endParaRPr lang="en-US" smtClean="0"/>
          </a:p>
        </p:txBody>
      </p:sp>
      <p:sp>
        <p:nvSpPr>
          <p:cNvPr id="9830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406644A7-8AD2-43EA-9E24-5C8F9A84F008}" type="slidenum">
              <a:rPr kumimoji="0" lang="en-US" sz="1200">
                <a:latin typeface="Tahoma" pitchFamily="34" charset="0"/>
                <a:cs typeface="Arial" pitchFamily="34" charset="0"/>
              </a:rPr>
              <a:pPr algn="r" defTabSz="966788" eaLnBrk="1" hangingPunct="1">
                <a:lnSpc>
                  <a:spcPct val="100000"/>
                </a:lnSpc>
                <a:spcBef>
                  <a:spcPct val="0"/>
                </a:spcBef>
              </a:pPr>
              <a:t>60</a:t>
            </a:fld>
            <a:endParaRPr kumimoji="0" lang="en-US" sz="1200">
              <a:latin typeface="Tahoma" pitchFamily="34" charset="0"/>
              <a:cs typeface="Arial" pitchFamily="34" charset="0"/>
            </a:endParaRPr>
          </a:p>
        </p:txBody>
      </p:sp>
      <p:sp>
        <p:nvSpPr>
          <p:cNvPr id="98308" name="Rectangle 2"/>
          <p:cNvSpPr>
            <a:spLocks noGrp="1" noRot="1" noChangeAspect="1" noChangeArrowheads="1" noTextEdit="1"/>
          </p:cNvSpPr>
          <p:nvPr>
            <p:ph type="sldImg"/>
          </p:nvPr>
        </p:nvSpPr>
        <p:spPr>
          <a:xfrm>
            <a:off x="1874838" y="719138"/>
            <a:ext cx="3554412" cy="2665412"/>
          </a:xfrm>
          <a:ln/>
        </p:spPr>
      </p:sp>
      <p:sp>
        <p:nvSpPr>
          <p:cNvPr id="98309" name="Rectangle 3"/>
          <p:cNvSpPr>
            <a:spLocks noGrp="1" noChangeArrowheads="1"/>
          </p:cNvSpPr>
          <p:nvPr>
            <p:ph type="body" idx="1"/>
          </p:nvPr>
        </p:nvSpPr>
        <p:spPr>
          <a:xfrm>
            <a:off x="595313" y="3541713"/>
            <a:ext cx="6124575" cy="5340350"/>
          </a:xfrm>
          <a:noFill/>
        </p:spPr>
        <p:txBody>
          <a:bodyPr lIns="95724" tIns="47861" rIns="95724" bIns="47861"/>
          <a:lstStyle/>
          <a:p>
            <a:r>
              <a:rPr lang="en-US" altLang="en-US" sz="900" smtClean="0">
                <a:latin typeface="Arial" pitchFamily="34" charset="0"/>
              </a:rPr>
              <a:t>The rationale for using NRT in tobacco cessation include the following:</a:t>
            </a:r>
          </a:p>
          <a:p>
            <a:pPr marL="342900" lvl="1" indent="-228600">
              <a:buFontTx/>
              <a:buChar char="•"/>
            </a:pPr>
            <a:r>
              <a:rPr lang="en-US" altLang="en-US" sz="900" b="1" smtClean="0">
                <a:latin typeface="Arial" pitchFamily="34" charset="0"/>
              </a:rPr>
              <a:t>NRT reduces physical withdrawal symptoms associated with nicotine cessation. </a:t>
            </a:r>
            <a:r>
              <a:rPr lang="en-US" altLang="en-US" sz="900" smtClean="0">
                <a:latin typeface="Arial" pitchFamily="34" charset="0"/>
              </a:rPr>
              <a:t>NRT increases success by alleviating physical nicotine withdrawal symptoms, which are usually experienced following tobacco cessation. This makes patients more comfortable while they are quitting.</a:t>
            </a:r>
          </a:p>
          <a:p>
            <a:pPr marL="342900" lvl="1" indent="-228600">
              <a:buFontTx/>
              <a:buChar char="•"/>
            </a:pPr>
            <a:r>
              <a:rPr lang="en-US" sz="900" b="1" smtClean="0">
                <a:latin typeface="Arial" pitchFamily="34" charset="0"/>
              </a:rPr>
              <a:t>NRT </a:t>
            </a:r>
            <a:r>
              <a:rPr lang="en-US" sz="900" smtClean="0">
                <a:latin typeface="Arial" pitchFamily="34" charset="0"/>
              </a:rPr>
              <a:t>eliminates the immediate, reinforcing effects of nicotine that is rapidly absorbed via tobacco smoke.</a:t>
            </a:r>
          </a:p>
          <a:p>
            <a:pPr marL="342900" lvl="1" indent="-228600">
              <a:buFontTx/>
              <a:buChar char="•"/>
            </a:pPr>
            <a:r>
              <a:rPr lang="en-US" sz="900" b="1" smtClean="0">
                <a:latin typeface="Arial" pitchFamily="34" charset="0"/>
              </a:rPr>
              <a:t>NRT allows the patient to focus on behavioral and psychological aspects of tobacco cessation. </a:t>
            </a:r>
            <a:r>
              <a:rPr lang="en-US" sz="900" smtClean="0">
                <a:latin typeface="Arial" pitchFamily="34" charset="0"/>
              </a:rPr>
              <a:t>While NRT products are helping to alleviate withdrawal symptoms, the patient is able to focus on the behavioral and psychological changes necessary for successful tobacco cessation. NRT itself can be addicting, and although their addictive properties are negligible compared to tobacco products, some patients might have difficulty terminating NRT use. </a:t>
            </a:r>
          </a:p>
          <a:p>
            <a:endParaRPr lang="en-US" altLang="en-US" sz="900" b="1" smtClean="0">
              <a:latin typeface="Arial" pitchFamily="34" charset="0"/>
            </a:endParaRPr>
          </a:p>
          <a:p>
            <a:r>
              <a:rPr lang="en-US" altLang="en-US" sz="900" b="1" smtClean="0">
                <a:latin typeface="Arial" pitchFamily="34" charset="0"/>
              </a:rPr>
              <a:t>NRT use significantly improves the success rates of smoking cessation.</a:t>
            </a:r>
            <a:r>
              <a:rPr lang="en-US" altLang="en-US" sz="900" smtClean="0">
                <a:latin typeface="Arial" pitchFamily="34" charset="0"/>
              </a:rPr>
              <a:t> Meta-analyses of controlled trials of NRT have found that all products (gum, patch, lozenge, inhaler, and nasal spray) significantly improve abstinence rates when compared to placebo. Use of NRT approximately doubles long-term quit rates relative to placebo (Fiore et al., 2008; Stead et al., 2008).</a:t>
            </a:r>
          </a:p>
          <a:p>
            <a:endParaRPr lang="en-US" altLang="en-US" sz="900" smtClean="0">
              <a:latin typeface="Arial" pitchFamily="34" charset="0"/>
            </a:endParaRPr>
          </a:p>
          <a:p>
            <a:r>
              <a:rPr lang="en-US" altLang="en-US" sz="900" smtClean="0">
                <a:latin typeface="Arial" pitchFamily="34" charset="0"/>
              </a:rPr>
              <a:t>Advantages of NRT include the following:</a:t>
            </a:r>
          </a:p>
          <a:p>
            <a:pPr marL="342900" lvl="1" indent="-228600">
              <a:buFontTx/>
              <a:buChar char="•"/>
            </a:pPr>
            <a:r>
              <a:rPr lang="en-US" altLang="en-US" sz="900" smtClean="0">
                <a:latin typeface="Arial" pitchFamily="34" charset="0"/>
              </a:rPr>
              <a:t>Patients are not exposed to the carcinogens and other toxic components found in tobacco and tobacco smoke.</a:t>
            </a:r>
          </a:p>
          <a:p>
            <a:pPr marL="342900" lvl="1" indent="-228600">
              <a:buFontTx/>
              <a:buChar char="•"/>
            </a:pPr>
            <a:r>
              <a:rPr lang="en-US" altLang="en-US" sz="900" smtClean="0">
                <a:latin typeface="Arial" pitchFamily="34" charset="0"/>
              </a:rPr>
              <a:t>NRT provides lower, slower, and less variable plasma nicotine concentrations than do cigarettes, which reduces the behaviorally reinforcing effect of smoking. </a:t>
            </a:r>
          </a:p>
          <a:p>
            <a:pPr marL="342900" lvl="1" indent="-228600"/>
            <a:endParaRPr lang="en-US" sz="8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r>
              <a:rPr lang="en-US" sz="800" smtClean="0">
                <a:latin typeface="Arial" pitchFamily="34" charset="0"/>
              </a:rPr>
              <a:t>Stead LF, Perera R, Bullen C, Mant D, Lancaster T. (2008). Nicotine replacement therapy for smoking cessation. </a:t>
            </a:r>
            <a:r>
              <a:rPr lang="en-US" sz="800" i="1" smtClean="0">
                <a:latin typeface="Arial" pitchFamily="34" charset="0"/>
              </a:rPr>
              <a:t>Cochrane Database Syst Rev</a:t>
            </a:r>
            <a:r>
              <a:rPr lang="en-US" sz="800" smtClean="0">
                <a:latin typeface="Arial" pitchFamily="34" charset="0"/>
              </a:rPr>
              <a:t> 1:CD000146.</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26C5F4A-5E3F-4E48-ADAB-2A71C2B02A5C}" type="slidenum">
              <a:rPr lang="en-US" smtClean="0"/>
              <a:pPr/>
              <a:t>61</a:t>
            </a:fld>
            <a:endParaRPr lang="en-US" smtClean="0"/>
          </a:p>
        </p:txBody>
      </p:sp>
      <p:sp>
        <p:nvSpPr>
          <p:cNvPr id="9933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AAB65B67-7739-4A45-AC7B-203ED7AA0A87}" type="slidenum">
              <a:rPr kumimoji="0" lang="en-US" sz="1200">
                <a:latin typeface="Tahoma" pitchFamily="34" charset="0"/>
                <a:cs typeface="Arial" pitchFamily="34" charset="0"/>
              </a:rPr>
              <a:pPr algn="r" defTabSz="966788" eaLnBrk="1" hangingPunct="1">
                <a:lnSpc>
                  <a:spcPct val="100000"/>
                </a:lnSpc>
                <a:spcBef>
                  <a:spcPct val="0"/>
                </a:spcBef>
              </a:pPr>
              <a:t>61</a:t>
            </a:fld>
            <a:endParaRPr kumimoji="0" lang="en-US" sz="1200">
              <a:latin typeface="Tahoma" pitchFamily="34" charset="0"/>
              <a:cs typeface="Arial" pitchFamily="34" charset="0"/>
            </a:endParaRPr>
          </a:p>
        </p:txBody>
      </p:sp>
      <p:sp>
        <p:nvSpPr>
          <p:cNvPr id="99332" name="Rectangle 2"/>
          <p:cNvSpPr>
            <a:spLocks noGrp="1" noRot="1" noChangeAspect="1" noChangeArrowheads="1" noTextEdit="1"/>
          </p:cNvSpPr>
          <p:nvPr>
            <p:ph type="sldImg"/>
          </p:nvPr>
        </p:nvSpPr>
        <p:spPr>
          <a:xfrm>
            <a:off x="1876425" y="719138"/>
            <a:ext cx="3554413" cy="2665412"/>
          </a:xfrm>
          <a:ln/>
        </p:spPr>
      </p:sp>
      <p:sp>
        <p:nvSpPr>
          <p:cNvPr id="99333" name="Rectangle 3"/>
          <p:cNvSpPr>
            <a:spLocks noGrp="1" noChangeArrowheads="1"/>
          </p:cNvSpPr>
          <p:nvPr>
            <p:ph type="body" idx="1"/>
          </p:nvPr>
        </p:nvSpPr>
        <p:spPr>
          <a:xfrm>
            <a:off x="595313" y="3541713"/>
            <a:ext cx="6124575" cy="5340350"/>
          </a:xfrm>
          <a:noFill/>
        </p:spPr>
        <p:txBody>
          <a:bodyPr lIns="95720" tIns="47858" rIns="95720" bIns="47858"/>
          <a:lstStyle/>
          <a:p>
            <a:r>
              <a:rPr lang="en-US" altLang="en-US" sz="900" dirty="0" smtClean="0">
                <a:latin typeface="Arial" pitchFamily="34" charset="0"/>
              </a:rPr>
              <a:t>Currently available formulations of NRT include gum, lozenge, </a:t>
            </a:r>
            <a:r>
              <a:rPr lang="en-US" altLang="en-US" sz="900" dirty="0" err="1" smtClean="0">
                <a:latin typeface="Arial" pitchFamily="34" charset="0"/>
              </a:rPr>
              <a:t>transdermal</a:t>
            </a:r>
            <a:r>
              <a:rPr lang="en-US" altLang="en-US" sz="900" dirty="0" smtClean="0">
                <a:latin typeface="Arial" pitchFamily="34" charset="0"/>
              </a:rPr>
              <a:t> patch, nasal spray, and inhaler.</a:t>
            </a:r>
          </a:p>
          <a:p>
            <a:endParaRPr lang="en-US" altLang="en-US" sz="900" dirty="0" smtClean="0">
              <a:latin typeface="Arial" pitchFamily="34" charset="0"/>
            </a:endParaRPr>
          </a:p>
          <a:p>
            <a:r>
              <a:rPr lang="en-US" altLang="en-US" sz="900" dirty="0" smtClean="0">
                <a:latin typeface="Arial" pitchFamily="34" charset="0"/>
              </a:rPr>
              <a:t>The nicotine gum, lozenge, and patch can be purchased without a prescription. The nicotine nasal spray and inhaler require a prescription.</a:t>
            </a:r>
          </a:p>
          <a:p>
            <a:endParaRPr lang="en-US" altLang="en-US" sz="900" dirty="0" smtClean="0">
              <a:latin typeface="Arial" pitchFamily="34" charset="0"/>
            </a:endParaRPr>
          </a:p>
          <a:p>
            <a:r>
              <a:rPr lang="en-US" altLang="en-US" sz="900" dirty="0" smtClean="0">
                <a:latin typeface="Arial" pitchFamily="34" charset="0"/>
              </a:rPr>
              <a:t>To reduce the likelihood of nicotine-related adverse effects, patients should stop using all forms of tobacco when using these products. Symptoms of nicotine toxicity include headache, nausea and vomiting, abdominal pain, diarrhea, salivation, dizziness, blurred vision, weakness, cold sweat, mental confusion, weakness and in severe overdose, hypotension, seizures and respiratory depression (Taylor, 2006).</a:t>
            </a:r>
          </a:p>
          <a:p>
            <a:endParaRPr lang="en-US" sz="800" dirty="0" smtClean="0">
              <a:latin typeface="Arial" pitchFamily="34" charset="0"/>
            </a:endParaRPr>
          </a:p>
          <a:p>
            <a:r>
              <a:rPr lang="en-US" sz="800" dirty="0" smtClean="0">
                <a:latin typeface="Arial" pitchFamily="34" charset="0"/>
              </a:rPr>
              <a:t>Taylor P. (2006). Agents acting at the neuromuscular junction and autonomic ganglia. In </a:t>
            </a:r>
            <a:r>
              <a:rPr lang="en-US" sz="800" dirty="0" err="1" smtClean="0">
                <a:latin typeface="Arial" pitchFamily="34" charset="0"/>
              </a:rPr>
              <a:t>Brunton</a:t>
            </a:r>
            <a:r>
              <a:rPr lang="en-US" sz="800" dirty="0" smtClean="0">
                <a:latin typeface="Arial" pitchFamily="34" charset="0"/>
              </a:rPr>
              <a:t> LL, </a:t>
            </a:r>
            <a:r>
              <a:rPr lang="en-US" sz="800" dirty="0" err="1" smtClean="0">
                <a:latin typeface="Arial" pitchFamily="34" charset="0"/>
              </a:rPr>
              <a:t>Lazo</a:t>
            </a:r>
            <a:r>
              <a:rPr lang="en-US" sz="800" dirty="0" smtClean="0">
                <a:latin typeface="Arial" pitchFamily="34" charset="0"/>
              </a:rPr>
              <a:t> JS, Parker KL (eds.), </a:t>
            </a:r>
            <a:r>
              <a:rPr lang="en-US" sz="800" i="1" dirty="0" smtClean="0">
                <a:latin typeface="Arial" pitchFamily="34" charset="0"/>
              </a:rPr>
              <a:t>Goodman and Gilman's The Pharmacological Basis of Therapeutics</a:t>
            </a:r>
            <a:r>
              <a:rPr lang="en-US" sz="800" dirty="0" smtClean="0">
                <a:latin typeface="Arial" pitchFamily="34" charset="0"/>
              </a:rPr>
              <a:t>, 11th ed. New York: McGraw-Hill.</a:t>
            </a:r>
            <a:endParaRPr lang="en-US" sz="800" b="1" dirty="0" smtClean="0">
              <a:latin typeface="Arial" pitchFamily="34" charset="0"/>
            </a:endParaRPr>
          </a:p>
          <a:p>
            <a:endParaRPr lang="en-US" altLang="en-US" dirty="0"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E7247A6-AD62-4248-AB45-0C3489906E63}" type="slidenum">
              <a:rPr lang="en-US" smtClean="0"/>
              <a:pPr/>
              <a:t>62</a:t>
            </a:fld>
            <a:endParaRPr lang="en-US" smtClean="0"/>
          </a:p>
        </p:txBody>
      </p:sp>
      <p:sp>
        <p:nvSpPr>
          <p:cNvPr id="10035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FB281E21-5CFA-4121-837A-D5EBEF612E32}" type="slidenum">
              <a:rPr kumimoji="0" lang="en-US" sz="1200">
                <a:latin typeface="Tahoma" pitchFamily="34" charset="0"/>
                <a:cs typeface="Arial" pitchFamily="34" charset="0"/>
              </a:rPr>
              <a:pPr algn="r" defTabSz="966788" eaLnBrk="1" hangingPunct="1">
                <a:lnSpc>
                  <a:spcPct val="100000"/>
                </a:lnSpc>
                <a:spcBef>
                  <a:spcPct val="0"/>
                </a:spcBef>
              </a:pPr>
              <a:t>62</a:t>
            </a:fld>
            <a:endParaRPr kumimoji="0" lang="en-US" sz="1200">
              <a:latin typeface="Tahoma" pitchFamily="34" charset="0"/>
              <a:cs typeface="Arial" pitchFamily="34" charset="0"/>
            </a:endParaRPr>
          </a:p>
        </p:txBody>
      </p:sp>
      <p:sp>
        <p:nvSpPr>
          <p:cNvPr id="100356" name="Rectangle 2"/>
          <p:cNvSpPr>
            <a:spLocks noGrp="1" noRot="1" noChangeAspect="1" noChangeArrowheads="1" noTextEdit="1"/>
          </p:cNvSpPr>
          <p:nvPr>
            <p:ph type="sldImg"/>
          </p:nvPr>
        </p:nvSpPr>
        <p:spPr>
          <a:xfrm>
            <a:off x="1916113" y="712788"/>
            <a:ext cx="3552825" cy="2665412"/>
          </a:xfrm>
          <a:ln/>
        </p:spPr>
      </p:sp>
      <p:sp>
        <p:nvSpPr>
          <p:cNvPr id="100357" name="Rectangle 3"/>
          <p:cNvSpPr>
            <a:spLocks noGrp="1" noChangeArrowheads="1"/>
          </p:cNvSpPr>
          <p:nvPr>
            <p:ph type="body" idx="1"/>
          </p:nvPr>
        </p:nvSpPr>
        <p:spPr>
          <a:xfrm>
            <a:off x="757238" y="3557588"/>
            <a:ext cx="5868987" cy="5173662"/>
          </a:xfrm>
          <a:noFill/>
        </p:spPr>
        <p:txBody>
          <a:bodyPr lIns="92314" tIns="46156" rIns="92314" bIns="46156"/>
          <a:lstStyle/>
          <a:p>
            <a:r>
              <a:rPr lang="en-US" sz="900" smtClean="0">
                <a:latin typeface="Arial" pitchFamily="34" charset="0"/>
              </a:rPr>
              <a:t>This graph depicts the plasma venous nicotine concentrations achieved with the various nicotine delivery systems. Peak plasma concentrations are higher and are achieved more rapidly when nicotine is delivered via cigarette smoke compared to the available NRT formulations. </a:t>
            </a:r>
          </a:p>
          <a:p>
            <a:endParaRPr lang="en-US" sz="900" smtClean="0">
              <a:latin typeface="Arial" pitchFamily="34" charset="0"/>
            </a:endParaRPr>
          </a:p>
          <a:p>
            <a:r>
              <a:rPr lang="en-US" sz="900" smtClean="0">
                <a:latin typeface="Arial" pitchFamily="34" charset="0"/>
              </a:rPr>
              <a:t>Among the NRT formulations, the nasal spray has the most rapid absorption, followed by the gum, lozenge, and inhaler; absorption is slowest with the transdermal formulations. The concentration time curves in this slide depict levels achieved after administration of a single dose of nicotine following a period of overnight abstinence. The administration of nicotine varied across the studies as follows: the cigarette was smoked over 5 minutes, the moist snuff (2 grams Copenhagen) was placed between the check and gum for 30 minutes, the inhaler was used over 20 minutes (80 puffs), the gum was chewed over 30 minutes, the lozenge was held in the mouth for approximately 30 minutes, and the patch was applied to the skin for 1 hour. The data presented in the graph derive from multiple studies and are meant to illustrate the differences between nicotine absorption from tobacco and NRT (Choi et al., 2003; Fant et al., 1999; Schneider et al., 2001).</a:t>
            </a:r>
          </a:p>
          <a:p>
            <a:endParaRPr lang="en-US" sz="900" smtClean="0">
              <a:latin typeface="Arial" pitchFamily="34" charset="0"/>
            </a:endParaRPr>
          </a:p>
          <a:p>
            <a:r>
              <a:rPr lang="en-US" sz="900" smtClean="0">
                <a:latin typeface="Arial" pitchFamily="34" charset="0"/>
              </a:rPr>
              <a:t>Because NRT formulations deliver nicotine more slowly and at lower levels (e.g., 30–75% of those achieved by smoking), these agents are far less likely to be associated with dependence when compared to tobacco products.</a:t>
            </a:r>
          </a:p>
          <a:p>
            <a:endParaRPr lang="en-US" smtClean="0">
              <a:latin typeface="Arial" pitchFamily="34" charset="0"/>
            </a:endParaRPr>
          </a:p>
          <a:p>
            <a:r>
              <a:rPr lang="en-US" sz="800" smtClean="0">
                <a:latin typeface="Arial" pitchFamily="34" charset="0"/>
              </a:rPr>
              <a:t>Choi JH, Dresler CM, Norton MR, Strahs KR. (2003). Pharmacokinetics of a nicotine polacrilex lozenge. </a:t>
            </a:r>
            <a:r>
              <a:rPr lang="en-US" sz="800" i="1" smtClean="0">
                <a:latin typeface="Arial" pitchFamily="34" charset="0"/>
              </a:rPr>
              <a:t>Nicotine Tob Res</a:t>
            </a:r>
            <a:r>
              <a:rPr lang="en-US" sz="800" smtClean="0">
                <a:latin typeface="Arial" pitchFamily="34" charset="0"/>
              </a:rPr>
              <a:t> 5:635</a:t>
            </a:r>
            <a:r>
              <a:rPr lang="en-US" sz="800" smtClean="0">
                <a:latin typeface="Arial" pitchFamily="34" charset="0"/>
                <a:cs typeface="Arial" pitchFamily="34" charset="0"/>
              </a:rPr>
              <a:t>–</a:t>
            </a:r>
            <a:r>
              <a:rPr lang="en-US" sz="800" smtClean="0">
                <a:latin typeface="Arial" pitchFamily="34" charset="0"/>
              </a:rPr>
              <a:t>644.</a:t>
            </a:r>
          </a:p>
          <a:p>
            <a:r>
              <a:rPr lang="en-US" sz="800" smtClean="0">
                <a:latin typeface="Arial" pitchFamily="34" charset="0"/>
              </a:rPr>
              <a:t>Fant RV, Henningfield JE, Nelson RA, Pickworth WB. (1999). Pharmacokinetics and pharmacodynamics of moist snuff in humans. </a:t>
            </a:r>
            <a:r>
              <a:rPr lang="en-US" sz="800" i="1" smtClean="0">
                <a:latin typeface="Arial" pitchFamily="34" charset="0"/>
              </a:rPr>
              <a:t>Tob Control </a:t>
            </a:r>
            <a:r>
              <a:rPr lang="en-US" sz="800" smtClean="0">
                <a:latin typeface="Arial" pitchFamily="34" charset="0"/>
              </a:rPr>
              <a:t>8:387</a:t>
            </a:r>
            <a:r>
              <a:rPr lang="en-US" sz="800" smtClean="0">
                <a:latin typeface="Arial" pitchFamily="34" charset="0"/>
                <a:cs typeface="Arial" pitchFamily="34" charset="0"/>
              </a:rPr>
              <a:t>–</a:t>
            </a:r>
            <a:r>
              <a:rPr lang="en-US" sz="800" smtClean="0">
                <a:latin typeface="Arial" pitchFamily="34" charset="0"/>
              </a:rPr>
              <a:t>392. </a:t>
            </a:r>
          </a:p>
          <a:p>
            <a:r>
              <a:rPr lang="en-US" sz="800" smtClean="0">
                <a:latin typeface="Arial" pitchFamily="34" charset="0"/>
              </a:rPr>
              <a:t>Schneider NG, Olmstead RE, Franzon MA, Lunell E. (2001). The nicotine inhaler. Clinical pharmacokinetics and comparison with other nicotine treatments. </a:t>
            </a:r>
            <a:r>
              <a:rPr lang="en-US" sz="800" i="1" smtClean="0">
                <a:latin typeface="Arial" pitchFamily="34" charset="0"/>
              </a:rPr>
              <a:t>Clin Pharmacokinet </a:t>
            </a:r>
            <a:r>
              <a:rPr lang="en-US" sz="800" smtClean="0">
                <a:latin typeface="Arial" pitchFamily="34" charset="0"/>
              </a:rPr>
              <a:t>40:661–684.</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89DD16F-7B28-4ED2-9614-CEA0E65E1E15}" type="slidenum">
              <a:rPr lang="en-US" smtClean="0"/>
              <a:pPr/>
              <a:t>63</a:t>
            </a:fld>
            <a:endParaRPr lang="en-US" smtClean="0"/>
          </a:p>
        </p:txBody>
      </p:sp>
      <p:sp>
        <p:nvSpPr>
          <p:cNvPr id="10137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2358634E-71DC-4CB1-9D61-77E08D303FA6}" type="slidenum">
              <a:rPr kumimoji="0" lang="en-US" sz="1200">
                <a:latin typeface="Tahoma" pitchFamily="34" charset="0"/>
                <a:cs typeface="Arial" pitchFamily="34" charset="0"/>
              </a:rPr>
              <a:pPr algn="r" defTabSz="966788" eaLnBrk="1" hangingPunct="1">
                <a:lnSpc>
                  <a:spcPct val="100000"/>
                </a:lnSpc>
                <a:spcBef>
                  <a:spcPct val="0"/>
                </a:spcBef>
              </a:pPr>
              <a:t>63</a:t>
            </a:fld>
            <a:endParaRPr kumimoji="0" lang="en-US" sz="1200">
              <a:latin typeface="Tahoma" pitchFamily="34" charset="0"/>
              <a:cs typeface="Arial" pitchFamily="34" charset="0"/>
            </a:endParaRPr>
          </a:p>
        </p:txBody>
      </p:sp>
      <p:sp>
        <p:nvSpPr>
          <p:cNvPr id="101380" name="Rectangle 2"/>
          <p:cNvSpPr>
            <a:spLocks noGrp="1" noRot="1" noChangeAspect="1" noChangeArrowheads="1" noTextEdit="1"/>
          </p:cNvSpPr>
          <p:nvPr>
            <p:ph type="sldImg"/>
          </p:nvPr>
        </p:nvSpPr>
        <p:spPr>
          <a:xfrm>
            <a:off x="1874838" y="719138"/>
            <a:ext cx="3554412" cy="2665412"/>
          </a:xfrm>
          <a:ln/>
        </p:spPr>
      </p:sp>
      <p:sp>
        <p:nvSpPr>
          <p:cNvPr id="101381" name="Rectangle 3"/>
          <p:cNvSpPr>
            <a:spLocks noGrp="1" noChangeArrowheads="1"/>
          </p:cNvSpPr>
          <p:nvPr>
            <p:ph type="body" idx="1"/>
          </p:nvPr>
        </p:nvSpPr>
        <p:spPr>
          <a:xfrm>
            <a:off x="347663" y="3541713"/>
            <a:ext cx="6554787" cy="5354637"/>
          </a:xfrm>
          <a:noFill/>
        </p:spPr>
        <p:txBody>
          <a:bodyPr lIns="95724" tIns="47861" rIns="95724" bIns="47861"/>
          <a:lstStyle/>
          <a:p>
            <a:pPr>
              <a:spcBef>
                <a:spcPct val="20000"/>
              </a:spcBef>
            </a:pPr>
            <a:r>
              <a:rPr lang="en-US" altLang="en-US" sz="800" smtClean="0">
                <a:latin typeface="Arial" pitchFamily="34" charset="0"/>
              </a:rPr>
              <a:t>Some general precautions to consider when recommending the use of NRT as a cessation aid: </a:t>
            </a:r>
          </a:p>
          <a:p>
            <a:pPr>
              <a:spcBef>
                <a:spcPct val="40000"/>
              </a:spcBef>
            </a:pPr>
            <a:r>
              <a:rPr lang="en-US" altLang="en-US" sz="800" smtClean="0">
                <a:latin typeface="Arial" pitchFamily="34" charset="0"/>
              </a:rPr>
              <a:t>Nicotine activates the sympathetic nervous system leading to an increase in heart rate, blood pressure, and myocardial contractility. Nicotine may also cause coronary artery vasoconstriction (Benowitz, 2003). These known hemodynamic effects of nicotine have led to concerns about the safety of NRT use in patients with established cardiovascular disease, particularly those with serious arrhythmias, serious or worsening angina, or those patients in the immediate post-myocardial infarction period (within past 2 weeks) (Fiore et al., 2008).</a:t>
            </a:r>
          </a:p>
          <a:p>
            <a:pPr>
              <a:spcBef>
                <a:spcPct val="40000"/>
              </a:spcBef>
            </a:pPr>
            <a:r>
              <a:rPr lang="en-US" altLang="en-US" sz="800" smtClean="0">
                <a:latin typeface="Arial" pitchFamily="34" charset="0"/>
              </a:rPr>
              <a:t>Soon after the nicotine patch was approved, anecdotal case reports appeared in the lay press linking NRT use (patch and gum) with adverse cardiovascular events (i.e., arrhythmias, myocardial infarction, stroke). Since then, several randomized, controlled trials have evaluated the safety of NRT in patients with cardiovascular disease including angiographically documented coronary artery stenosis, myocardial infarction, stable angina, and previous coronary artery bypass surgery or angioplasty (Joseph et al., 1996; Tzivoni et al., 1998; Working Group for the Study of Transdermal Nicotine in Patients with Coronary Artery Disease, 1994). </a:t>
            </a:r>
          </a:p>
          <a:p>
            <a:pPr>
              <a:spcBef>
                <a:spcPct val="40000"/>
              </a:spcBef>
            </a:pPr>
            <a:r>
              <a:rPr lang="en-US" altLang="en-US" sz="800" smtClean="0">
                <a:latin typeface="Arial" pitchFamily="34" charset="0"/>
              </a:rPr>
              <a:t>These trials found no significant increase in the incidence of cardiovascular events or mortality among patients receiving NRT when compared to placebo. However, because the trials specifically excluded patients with unstable angina, serious arrhythmias, and recent myocardial infarction, the Clinical Practice Guideline recommends that NRT be used with caution among patients in the immediate (within 2 weeks) post</a:t>
            </a:r>
            <a:r>
              <a:rPr lang="en-US" altLang="en-US" sz="800" smtClean="0">
                <a:latin typeface="Arial" pitchFamily="34" charset="0"/>
                <a:cs typeface="Arial" pitchFamily="34" charset="0"/>
              </a:rPr>
              <a:t>-</a:t>
            </a:r>
            <a:r>
              <a:rPr lang="en-US" altLang="en-US" sz="800" smtClean="0">
                <a:latin typeface="Arial" pitchFamily="34" charset="0"/>
              </a:rPr>
              <a:t>myocardial infarction period, those with serious arrhythmias, and those with serious or worsening angina, owing to a lack of safety data in these high-risk populations (Fiore et al., 2008).</a:t>
            </a:r>
            <a:r>
              <a:rPr lang="en-US" sz="800" smtClean="0">
                <a:latin typeface="Arial" pitchFamily="34" charset="0"/>
              </a:rPr>
              <a:t> </a:t>
            </a:r>
            <a:endParaRPr lang="en-US" altLang="en-US" sz="800" smtClean="0">
              <a:latin typeface="Arial" pitchFamily="34" charset="0"/>
            </a:endParaRPr>
          </a:p>
          <a:p>
            <a:pPr>
              <a:spcBef>
                <a:spcPct val="85000"/>
              </a:spcBef>
            </a:pPr>
            <a:r>
              <a:rPr lang="en-US" sz="800" smtClean="0">
                <a:latin typeface="Arial" pitchFamily="34" charset="0"/>
              </a:rPr>
              <a:t>Although one methodologically weak, case-control study raised question regarding NRT use in intensive care settings (Lee &amp; Afessa, 2007), </a:t>
            </a:r>
            <a:r>
              <a:rPr lang="en-US" sz="800" b="1" smtClean="0">
                <a:latin typeface="Arial" pitchFamily="34" charset="0"/>
              </a:rPr>
              <a:t>NRT use in patients with cardiovascular disease has been the subject of numerous reviews, and it is widely believed by experts in the field that the risks of NRT in this patient population are small in relation to the risks of continued tobacco </a:t>
            </a:r>
            <a:r>
              <a:rPr lang="en-US" sz="800" smtClean="0">
                <a:latin typeface="Arial" pitchFamily="34" charset="0"/>
              </a:rPr>
              <a:t>use</a:t>
            </a:r>
            <a:r>
              <a:rPr lang="en-US" altLang="en-US" sz="800" smtClean="0">
                <a:latin typeface="Arial" pitchFamily="34" charset="0"/>
              </a:rPr>
              <a:t> (Benowitz, 2003; Benowitz &amp; Gourlay, 1997; Joseph &amp; Fu, 2003; McRobbie &amp; Hajek, 2001; Meine et al., 2005; Stead et al., 2008)</a:t>
            </a:r>
            <a:r>
              <a:rPr lang="en-US" sz="800" smtClean="0">
                <a:latin typeface="Arial" pitchFamily="34" charset="0"/>
              </a:rPr>
              <a:t>. The 2008 updated Clinical Practice Guideline concludes that there is no evidence of increased cardiovascular risk with these medications (Fiore et al., 2008).</a:t>
            </a:r>
          </a:p>
          <a:p>
            <a:pPr>
              <a:spcBef>
                <a:spcPct val="0"/>
              </a:spcBef>
            </a:pPr>
            <a:endParaRPr lang="en-US" altLang="en-US" sz="800" smtClean="0">
              <a:latin typeface="Arial" pitchFamily="34" charset="0"/>
            </a:endParaRPr>
          </a:p>
          <a:p>
            <a:pPr>
              <a:spcBef>
                <a:spcPct val="0"/>
              </a:spcBef>
            </a:pPr>
            <a:r>
              <a:rPr lang="en-US" altLang="en-US" sz="800" b="1" smtClean="0">
                <a:latin typeface="Arial" pitchFamily="34" charset="0"/>
                <a:cs typeface="Arial" pitchFamily="34" charset="0"/>
                <a:sym typeface="Monotype Sorts"/>
              </a:rPr>
              <a:t>♪</a:t>
            </a:r>
            <a:r>
              <a:rPr lang="en-US" altLang="en-US" sz="800" b="1" smtClean="0">
                <a:latin typeface="Arial" pitchFamily="34" charset="0"/>
              </a:rPr>
              <a:t> Note to instructor(s):</a:t>
            </a:r>
            <a:r>
              <a:rPr lang="en-US" altLang="en-US" sz="800" smtClean="0">
                <a:latin typeface="Arial" pitchFamily="34" charset="0"/>
              </a:rPr>
              <a:t>  It is important to emphasize that in patients with NRT precautions, OTC/self-care is not appropriate.</a:t>
            </a:r>
            <a:r>
              <a:rPr lang="en-US" altLang="en-US" smtClean="0">
                <a:latin typeface="Arial" pitchFamily="34" charset="0"/>
              </a:rPr>
              <a:t> </a:t>
            </a:r>
          </a:p>
          <a:p>
            <a:pPr>
              <a:spcBef>
                <a:spcPct val="85000"/>
              </a:spcBef>
            </a:pPr>
            <a:r>
              <a:rPr lang="en-US" altLang="en-US" sz="700" smtClean="0">
                <a:latin typeface="Arial" pitchFamily="34" charset="0"/>
              </a:rPr>
              <a:t>Benowitz NL. (2003). Cigarette smoking and cardiovascular disease: Pathophysiology and implications for treatment. </a:t>
            </a:r>
            <a:r>
              <a:rPr lang="en-US" altLang="en-US" sz="700" i="1" smtClean="0">
                <a:latin typeface="Arial" pitchFamily="34" charset="0"/>
              </a:rPr>
              <a:t>Prog Cardiovasc Dis</a:t>
            </a:r>
            <a:r>
              <a:rPr lang="en-US" altLang="en-US" sz="700" smtClean="0">
                <a:latin typeface="Arial" pitchFamily="34" charset="0"/>
              </a:rPr>
              <a:t> 46:91</a:t>
            </a:r>
            <a:r>
              <a:rPr lang="en-US" altLang="en-US" sz="700" smtClean="0">
                <a:latin typeface="Arial" pitchFamily="34" charset="0"/>
                <a:cs typeface="Arial" pitchFamily="34" charset="0"/>
              </a:rPr>
              <a:t>–</a:t>
            </a:r>
            <a:r>
              <a:rPr lang="en-US" altLang="en-US" sz="700" smtClean="0">
                <a:latin typeface="Arial" pitchFamily="34" charset="0"/>
              </a:rPr>
              <a:t>111. </a:t>
            </a:r>
          </a:p>
          <a:p>
            <a:r>
              <a:rPr lang="en-US" altLang="en-US" sz="700" smtClean="0">
                <a:latin typeface="Arial" pitchFamily="34" charset="0"/>
              </a:rPr>
              <a:t>Benowitz NL, Gourlay SG. (1997). Cardiovascular toxicity of nicotine: Implications for nicotine replacement therapy. </a:t>
            </a:r>
            <a:r>
              <a:rPr lang="en-US" altLang="en-US" sz="700" i="1" smtClean="0">
                <a:latin typeface="Arial" pitchFamily="34" charset="0"/>
              </a:rPr>
              <a:t>J Am Coll Cardiol</a:t>
            </a:r>
            <a:r>
              <a:rPr lang="en-US" altLang="en-US" sz="700" smtClean="0">
                <a:latin typeface="Arial" pitchFamily="34" charset="0"/>
              </a:rPr>
              <a:t> 29:1422</a:t>
            </a:r>
            <a:r>
              <a:rPr lang="en-US" altLang="en-US" sz="700" smtClean="0">
                <a:latin typeface="Arial" pitchFamily="34" charset="0"/>
                <a:cs typeface="Arial" pitchFamily="34" charset="0"/>
              </a:rPr>
              <a:t>–</a:t>
            </a:r>
            <a:r>
              <a:rPr lang="en-US" altLang="en-US" sz="700" smtClean="0">
                <a:latin typeface="Arial" pitchFamily="34" charset="0"/>
              </a:rPr>
              <a:t>1431.</a:t>
            </a:r>
          </a:p>
          <a:p>
            <a:r>
              <a:rPr lang="en-US" sz="700" smtClean="0">
                <a:latin typeface="Arial" pitchFamily="34" charset="0"/>
              </a:rPr>
              <a:t>Fiore MC, Jaén CR, Baker TB, et al. (2008). </a:t>
            </a:r>
            <a:r>
              <a:rPr lang="en-US" sz="700" i="1" smtClean="0">
                <a:latin typeface="Arial" pitchFamily="34" charset="0"/>
              </a:rPr>
              <a:t>Treating Tobacco Use and Dependence: 2008 Update. Clinical Practice Guideline.</a:t>
            </a:r>
            <a:r>
              <a:rPr lang="en-US" sz="700" smtClean="0">
                <a:latin typeface="Arial" pitchFamily="34" charset="0"/>
              </a:rPr>
              <a:t> Rockville, MD: U.S. Department of Health and Human Services. Public Health Service.</a:t>
            </a:r>
          </a:p>
          <a:p>
            <a:r>
              <a:rPr lang="en-US" altLang="en-US" sz="700" smtClean="0">
                <a:latin typeface="Arial" pitchFamily="34" charset="0"/>
              </a:rPr>
              <a:t>Joseph AM, Fu SS. (2003). Safety issues in pharmacotherapy for smoking in patients with cardiovascular disease. </a:t>
            </a:r>
            <a:r>
              <a:rPr lang="en-US" altLang="en-US" sz="700" i="1" smtClean="0">
                <a:latin typeface="Arial" pitchFamily="34" charset="0"/>
              </a:rPr>
              <a:t>Prog Cardiovasc Dis</a:t>
            </a:r>
            <a:r>
              <a:rPr lang="en-US" altLang="en-US" sz="700" smtClean="0">
                <a:latin typeface="Arial" pitchFamily="34" charset="0"/>
              </a:rPr>
              <a:t> 45:429</a:t>
            </a:r>
            <a:r>
              <a:rPr lang="en-US" altLang="en-US" sz="700" smtClean="0">
                <a:latin typeface="Arial" pitchFamily="34" charset="0"/>
                <a:cs typeface="Arial" pitchFamily="34" charset="0"/>
              </a:rPr>
              <a:t>–</a:t>
            </a:r>
            <a:r>
              <a:rPr lang="en-US" altLang="en-US" sz="700" smtClean="0">
                <a:latin typeface="Arial" pitchFamily="34" charset="0"/>
              </a:rPr>
              <a:t>441. </a:t>
            </a:r>
          </a:p>
          <a:p>
            <a:r>
              <a:rPr lang="en-US" altLang="en-US" sz="700" smtClean="0">
                <a:latin typeface="Arial" pitchFamily="34" charset="0"/>
              </a:rPr>
              <a:t>Joseph AM, Norman SM, Ferry LH, et al. (1996). The safety of transdermal nicotine as an aid to smoking cessation in patients with cardiac disease. </a:t>
            </a:r>
            <a:r>
              <a:rPr lang="en-US" altLang="en-US" sz="700" i="1" smtClean="0">
                <a:latin typeface="Arial" pitchFamily="34" charset="0"/>
              </a:rPr>
              <a:t>N Engl J Med</a:t>
            </a:r>
            <a:r>
              <a:rPr lang="en-US" altLang="en-US" sz="700" smtClean="0">
                <a:latin typeface="Arial" pitchFamily="34" charset="0"/>
              </a:rPr>
              <a:t> 335:1792</a:t>
            </a:r>
            <a:r>
              <a:rPr lang="en-US" altLang="en-US" sz="700" smtClean="0">
                <a:latin typeface="Arial" pitchFamily="34" charset="0"/>
                <a:cs typeface="Arial" pitchFamily="34" charset="0"/>
              </a:rPr>
              <a:t>–</a:t>
            </a:r>
            <a:r>
              <a:rPr lang="en-US" altLang="en-US" sz="700" smtClean="0">
                <a:latin typeface="Arial" pitchFamily="34" charset="0"/>
              </a:rPr>
              <a:t>1798.</a:t>
            </a:r>
          </a:p>
          <a:p>
            <a:r>
              <a:rPr lang="en-US" sz="700" smtClean="0">
                <a:latin typeface="Arial" pitchFamily="34" charset="0"/>
              </a:rPr>
              <a:t>Lee AH, Afessa B. (2007). The association of nicotine replacement therapy with mortality in a medical intensive care unit. </a:t>
            </a:r>
            <a:r>
              <a:rPr lang="en-US" sz="700" i="1" smtClean="0">
                <a:latin typeface="Arial" pitchFamily="34" charset="0"/>
              </a:rPr>
              <a:t>Crit Care Med</a:t>
            </a:r>
            <a:r>
              <a:rPr lang="en-US" sz="700" smtClean="0">
                <a:latin typeface="Arial" pitchFamily="34" charset="0"/>
              </a:rPr>
              <a:t> 35:1517</a:t>
            </a:r>
            <a:r>
              <a:rPr lang="en-US" altLang="en-US" sz="700" smtClean="0">
                <a:latin typeface="Arial" pitchFamily="34" charset="0"/>
                <a:cs typeface="Arial" pitchFamily="34" charset="0"/>
              </a:rPr>
              <a:t>–15</a:t>
            </a:r>
            <a:r>
              <a:rPr lang="en-US" sz="700" smtClean="0">
                <a:latin typeface="Arial" pitchFamily="34" charset="0"/>
              </a:rPr>
              <a:t>21.</a:t>
            </a:r>
            <a:endParaRPr lang="en-US" altLang="en-US" sz="700" smtClean="0">
              <a:latin typeface="Arial" pitchFamily="34" charset="0"/>
            </a:endParaRPr>
          </a:p>
          <a:p>
            <a:r>
              <a:rPr lang="en-US" altLang="en-US" sz="700" smtClean="0">
                <a:latin typeface="Arial" pitchFamily="34" charset="0"/>
              </a:rPr>
              <a:t>McRobbie H, Hajek P. (2001). Nicotine replacement therapy in patients with cardiovascular disease: guidelines for health professionals. </a:t>
            </a:r>
            <a:r>
              <a:rPr lang="en-US" altLang="en-US" sz="700" i="1" smtClean="0">
                <a:latin typeface="Arial" pitchFamily="34" charset="0"/>
              </a:rPr>
              <a:t>Addiction</a:t>
            </a:r>
            <a:r>
              <a:rPr lang="en-US" altLang="en-US" sz="700" smtClean="0">
                <a:latin typeface="Arial" pitchFamily="34" charset="0"/>
              </a:rPr>
              <a:t> 96:1547</a:t>
            </a:r>
            <a:r>
              <a:rPr lang="en-US" altLang="en-US" sz="700" smtClean="0">
                <a:latin typeface="Arial" pitchFamily="34" charset="0"/>
                <a:cs typeface="Arial" pitchFamily="34" charset="0"/>
              </a:rPr>
              <a:t>–15</a:t>
            </a:r>
            <a:r>
              <a:rPr lang="en-US" altLang="en-US" sz="700" smtClean="0">
                <a:latin typeface="Arial" pitchFamily="34" charset="0"/>
              </a:rPr>
              <a:t>51.</a:t>
            </a:r>
          </a:p>
          <a:p>
            <a:r>
              <a:rPr lang="en-US" sz="700" smtClean="0">
                <a:latin typeface="Arial" pitchFamily="34" charset="0"/>
              </a:rPr>
              <a:t>Meine TJ, Patel MR, Washam JB, Pappas PA, Jollis JG. (2005). Safety and effectiveness of transdermal nicotine patch in smokers admitted with acute coronary syndromes. </a:t>
            </a:r>
            <a:r>
              <a:rPr lang="en-US" sz="700" i="1" smtClean="0">
                <a:latin typeface="Arial" pitchFamily="34" charset="0"/>
              </a:rPr>
              <a:t>Am J Cardiol</a:t>
            </a:r>
            <a:r>
              <a:rPr lang="en-US" sz="700" smtClean="0">
                <a:latin typeface="Arial" pitchFamily="34" charset="0"/>
              </a:rPr>
              <a:t> 15:976</a:t>
            </a:r>
            <a:r>
              <a:rPr lang="en-US" sz="700" smtClean="0">
                <a:latin typeface="Arial" pitchFamily="34" charset="0"/>
                <a:cs typeface="Arial" pitchFamily="34" charset="0"/>
              </a:rPr>
              <a:t>–</a:t>
            </a:r>
            <a:r>
              <a:rPr lang="en-US" sz="700" smtClean="0">
                <a:latin typeface="Arial" pitchFamily="34" charset="0"/>
              </a:rPr>
              <a:t>978.</a:t>
            </a:r>
          </a:p>
          <a:p>
            <a:r>
              <a:rPr lang="en-US" sz="700" smtClean="0">
                <a:latin typeface="Arial" pitchFamily="34" charset="0"/>
              </a:rPr>
              <a:t>Stead LF, Perera R, Bullen C, Mant D, Lancaster T. (2008). Nicotine replacement therapy for smoking cessation. </a:t>
            </a:r>
            <a:r>
              <a:rPr lang="en-US" sz="700" i="1" smtClean="0">
                <a:latin typeface="Arial" pitchFamily="34" charset="0"/>
              </a:rPr>
              <a:t>Cochrane Database Syst Rev</a:t>
            </a:r>
            <a:r>
              <a:rPr lang="en-US" sz="700" smtClean="0">
                <a:latin typeface="Arial" pitchFamily="34" charset="0"/>
              </a:rPr>
              <a:t> 1:CD000146.</a:t>
            </a:r>
          </a:p>
          <a:p>
            <a:r>
              <a:rPr lang="en-US" sz="700" smtClean="0">
                <a:latin typeface="Arial" pitchFamily="34" charset="0"/>
              </a:rPr>
              <a:t>Tzivoni D, Keren A, Meyler S, et al. (1998). Cardiovascular safety of transdermal nicotine patches in patients with coronary artery disease who try to quit smoking. </a:t>
            </a:r>
            <a:r>
              <a:rPr lang="en-US" sz="700" i="1" smtClean="0">
                <a:latin typeface="Arial" pitchFamily="34" charset="0"/>
              </a:rPr>
              <a:t>Cardiovasc Drugs Ther</a:t>
            </a:r>
            <a:r>
              <a:rPr lang="en-US" sz="700" smtClean="0">
                <a:latin typeface="Arial" pitchFamily="34" charset="0"/>
              </a:rPr>
              <a:t> 12:239</a:t>
            </a:r>
            <a:r>
              <a:rPr lang="en-US" sz="700" smtClean="0">
                <a:latin typeface="Arial" pitchFamily="34" charset="0"/>
                <a:cs typeface="Arial" pitchFamily="34" charset="0"/>
              </a:rPr>
              <a:t>–</a:t>
            </a:r>
            <a:r>
              <a:rPr lang="en-US" sz="700" smtClean="0">
                <a:latin typeface="Arial" pitchFamily="34" charset="0"/>
              </a:rPr>
              <a:t>244.</a:t>
            </a:r>
          </a:p>
          <a:p>
            <a:r>
              <a:rPr lang="en-US" altLang="en-US" sz="700" smtClean="0">
                <a:latin typeface="Arial" pitchFamily="34" charset="0"/>
              </a:rPr>
              <a:t>Working Group for the Study of Transdermal Nicotine in Patients with Coronary Artery Disease. (1994). Nicotine replacement therapy for patients with coronary artery disease. </a:t>
            </a:r>
            <a:r>
              <a:rPr lang="en-US" altLang="en-US" sz="700" i="1" smtClean="0">
                <a:latin typeface="Arial" pitchFamily="34" charset="0"/>
              </a:rPr>
              <a:t>Arch Intern Med</a:t>
            </a:r>
            <a:r>
              <a:rPr lang="en-US" altLang="en-US" sz="700" smtClean="0">
                <a:latin typeface="Arial" pitchFamily="34" charset="0"/>
              </a:rPr>
              <a:t> 154:989</a:t>
            </a:r>
            <a:r>
              <a:rPr lang="en-US" sz="700" smtClean="0">
                <a:latin typeface="Arial" pitchFamily="34" charset="0"/>
                <a:cs typeface="Arial" pitchFamily="34" charset="0"/>
              </a:rPr>
              <a:t>–</a:t>
            </a:r>
            <a:r>
              <a:rPr lang="en-US" altLang="en-US" sz="700" smtClean="0">
                <a:latin typeface="Arial" pitchFamily="34" charset="0"/>
              </a:rPr>
              <a:t>995.</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243C3DD-E26E-4708-859F-CE3621AB5594}" type="slidenum">
              <a:rPr lang="en-US" smtClean="0"/>
              <a:pPr/>
              <a:t>64</a:t>
            </a:fld>
            <a:endParaRPr lang="en-US" smtClean="0"/>
          </a:p>
        </p:txBody>
      </p:sp>
      <p:sp>
        <p:nvSpPr>
          <p:cNvPr id="10240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71DDEC59-11E4-4753-98C8-9589453A0477}" type="slidenum">
              <a:rPr kumimoji="0" lang="en-US" sz="1200">
                <a:latin typeface="Tahoma" pitchFamily="34" charset="0"/>
                <a:cs typeface="Arial" pitchFamily="34" charset="0"/>
              </a:rPr>
              <a:pPr algn="r" defTabSz="966788" eaLnBrk="1" hangingPunct="1">
                <a:lnSpc>
                  <a:spcPct val="100000"/>
                </a:lnSpc>
                <a:spcBef>
                  <a:spcPct val="0"/>
                </a:spcBef>
              </a:pPr>
              <a:t>64</a:t>
            </a:fld>
            <a:endParaRPr kumimoji="0" lang="en-US" sz="1200">
              <a:latin typeface="Tahoma" pitchFamily="34" charset="0"/>
              <a:cs typeface="Arial" pitchFamily="34" charset="0"/>
            </a:endParaRPr>
          </a:p>
        </p:txBody>
      </p:sp>
      <p:sp>
        <p:nvSpPr>
          <p:cNvPr id="102404" name="Rectangle 2"/>
          <p:cNvSpPr>
            <a:spLocks noGrp="1" noRot="1" noChangeAspect="1" noChangeArrowheads="1" noTextEdit="1"/>
          </p:cNvSpPr>
          <p:nvPr>
            <p:ph type="sldImg"/>
          </p:nvPr>
        </p:nvSpPr>
        <p:spPr>
          <a:xfrm>
            <a:off x="1917700" y="712788"/>
            <a:ext cx="3554413" cy="2665412"/>
          </a:xfrm>
          <a:ln/>
        </p:spPr>
      </p:sp>
      <p:sp>
        <p:nvSpPr>
          <p:cNvPr id="102405" name="Rectangle 3"/>
          <p:cNvSpPr>
            <a:spLocks noGrp="1" noChangeArrowheads="1"/>
          </p:cNvSpPr>
          <p:nvPr>
            <p:ph type="body" idx="1"/>
          </p:nvPr>
        </p:nvSpPr>
        <p:spPr>
          <a:xfrm>
            <a:off x="601663" y="3536950"/>
            <a:ext cx="6181725" cy="5233988"/>
          </a:xfrm>
          <a:noFill/>
        </p:spPr>
        <p:txBody>
          <a:bodyPr lIns="96485" tIns="48242" rIns="96485" bIns="48242"/>
          <a:lstStyle/>
          <a:p>
            <a:pPr>
              <a:tabLst>
                <a:tab pos="217488" algn="l"/>
              </a:tabLst>
            </a:pPr>
            <a:r>
              <a:rPr lang="en-US" sz="900" smtClean="0">
                <a:latin typeface="Arial" pitchFamily="34" charset="0"/>
              </a:rPr>
              <a:t>FDA approved: 1984	</a:t>
            </a:r>
          </a:p>
          <a:p>
            <a:pPr>
              <a:tabLst>
                <a:tab pos="217488" algn="l"/>
              </a:tabLst>
            </a:pPr>
            <a:r>
              <a:rPr lang="en-US" sz="900" smtClean="0">
                <a:latin typeface="Arial" pitchFamily="34" charset="0"/>
              </a:rPr>
              <a:t>Switched to OTC status: 1996</a:t>
            </a:r>
          </a:p>
          <a:p>
            <a:pPr>
              <a:tabLst>
                <a:tab pos="217488" algn="l"/>
              </a:tabLst>
            </a:pPr>
            <a:r>
              <a:rPr lang="en-US" sz="900" smtClean="0">
                <a:latin typeface="Arial" pitchFamily="34" charset="0"/>
              </a:rPr>
              <a:t>Available strengths: 2 mg, 4 mg (for persons who smoke heavily)</a:t>
            </a:r>
          </a:p>
          <a:p>
            <a:pPr>
              <a:tabLst>
                <a:tab pos="217488" algn="l"/>
              </a:tabLst>
            </a:pPr>
            <a:r>
              <a:rPr lang="en-US" sz="900" smtClean="0">
                <a:latin typeface="Arial" pitchFamily="34" charset="0"/>
              </a:rPr>
              <a:t>Available flavors:  </a:t>
            </a:r>
            <a:r>
              <a:rPr lang="en-US" sz="900" b="1" i="1" smtClean="0">
                <a:latin typeface="Arial" pitchFamily="34" charset="0"/>
              </a:rPr>
              <a:t>Nicorette gum</a:t>
            </a:r>
            <a:r>
              <a:rPr lang="en-US" sz="900" smtClean="0">
                <a:latin typeface="Arial" pitchFamily="34" charset="0"/>
              </a:rPr>
              <a:t>: original; mint (released 1998); FreshMint (coated formulation, released 2005); Fruit Chill (coated formulation, released 2006); Cinnamon Surge (coated formulation, released 2007); White Ice Mint (coated formulation, released 2008).  </a:t>
            </a:r>
            <a:r>
              <a:rPr lang="en-US" sz="900" b="1" i="1" smtClean="0">
                <a:latin typeface="Arial" pitchFamily="34" charset="0"/>
              </a:rPr>
              <a:t>Generic gum</a:t>
            </a:r>
            <a:r>
              <a:rPr lang="en-US" sz="900" smtClean="0">
                <a:latin typeface="Arial" pitchFamily="34" charset="0"/>
              </a:rPr>
              <a:t>: original; mint; coated-mint, orange (previously available as Nicorette Orange; discontinued by GlaxoSmithKline 12/2005)</a:t>
            </a:r>
          </a:p>
          <a:p>
            <a:pPr>
              <a:tabLst>
                <a:tab pos="217488" algn="l"/>
              </a:tabLst>
            </a:pPr>
            <a:r>
              <a:rPr lang="en-US" sz="900" b="1" smtClean="0">
                <a:solidFill>
                  <a:srgbClr val="000000"/>
                </a:solidFill>
                <a:latin typeface="Arial" pitchFamily="34" charset="0"/>
                <a:cs typeface="Times New Roman" pitchFamily="18" charset="0"/>
              </a:rPr>
              <a:t>Description of Product</a:t>
            </a:r>
            <a:endParaRPr lang="en-US" sz="900" smtClean="0">
              <a:latin typeface="Arial" pitchFamily="34" charset="0"/>
              <a:cs typeface="Times New Roman" pitchFamily="18" charset="0"/>
            </a:endParaRPr>
          </a:p>
          <a:p>
            <a:pPr>
              <a:tabLst>
                <a:tab pos="217488" algn="l"/>
              </a:tabLst>
            </a:pPr>
            <a:r>
              <a:rPr lang="en-US" sz="900" smtClean="0">
                <a:latin typeface="Arial" pitchFamily="34" charset="0"/>
              </a:rPr>
              <a:t>Nicotine polacrilex (</a:t>
            </a:r>
            <a:r>
              <a:rPr lang="en-US" sz="900" i="1" smtClean="0">
                <a:latin typeface="Arial" pitchFamily="34" charset="0"/>
              </a:rPr>
              <a:t>pol</a:t>
            </a:r>
            <a:r>
              <a:rPr lang="en-US" sz="900" i="1" smtClean="0">
                <a:latin typeface="Arial" pitchFamily="34" charset="0"/>
                <a:cs typeface="Arial" pitchFamily="34" charset="0"/>
              </a:rPr>
              <a:t>é</a:t>
            </a:r>
            <a:r>
              <a:rPr lang="en-US" sz="900" i="1" smtClean="0">
                <a:latin typeface="Arial" pitchFamily="34" charset="0"/>
              </a:rPr>
              <a:t>-ah-kril-ex</a:t>
            </a:r>
            <a:r>
              <a:rPr lang="en-US" sz="900" smtClean="0">
                <a:latin typeface="Arial" pitchFamily="34" charset="0"/>
              </a:rPr>
              <a:t>) is a </a:t>
            </a:r>
            <a:r>
              <a:rPr lang="en-US" sz="900" smtClean="0">
                <a:latin typeface="Arial" pitchFamily="34" charset="0"/>
                <a:cs typeface="Times New Roman" pitchFamily="18" charset="0"/>
              </a:rPr>
              <a:t>resin complex of nicotine and polacrilin in a sugar-free chewing gum base. </a:t>
            </a:r>
            <a:r>
              <a:rPr lang="en-US" sz="900" smtClean="0">
                <a:latin typeface="Arial" pitchFamily="34" charset="0"/>
              </a:rPr>
              <a:t>The original flavor gum has a distinct, tobacco-like, slightly peppery taste.  Newer, softer to chew formulations, in a variety of flavors, have been released over the years to increase palatability. All gum formulations contain buffering agents (sodium carbonate and sodium bicarbonate) to increase salivary pH, thereby enhancing buccal absorption of nicotine.</a:t>
            </a:r>
          </a:p>
          <a:p>
            <a:pPr>
              <a:tabLst>
                <a:tab pos="217488" algn="l"/>
              </a:tabLst>
            </a:pPr>
            <a:r>
              <a:rPr lang="en-US" altLang="en-US" sz="900" b="1" smtClean="0">
                <a:latin typeface="Arial" pitchFamily="34" charset="0"/>
              </a:rPr>
              <a:t>Clinical Efficacy </a:t>
            </a:r>
            <a:r>
              <a:rPr lang="en-US" altLang="en-US" sz="900" smtClean="0">
                <a:latin typeface="Arial" pitchFamily="34" charset="0"/>
              </a:rPr>
              <a:t>(Fiore et al., 2008)</a:t>
            </a:r>
            <a:endParaRPr lang="en-US" altLang="en-US" sz="900" b="1" smtClean="0">
              <a:latin typeface="Arial" pitchFamily="34" charset="0"/>
            </a:endParaRPr>
          </a:p>
          <a:p>
            <a:pPr>
              <a:tabLst>
                <a:tab pos="217488" algn="l"/>
              </a:tabLst>
            </a:pPr>
            <a:r>
              <a:rPr lang="en-US" altLang="en-US" sz="900" smtClean="0">
                <a:latin typeface="Arial" pitchFamily="34" charset="0"/>
              </a:rPr>
              <a:t>In a meta-analysis of 13 trials, nicotine gum was found to significantly improve quit rates compared to placebo. The effectiveness and abstinence rates at 6-months post-quit date are shown in the table below. The</a:t>
            </a:r>
            <a:r>
              <a:rPr lang="en-US" sz="900" smtClean="0">
                <a:latin typeface="Arial" pitchFamily="34" charset="0"/>
              </a:rPr>
              <a:t> 4-mg gum is more efficacious than the 2-mg gum as a cessation aid in highly dependent smokers (Fiore et al., 2008).</a:t>
            </a:r>
          </a:p>
          <a:p>
            <a:pPr>
              <a:tabLst>
                <a:tab pos="217488" algn="l"/>
              </a:tabLst>
            </a:pPr>
            <a:endParaRPr lang="en-US" altLang="en-US" sz="900" smtClean="0">
              <a:latin typeface="Arial" pitchFamily="34" charset="0"/>
            </a:endParaRPr>
          </a:p>
          <a:p>
            <a:pPr>
              <a:tabLst>
                <a:tab pos="217488" algn="l"/>
              </a:tabLst>
            </a:pPr>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p:txBody>
      </p:sp>
      <p:graphicFrame>
        <p:nvGraphicFramePr>
          <p:cNvPr id="1986594" name="Group 34"/>
          <p:cNvGraphicFramePr>
            <a:graphicFrameLocks noGrp="1"/>
          </p:cNvGraphicFramePr>
          <p:nvPr/>
        </p:nvGraphicFramePr>
        <p:xfrm>
          <a:off x="936625" y="7353300"/>
          <a:ext cx="5459413" cy="1056632"/>
        </p:xfrm>
        <a:graphic>
          <a:graphicData uri="http://schemas.openxmlformats.org/drawingml/2006/table">
            <a:tbl>
              <a:tblPr/>
              <a:tblGrid>
                <a:gridCol w="2220913"/>
                <a:gridCol w="1762125"/>
                <a:gridCol w="1476375"/>
              </a:tblGrid>
              <a:tr h="36036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Treatment</a:t>
                      </a:r>
                    </a:p>
                  </a:txBody>
                  <a:tcPr marL="89763" marR="89763" marT="46354" marB="4635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odds ratio </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(95% CI)</a:t>
                      </a:r>
                    </a:p>
                  </a:txBody>
                  <a:tcPr marL="89763" marR="89763" marT="46354" marB="4635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abstinence rate (95% CI)</a:t>
                      </a:r>
                    </a:p>
                  </a:txBody>
                  <a:tcPr marL="89763" marR="89763" marT="46354" marB="4635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77800">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Placebo</a:t>
                      </a:r>
                    </a:p>
                  </a:txBody>
                  <a:tcPr marL="89763" marR="89763" marT="46354" marB="4635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1.0</a:t>
                      </a:r>
                    </a:p>
                  </a:txBody>
                  <a:tcPr marL="89763" marR="89763" marT="46354" marB="4635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13.8%</a:t>
                      </a:r>
                    </a:p>
                  </a:txBody>
                  <a:tcPr marL="89763" marR="89763" marT="46354" marB="4635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Nicotine gum (6</a:t>
                      </a:r>
                      <a:r>
                        <a:rPr kumimoji="1" lang="en-US" altLang="en-US" sz="800" b="0" i="0" u="none" strike="noStrike" cap="none" normalizeH="0" baseline="0" smtClean="0">
                          <a:ln>
                            <a:noFill/>
                          </a:ln>
                          <a:solidFill>
                            <a:schemeClr val="tx1"/>
                          </a:solidFill>
                          <a:effectLst/>
                          <a:latin typeface="Arial" charset="0"/>
                          <a:cs typeface="Arial" charset="0"/>
                        </a:rPr>
                        <a:t>–</a:t>
                      </a:r>
                      <a:r>
                        <a:rPr kumimoji="1" lang="en-US" sz="900" b="0" i="0" u="none" strike="noStrike" cap="none" normalizeH="0" baseline="0" smtClean="0">
                          <a:ln>
                            <a:noFill/>
                          </a:ln>
                          <a:solidFill>
                            <a:schemeClr val="tx1"/>
                          </a:solidFill>
                          <a:effectLst/>
                          <a:latin typeface="Arial" charset="0"/>
                          <a:cs typeface="Arial" charset="0"/>
                        </a:rPr>
                        <a:t>14 weeks)</a:t>
                      </a:r>
                    </a:p>
                  </a:txBody>
                  <a:tcPr marL="89763" marR="89763" marT="46354" marB="4635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1.5 (1.2–1.7)</a:t>
                      </a:r>
                    </a:p>
                  </a:txBody>
                  <a:tcPr marL="89763" marR="89763" marT="46354" marB="4635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19.0% (16.5</a:t>
                      </a:r>
                      <a:r>
                        <a:rPr kumimoji="1" lang="en-US" sz="900" b="0" i="0" u="none" strike="noStrike" cap="none" normalizeH="0" baseline="0" smtClean="0">
                          <a:ln>
                            <a:noFill/>
                          </a:ln>
                          <a:solidFill>
                            <a:schemeClr val="tx1"/>
                          </a:solidFill>
                          <a:effectLst/>
                          <a:latin typeface="Arial" charset="0"/>
                          <a:cs typeface="Arial" charset="0"/>
                        </a:rPr>
                        <a:t>–</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21.9)</a:t>
                      </a:r>
                      <a:endParaRPr kumimoji="1" lang="en-US" sz="900" b="0" i="0" u="none" strike="noStrike" cap="none" normalizeH="0" baseline="0" smtClean="0">
                        <a:ln>
                          <a:noFill/>
                        </a:ln>
                        <a:solidFill>
                          <a:schemeClr val="tx1"/>
                        </a:solidFill>
                        <a:effectLst/>
                        <a:latin typeface="Arial" charset="0"/>
                        <a:cs typeface="Arial" charset="0"/>
                      </a:endParaRPr>
                    </a:p>
                  </a:txBody>
                  <a:tcPr marL="89763" marR="89763" marT="46354" marB="4635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Nicotine gum, long-term (&gt;14 weeks)</a:t>
                      </a:r>
                      <a:endParaRPr kumimoji="1" lang="en-US" sz="900" b="0" i="0" u="none" strike="noStrike" cap="none" normalizeH="0" baseline="0" smtClean="0">
                        <a:ln>
                          <a:noFill/>
                        </a:ln>
                        <a:solidFill>
                          <a:schemeClr val="tx1"/>
                        </a:solidFill>
                        <a:effectLst/>
                        <a:latin typeface="Arial" charset="0"/>
                        <a:cs typeface="Arial" charset="0"/>
                      </a:endParaRPr>
                    </a:p>
                  </a:txBody>
                  <a:tcPr marL="89763" marR="89763" marT="46354" marB="4635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2.2 (1.5–3.2)</a:t>
                      </a:r>
                    </a:p>
                  </a:txBody>
                  <a:tcPr marL="89763" marR="89763" marT="46354" marB="4635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26.1% (19.7</a:t>
                      </a:r>
                      <a:r>
                        <a:rPr kumimoji="1" lang="en-US" sz="900" b="0" i="0" u="none" strike="noStrike" cap="none" normalizeH="0" baseline="0" smtClean="0">
                          <a:ln>
                            <a:noFill/>
                          </a:ln>
                          <a:solidFill>
                            <a:schemeClr val="tx1"/>
                          </a:solidFill>
                          <a:effectLst/>
                          <a:latin typeface="Arial" charset="0"/>
                          <a:cs typeface="Arial" charset="0"/>
                        </a:rPr>
                        <a:t>–</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33.6)</a:t>
                      </a:r>
                      <a:endParaRPr kumimoji="1" lang="en-US" sz="900" b="0" i="0" u="none" strike="noStrike" cap="none" normalizeH="0" baseline="0" smtClean="0">
                        <a:ln>
                          <a:noFill/>
                        </a:ln>
                        <a:solidFill>
                          <a:schemeClr val="tx1"/>
                        </a:solidFill>
                        <a:effectLst/>
                        <a:latin typeface="Arial" charset="0"/>
                        <a:cs typeface="Arial" charset="0"/>
                      </a:endParaRPr>
                    </a:p>
                  </a:txBody>
                  <a:tcPr marL="89763" marR="89763" marT="46354" marB="4635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52CF1C7-48B5-4E38-9E97-C412E0A82B43}" type="slidenum">
              <a:rPr lang="en-US" smtClean="0"/>
              <a:pPr/>
              <a:t>65</a:t>
            </a:fld>
            <a:endParaRPr lang="en-US" smtClean="0"/>
          </a:p>
        </p:txBody>
      </p:sp>
      <p:sp>
        <p:nvSpPr>
          <p:cNvPr id="10342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3717D2A5-84E4-4867-AFD2-FD0DBBE6A259}" type="slidenum">
              <a:rPr kumimoji="0" lang="en-US" sz="1200">
                <a:latin typeface="Tahoma" pitchFamily="34" charset="0"/>
                <a:cs typeface="Arial" pitchFamily="34" charset="0"/>
              </a:rPr>
              <a:pPr algn="r" defTabSz="966788" eaLnBrk="1" hangingPunct="1">
                <a:lnSpc>
                  <a:spcPct val="100000"/>
                </a:lnSpc>
                <a:spcBef>
                  <a:spcPct val="0"/>
                </a:spcBef>
              </a:pPr>
              <a:t>65</a:t>
            </a:fld>
            <a:endParaRPr kumimoji="0" lang="en-US" sz="1200">
              <a:latin typeface="Tahoma" pitchFamily="34" charset="0"/>
              <a:cs typeface="Arial" pitchFamily="34" charset="0"/>
            </a:endParaRPr>
          </a:p>
        </p:txBody>
      </p:sp>
      <p:sp>
        <p:nvSpPr>
          <p:cNvPr id="103428" name="Rectangle 2"/>
          <p:cNvSpPr>
            <a:spLocks noGrp="1" noRot="1" noChangeAspect="1" noChangeArrowheads="1" noTextEdit="1"/>
          </p:cNvSpPr>
          <p:nvPr>
            <p:ph type="sldImg"/>
          </p:nvPr>
        </p:nvSpPr>
        <p:spPr>
          <a:xfrm>
            <a:off x="1874838" y="719138"/>
            <a:ext cx="3554412" cy="2665412"/>
          </a:xfrm>
          <a:ln/>
        </p:spPr>
      </p:sp>
      <p:sp>
        <p:nvSpPr>
          <p:cNvPr id="103429" name="Rectangle 3"/>
          <p:cNvSpPr>
            <a:spLocks noGrp="1" noChangeArrowheads="1"/>
          </p:cNvSpPr>
          <p:nvPr>
            <p:ph type="body" idx="1"/>
          </p:nvPr>
        </p:nvSpPr>
        <p:spPr>
          <a:xfrm>
            <a:off x="557213" y="3543300"/>
            <a:ext cx="6189662" cy="5338763"/>
          </a:xfrm>
          <a:noFill/>
        </p:spPr>
        <p:txBody>
          <a:bodyPr lIns="96606" tIns="48303" rIns="96606" bIns="48303"/>
          <a:lstStyle/>
          <a:p>
            <a:r>
              <a:rPr lang="en-US" sz="900" smtClean="0">
                <a:solidFill>
                  <a:srgbClr val="000000"/>
                </a:solidFill>
                <a:latin typeface="Arial" pitchFamily="34" charset="0"/>
                <a:cs typeface="Times New Roman" pitchFamily="18" charset="0"/>
              </a:rPr>
              <a:t>The dosage of nicotine gum is based on the patient’s current level of smoking:</a:t>
            </a:r>
          </a:p>
          <a:p>
            <a:endParaRPr lang="en-US" sz="900" smtClean="0">
              <a:solidFill>
                <a:srgbClr val="000000"/>
              </a:solidFill>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Patients who smoke 25 cigarettes a day or more should use the 4-mg strength.</a:t>
            </a:r>
            <a:endParaRPr lang="en-US" sz="900" smtClean="0">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Patients who smoke fewer than </a:t>
            </a:r>
            <a:r>
              <a:rPr lang="en-US" sz="900" smtClean="0">
                <a:solidFill>
                  <a:srgbClr val="000000"/>
                </a:solidFill>
                <a:latin typeface="Arial" pitchFamily="34" charset="0"/>
                <a:cs typeface="Times New Roman" pitchFamily="18" charset="0"/>
                <a:sym typeface="Symbol" pitchFamily="18" charset="2"/>
              </a:rPr>
              <a:t>25</a:t>
            </a:r>
            <a:r>
              <a:rPr lang="en-US" sz="900" smtClean="0">
                <a:solidFill>
                  <a:srgbClr val="000000"/>
                </a:solidFill>
                <a:latin typeface="Arial" pitchFamily="34" charset="0"/>
                <a:cs typeface="Times New Roman" pitchFamily="18" charset="0"/>
              </a:rPr>
              <a:t> cigarettes a day should use the 2-mg strength.</a:t>
            </a:r>
          </a:p>
          <a:p>
            <a:endParaRPr lang="en-US" sz="900" smtClean="0">
              <a:solidFill>
                <a:srgbClr val="000000"/>
              </a:solidFill>
              <a:latin typeface="Arial" pitchFamily="34" charset="0"/>
              <a:cs typeface="Times New Roman" pitchFamily="18" charset="0"/>
            </a:endParaRPr>
          </a:p>
          <a:p>
            <a:r>
              <a:rPr lang="en-US" altLang="en-US" sz="900" smtClean="0">
                <a:latin typeface="Arial" pitchFamily="34" charset="0"/>
              </a:rPr>
              <a:t>When the 2-mg gum is used properly, ~0.9 mg of nicotine is absorbed from each piece (Benowitz et al., 1987). In comparison, approximately 1 mg of nicotine is absorbed from each cigarette (Benowitz &amp; Jacob, 1984). Nicotine plasma levels are lower (~8 mcg/L) and peak approximately 30 minutes after chewing a 2-mg piece of nicotine gum compared to smoking a single cigarette with peak nicotine levels of ~26 mcg/L, which are achieved within 10 minutes (Schneider et al., 1996).</a:t>
            </a:r>
            <a:endParaRPr lang="en-US" sz="900" smtClean="0">
              <a:solidFill>
                <a:srgbClr val="000000"/>
              </a:solidFill>
              <a:latin typeface="Arial" pitchFamily="34" charset="0"/>
              <a:cs typeface="Times New Roman" pitchFamily="18" charset="0"/>
            </a:endParaRPr>
          </a:p>
          <a:p>
            <a:endParaRPr lang="en-US" sz="900" smtClean="0">
              <a:latin typeface="Arial" pitchFamily="34" charset="0"/>
              <a:cs typeface="Times New Roman" pitchFamily="18" charset="0"/>
            </a:endParaRPr>
          </a:p>
          <a:p>
            <a:r>
              <a:rPr lang="en-US" altLang="en-US" sz="800" smtClean="0">
                <a:latin typeface="Arial" pitchFamily="34" charset="0"/>
              </a:rPr>
              <a:t>Benowitz NL, Jacob P III. (1984). Daily intake of nicotine during cigarette smoking. </a:t>
            </a:r>
            <a:r>
              <a:rPr lang="en-US" altLang="en-US" sz="800" i="1" smtClean="0">
                <a:latin typeface="Arial" pitchFamily="34" charset="0"/>
              </a:rPr>
              <a:t>Clin Pharmacol Ther</a:t>
            </a:r>
            <a:r>
              <a:rPr lang="en-US" altLang="en-US" sz="800" smtClean="0">
                <a:latin typeface="Arial" pitchFamily="34" charset="0"/>
              </a:rPr>
              <a:t> 35:499</a:t>
            </a:r>
            <a:r>
              <a:rPr lang="en-US" sz="800" smtClean="0">
                <a:latin typeface="Arial" pitchFamily="34" charset="0"/>
                <a:cs typeface="Arial" pitchFamily="34" charset="0"/>
              </a:rPr>
              <a:t>–</a:t>
            </a:r>
            <a:r>
              <a:rPr lang="en-US" altLang="en-US" sz="800" smtClean="0">
                <a:latin typeface="Arial" pitchFamily="34" charset="0"/>
              </a:rPr>
              <a:t>504.</a:t>
            </a:r>
          </a:p>
          <a:p>
            <a:r>
              <a:rPr lang="en-US" altLang="en-US" sz="800" smtClean="0">
                <a:latin typeface="Arial" pitchFamily="34" charset="0"/>
              </a:rPr>
              <a:t>Benowitz NL, Jacob P, Savanapridi C. (1987). Determinants of nicotine intake while chewing nicotine polacrilex gum. </a:t>
            </a:r>
            <a:r>
              <a:rPr lang="en-US" altLang="en-US" sz="800" i="1" smtClean="0">
                <a:latin typeface="Arial" pitchFamily="34" charset="0"/>
              </a:rPr>
              <a:t>Clin Pharmacol Ther</a:t>
            </a:r>
            <a:r>
              <a:rPr lang="en-US" altLang="en-US" sz="800" smtClean="0">
                <a:latin typeface="Arial" pitchFamily="34" charset="0"/>
              </a:rPr>
              <a:t> 41:467</a:t>
            </a:r>
            <a:r>
              <a:rPr lang="en-US" altLang="en-US" sz="800" smtClean="0">
                <a:latin typeface="Arial" pitchFamily="34" charset="0"/>
                <a:cs typeface="Arial" pitchFamily="34" charset="0"/>
              </a:rPr>
              <a:t>–</a:t>
            </a:r>
            <a:r>
              <a:rPr lang="en-US" altLang="en-US" sz="800" smtClean="0">
                <a:latin typeface="Arial" pitchFamily="34" charset="0"/>
              </a:rPr>
              <a:t>473.</a:t>
            </a:r>
          </a:p>
          <a:p>
            <a:r>
              <a:rPr lang="en-US" altLang="en-US" sz="800" smtClean="0">
                <a:latin typeface="Arial" pitchFamily="34" charset="0"/>
              </a:rPr>
              <a:t>Schneider NG, Lunell E, Olmstead RE, Fagerstr</a:t>
            </a:r>
            <a:r>
              <a:rPr lang="en-US" altLang="en-US" sz="800" smtClean="0">
                <a:latin typeface="Arial" pitchFamily="34" charset="0"/>
                <a:cs typeface="Arial" pitchFamily="34" charset="0"/>
              </a:rPr>
              <a:t>ö</a:t>
            </a:r>
            <a:r>
              <a:rPr lang="en-US" altLang="en-US" sz="800" smtClean="0">
                <a:latin typeface="Arial" pitchFamily="34" charset="0"/>
              </a:rPr>
              <a:t>m KO. (1996). Clinical pharmacokinetics of nasal nicotine delivery. A review and comparison to other nicotine systems. </a:t>
            </a:r>
            <a:r>
              <a:rPr lang="en-US" altLang="en-US" sz="800" i="1" smtClean="0">
                <a:latin typeface="Arial" pitchFamily="34" charset="0"/>
              </a:rPr>
              <a:t>Clin Pharmacokinet</a:t>
            </a:r>
            <a:r>
              <a:rPr lang="en-US" altLang="en-US" sz="800" smtClean="0">
                <a:latin typeface="Arial" pitchFamily="34" charset="0"/>
              </a:rPr>
              <a:t> 31:65</a:t>
            </a:r>
            <a:r>
              <a:rPr lang="en-US" altLang="en-US" sz="800" smtClean="0">
                <a:latin typeface="Arial" pitchFamily="34" charset="0"/>
                <a:cs typeface="Arial" pitchFamily="34" charset="0"/>
              </a:rPr>
              <a:t>–</a:t>
            </a:r>
            <a:r>
              <a:rPr lang="en-US" altLang="en-US" sz="800" smtClean="0">
                <a:latin typeface="Arial" pitchFamily="34" charset="0"/>
              </a:rPr>
              <a:t>80.</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0913A8C-2FA3-47E9-8EC5-2F1CE86F31DE}" type="slidenum">
              <a:rPr lang="en-US" smtClean="0"/>
              <a:pPr/>
              <a:t>66</a:t>
            </a:fld>
            <a:endParaRPr lang="en-US" smtClean="0"/>
          </a:p>
        </p:txBody>
      </p:sp>
      <p:sp>
        <p:nvSpPr>
          <p:cNvPr id="10445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088D9FA6-6C0B-4687-BEDD-BB535F51B38C}" type="slidenum">
              <a:rPr kumimoji="0" lang="en-US" sz="1200">
                <a:latin typeface="Tahoma" pitchFamily="34" charset="0"/>
                <a:cs typeface="Arial" pitchFamily="34" charset="0"/>
              </a:rPr>
              <a:pPr algn="r" defTabSz="966788" eaLnBrk="1" hangingPunct="1">
                <a:lnSpc>
                  <a:spcPct val="100000"/>
                </a:lnSpc>
                <a:spcBef>
                  <a:spcPct val="0"/>
                </a:spcBef>
              </a:pPr>
              <a:t>66</a:t>
            </a:fld>
            <a:endParaRPr kumimoji="0" lang="en-US" sz="1200">
              <a:latin typeface="Tahoma" pitchFamily="34" charset="0"/>
              <a:cs typeface="Arial" pitchFamily="34" charset="0"/>
            </a:endParaRPr>
          </a:p>
        </p:txBody>
      </p:sp>
      <p:sp>
        <p:nvSpPr>
          <p:cNvPr id="104452" name="Rectangle 2"/>
          <p:cNvSpPr>
            <a:spLocks noGrp="1" noRot="1" noChangeAspect="1" noChangeArrowheads="1" noTextEdit="1"/>
          </p:cNvSpPr>
          <p:nvPr>
            <p:ph type="sldImg"/>
          </p:nvPr>
        </p:nvSpPr>
        <p:spPr>
          <a:xfrm>
            <a:off x="1874838" y="719138"/>
            <a:ext cx="3554412" cy="2665412"/>
          </a:xfrm>
          <a:ln/>
        </p:spPr>
      </p:sp>
      <p:sp>
        <p:nvSpPr>
          <p:cNvPr id="104453" name="Rectangle 3"/>
          <p:cNvSpPr>
            <a:spLocks noGrp="1" noChangeArrowheads="1"/>
          </p:cNvSpPr>
          <p:nvPr>
            <p:ph type="body" idx="1"/>
          </p:nvPr>
        </p:nvSpPr>
        <p:spPr>
          <a:xfrm>
            <a:off x="595313" y="3543300"/>
            <a:ext cx="6281737" cy="5338763"/>
          </a:xfrm>
          <a:noFill/>
        </p:spPr>
        <p:txBody>
          <a:bodyPr lIns="96606" tIns="48303" rIns="96606" bIns="48303"/>
          <a:lstStyle/>
          <a:p>
            <a:r>
              <a:rPr lang="en-US" altLang="en-US" sz="900" smtClean="0">
                <a:latin typeface="Arial" pitchFamily="34" charset="0"/>
              </a:rPr>
              <a:t>Patients using nicotine gum are more likely to quit successfully if they chew the gum on a fixed schedule rather than as needed (Fiore et al., 2008). This slide shows the manufacturers’ recommended dosing schedule. </a:t>
            </a:r>
            <a:r>
              <a:rPr lang="en-US" sz="900" smtClean="0">
                <a:latin typeface="Arial" pitchFamily="34" charset="0"/>
              </a:rPr>
              <a:t>During the initial 6 weeks of therapy, patients should chew one piece of gum every 1</a:t>
            </a:r>
            <a:r>
              <a:rPr lang="en-US" sz="900" smtClean="0">
                <a:latin typeface="Arial" pitchFamily="34" charset="0"/>
                <a:cs typeface="Arial" pitchFamily="34" charset="0"/>
              </a:rPr>
              <a:t>–</a:t>
            </a:r>
            <a:r>
              <a:rPr lang="en-US" sz="900" smtClean="0">
                <a:latin typeface="Arial" pitchFamily="34" charset="0"/>
              </a:rPr>
              <a:t>2 hours while awake. In general, this amounts to </a:t>
            </a:r>
            <a:r>
              <a:rPr lang="en-US" sz="900" smtClean="0">
                <a:solidFill>
                  <a:srgbClr val="000000"/>
                </a:solidFill>
                <a:latin typeface="Arial" pitchFamily="34" charset="0"/>
                <a:cs typeface="Times New Roman" pitchFamily="18" charset="0"/>
              </a:rPr>
              <a:t>at least nine pieces of gum daily. </a:t>
            </a:r>
            <a:r>
              <a:rPr lang="en-US" altLang="en-US" sz="900" smtClean="0">
                <a:latin typeface="Arial" pitchFamily="34" charset="0"/>
              </a:rPr>
              <a:t>Patients can use additional pieces (up to the daily maximum of 24 pieces per day) if cravings occur between the scheduled doses. Persons who smoke heavily generally </a:t>
            </a:r>
            <a:r>
              <a:rPr lang="en-US" sz="900" smtClean="0">
                <a:solidFill>
                  <a:srgbClr val="000000"/>
                </a:solidFill>
                <a:latin typeface="Arial" pitchFamily="34" charset="0"/>
                <a:cs typeface="Times New Roman" pitchFamily="18" charset="0"/>
              </a:rPr>
              <a:t>need more pieces to reduce their cravings.</a:t>
            </a:r>
            <a:r>
              <a:rPr lang="en-US" sz="900" smtClean="0">
                <a:latin typeface="Arial" pitchFamily="34" charset="0"/>
              </a:rPr>
              <a:t> </a:t>
            </a:r>
          </a:p>
          <a:p>
            <a:endParaRPr lang="en-US" sz="900" smtClean="0">
              <a:latin typeface="Arial" pitchFamily="34" charset="0"/>
            </a:endParaRPr>
          </a:p>
          <a:p>
            <a:r>
              <a:rPr lang="en-US" sz="900" smtClean="0">
                <a:latin typeface="Arial" pitchFamily="34" charset="0"/>
              </a:rPr>
              <a:t>Patients will gradually increase the interval between doses using the following schedule:</a:t>
            </a:r>
          </a:p>
          <a:p>
            <a:pPr marL="327025" lvl="1" indent="-107950">
              <a:buFontTx/>
              <a:buChar char="•"/>
            </a:pPr>
            <a:r>
              <a:rPr lang="en-US" sz="900" smtClean="0">
                <a:latin typeface="Arial" pitchFamily="34" charset="0"/>
              </a:rPr>
              <a:t>Weeks 7</a:t>
            </a:r>
            <a:r>
              <a:rPr lang="en-US" sz="900" smtClean="0">
                <a:latin typeface="Arial" pitchFamily="34" charset="0"/>
                <a:cs typeface="Arial" pitchFamily="34" charset="0"/>
              </a:rPr>
              <a:t>–</a:t>
            </a:r>
            <a:r>
              <a:rPr lang="en-US" sz="900" smtClean="0">
                <a:latin typeface="Arial" pitchFamily="34" charset="0"/>
              </a:rPr>
              <a:t>9: 	1 piece every 2</a:t>
            </a:r>
            <a:r>
              <a:rPr lang="en-US" sz="900" smtClean="0">
                <a:latin typeface="Arial" pitchFamily="34" charset="0"/>
                <a:cs typeface="Arial" pitchFamily="34" charset="0"/>
              </a:rPr>
              <a:t>–</a:t>
            </a:r>
            <a:r>
              <a:rPr lang="en-US" sz="900" smtClean="0">
                <a:latin typeface="Arial" pitchFamily="34" charset="0"/>
              </a:rPr>
              <a:t>4 hours</a:t>
            </a:r>
          </a:p>
          <a:p>
            <a:pPr marL="327025" lvl="1" indent="-107950">
              <a:buFontTx/>
              <a:buChar char="•"/>
            </a:pPr>
            <a:r>
              <a:rPr lang="en-US" sz="900" smtClean="0">
                <a:latin typeface="Arial" pitchFamily="34" charset="0"/>
              </a:rPr>
              <a:t>Weeks 10</a:t>
            </a:r>
            <a:r>
              <a:rPr lang="en-US" sz="900" smtClean="0">
                <a:latin typeface="Arial" pitchFamily="34" charset="0"/>
                <a:cs typeface="Arial" pitchFamily="34" charset="0"/>
              </a:rPr>
              <a:t>–</a:t>
            </a:r>
            <a:r>
              <a:rPr lang="en-US" sz="900" smtClean="0">
                <a:latin typeface="Arial" pitchFamily="34" charset="0"/>
              </a:rPr>
              <a:t>12: 	1 piece every 4</a:t>
            </a:r>
            <a:r>
              <a:rPr lang="en-US" sz="900" smtClean="0">
                <a:latin typeface="Arial" pitchFamily="34" charset="0"/>
                <a:cs typeface="Arial" pitchFamily="34" charset="0"/>
              </a:rPr>
              <a:t>–</a:t>
            </a:r>
            <a:r>
              <a:rPr lang="en-US" sz="900" smtClean="0">
                <a:latin typeface="Arial" pitchFamily="34" charset="0"/>
              </a:rPr>
              <a:t>8 hours</a:t>
            </a:r>
          </a:p>
          <a:p>
            <a:pPr marL="327025" lvl="1" indent="-107950"/>
            <a:endParaRPr lang="en-US" sz="900" smtClean="0">
              <a:latin typeface="Arial" pitchFamily="34" charset="0"/>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latin typeface="Arial" pitchFamily="34" charset="0"/>
                <a:cs typeface="Times New Roman" pitchFamily="18" charset="0"/>
              </a:rPr>
              <a:t>The goal of using nicotine gum is to slowly reduce the dependence on nicotine. The manufacturers’ recommended dosing schedule is designed to reduce nicotine cravings gradually. </a:t>
            </a:r>
          </a:p>
          <a:p>
            <a:endParaRPr lang="en-US" sz="900" smtClean="0">
              <a:latin typeface="Arial" pitchFamily="34" charset="0"/>
              <a:cs typeface="Times New Roman" pitchFamily="18" charset="0"/>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latin typeface="Arial" pitchFamily="34" charset="0"/>
                <a:cs typeface="Times New Roman" pitchFamily="18" charset="0"/>
                <a:sym typeface="Monotype Sorts"/>
              </a:rPr>
              <a:t>Participants might ask about the use of long-term nicotine gum therapy (e.g., &gt;12 weeks of treatment).  Data from the Lung Health Study found that ~40% and 15% of subjects were still using nicotine gum 1 and 5 years after quitting, respectively, with no serious adverse effects (Murray et al, 1996).  The Clinical Practice Guideline encourages eventual discontinuation of all cessation pharmacotherapy but does state that continued use of medications is</a:t>
            </a:r>
            <a:r>
              <a:rPr lang="en-US" sz="900" i="1" smtClean="0">
                <a:latin typeface="Arial" pitchFamily="34" charset="0"/>
                <a:cs typeface="Times New Roman" pitchFamily="18" charset="0"/>
                <a:sym typeface="Monotype Sorts"/>
              </a:rPr>
              <a:t> “clearly preferable to a return to smoking with respect to health consequences” </a:t>
            </a:r>
            <a:r>
              <a:rPr lang="en-US" sz="900" smtClean="0">
                <a:latin typeface="Arial" pitchFamily="34" charset="0"/>
                <a:cs typeface="Times New Roman" pitchFamily="18" charset="0"/>
                <a:sym typeface="Monotype Sorts"/>
              </a:rPr>
              <a:t>(Fiore, et al., 2008).</a:t>
            </a:r>
          </a:p>
          <a:p>
            <a:endParaRPr lang="en-US" sz="900" smtClean="0">
              <a:latin typeface="Arial" pitchFamily="34" charset="0"/>
              <a:cs typeface="Times New Roman" pitchFamily="18" charset="0"/>
              <a:sym typeface="Monotype Sorts"/>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r>
              <a:rPr lang="en-US" sz="800" smtClean="0">
                <a:latin typeface="Arial" pitchFamily="34" charset="0"/>
              </a:rPr>
              <a:t>Murray RP, Bailey WC, Daniels K, et al. (1996). Safety of nicotine polacrilex gum used by 3,094 participants in the Lung Health Study. </a:t>
            </a:r>
            <a:r>
              <a:rPr lang="en-US" sz="800" i="1" smtClean="0">
                <a:latin typeface="Arial" pitchFamily="34" charset="0"/>
              </a:rPr>
              <a:t>Chest</a:t>
            </a:r>
            <a:r>
              <a:rPr lang="en-US" sz="800" smtClean="0">
                <a:latin typeface="Arial" pitchFamily="34" charset="0"/>
              </a:rPr>
              <a:t> 109:438</a:t>
            </a:r>
            <a:r>
              <a:rPr lang="en-US" sz="800" smtClean="0">
                <a:latin typeface="Arial" pitchFamily="34" charset="0"/>
                <a:cs typeface="Arial" pitchFamily="34" charset="0"/>
              </a:rPr>
              <a:t>–4</a:t>
            </a:r>
            <a:r>
              <a:rPr lang="en-US" sz="800" smtClean="0">
                <a:latin typeface="Arial" pitchFamily="34" charset="0"/>
              </a:rPr>
              <a:t>45.</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898C1A4-FBA3-41C1-ABC2-3BC3D38F3547}" type="slidenum">
              <a:rPr lang="en-US" smtClean="0"/>
              <a:pPr/>
              <a:t>67</a:t>
            </a:fld>
            <a:endParaRPr lang="en-US" smtClean="0"/>
          </a:p>
        </p:txBody>
      </p:sp>
      <p:sp>
        <p:nvSpPr>
          <p:cNvPr id="10547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1AAE6D05-B971-4D6E-A679-75FD8F5EDDDD}" type="slidenum">
              <a:rPr kumimoji="0" lang="en-US" sz="1200">
                <a:latin typeface="Tahoma" pitchFamily="34" charset="0"/>
                <a:cs typeface="Arial" pitchFamily="34" charset="0"/>
              </a:rPr>
              <a:pPr algn="r" defTabSz="966788" eaLnBrk="1" hangingPunct="1">
                <a:lnSpc>
                  <a:spcPct val="100000"/>
                </a:lnSpc>
                <a:spcBef>
                  <a:spcPct val="0"/>
                </a:spcBef>
              </a:pPr>
              <a:t>67</a:t>
            </a:fld>
            <a:endParaRPr kumimoji="0" lang="en-US" sz="1200">
              <a:latin typeface="Tahoma" pitchFamily="34" charset="0"/>
              <a:cs typeface="Arial" pitchFamily="34" charset="0"/>
            </a:endParaRPr>
          </a:p>
        </p:txBody>
      </p:sp>
      <p:sp>
        <p:nvSpPr>
          <p:cNvPr id="105476" name="Rectangle 2"/>
          <p:cNvSpPr>
            <a:spLocks noGrp="1" noRot="1" noChangeAspect="1" noChangeArrowheads="1" noTextEdit="1"/>
          </p:cNvSpPr>
          <p:nvPr>
            <p:ph type="sldImg"/>
          </p:nvPr>
        </p:nvSpPr>
        <p:spPr>
          <a:xfrm>
            <a:off x="1874838" y="719138"/>
            <a:ext cx="3554412" cy="2665412"/>
          </a:xfrm>
          <a:ln/>
        </p:spPr>
      </p:sp>
      <p:sp>
        <p:nvSpPr>
          <p:cNvPr id="105477" name="Rectangle 3"/>
          <p:cNvSpPr>
            <a:spLocks noGrp="1" noChangeArrowheads="1"/>
          </p:cNvSpPr>
          <p:nvPr>
            <p:ph type="body" idx="1"/>
          </p:nvPr>
        </p:nvSpPr>
        <p:spPr>
          <a:noFill/>
        </p:spPr>
        <p:txBody>
          <a:bodyPr lIns="96606" tIns="48303" rIns="96606" bIns="48303"/>
          <a:lstStyle/>
          <a:p>
            <a:r>
              <a:rPr lang="en-US" sz="900" smtClean="0">
                <a:solidFill>
                  <a:srgbClr val="000000"/>
                </a:solidFill>
                <a:latin typeface="Arial" pitchFamily="34" charset="0"/>
                <a:cs typeface="Times New Roman" pitchFamily="18" charset="0"/>
              </a:rPr>
              <a:t>Nicotine gum is not like ordinary chewing gum. It is a specially formulated nicotine delivery system that must be chewed properly for optimal results. When chewed like ordinary gum, nicotine will be released rapidly from the polacrilin resin, possibly leading to adverse effects including hiccups, heartburn, or gastric upset.</a:t>
            </a:r>
          </a:p>
          <a:p>
            <a:pPr>
              <a:spcBef>
                <a:spcPct val="50000"/>
              </a:spcBef>
            </a:pPr>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solidFill>
                  <a:srgbClr val="000000"/>
                </a:solidFill>
                <a:latin typeface="Arial" pitchFamily="34" charset="0"/>
                <a:cs typeface="Times New Roman" pitchFamily="18" charset="0"/>
              </a:rPr>
              <a:t>Instruct participants to open the nicotine gum sample and follow along with the directions for use. </a:t>
            </a:r>
            <a:r>
              <a:rPr lang="en-US" sz="900" b="1" i="1" smtClean="0">
                <a:solidFill>
                  <a:srgbClr val="000000"/>
                </a:solidFill>
                <a:latin typeface="Arial" pitchFamily="34" charset="0"/>
                <a:cs typeface="Times New Roman" pitchFamily="18" charset="0"/>
              </a:rPr>
              <a:t>This is an optional exercise.</a:t>
            </a:r>
            <a:r>
              <a:rPr lang="en-US" sz="900" i="1" smtClean="0">
                <a:solidFill>
                  <a:srgbClr val="000000"/>
                </a:solidFill>
                <a:latin typeface="Arial" pitchFamily="34" charset="0"/>
                <a:cs typeface="Times New Roman" pitchFamily="18" charset="0"/>
              </a:rPr>
              <a:t> </a:t>
            </a:r>
            <a:r>
              <a:rPr lang="en-US" sz="900" b="1" i="1" smtClean="0">
                <a:latin typeface="Arial" pitchFamily="34" charset="0"/>
              </a:rPr>
              <a:t>Current tobacco users, former tobacco users, and women who are pregnant or breast-feeding should not participate in exercises with active drug formulations. Consult with your university or organization to gain approval for the hands-on component of the training. </a:t>
            </a:r>
            <a:r>
              <a:rPr lang="en-US" sz="900" b="1" i="1" smtClean="0">
                <a:latin typeface="Arial" pitchFamily="34" charset="0"/>
                <a:cs typeface="Times New Roman" pitchFamily="18" charset="0"/>
              </a:rPr>
              <a:t>Although the nicotine exposure from a few chews of the gum is negligible with very brief exposure, </a:t>
            </a:r>
            <a:r>
              <a:rPr lang="en-US" sz="900" b="1" i="1" smtClean="0">
                <a:latin typeface="Arial" pitchFamily="34" charset="0"/>
              </a:rPr>
              <a:t>always use placebo products when possible. </a:t>
            </a:r>
            <a:r>
              <a:rPr lang="en-US" sz="900" smtClean="0">
                <a:solidFill>
                  <a:srgbClr val="000000"/>
                </a:solidFill>
                <a:latin typeface="Arial" pitchFamily="34" charset="0"/>
                <a:cs typeface="Times New Roman" pitchFamily="18" charset="0"/>
              </a:rPr>
              <a:t>Alternatively, distribute pieces of sugarless chewing gum for participants to use in practicing the chew-park method.</a:t>
            </a:r>
          </a:p>
          <a:p>
            <a:pPr>
              <a:buFont typeface="Wingdings" pitchFamily="2" charset="2"/>
              <a:buNone/>
            </a:pPr>
            <a:endParaRPr lang="en-US" sz="900" i="1" smtClean="0">
              <a:solidFill>
                <a:srgbClr val="000000"/>
              </a:solidFill>
              <a:latin typeface="Arial" pitchFamily="34" charset="0"/>
              <a:cs typeface="Times New Roman" pitchFamily="18" charset="0"/>
            </a:endParaRPr>
          </a:p>
          <a:p>
            <a:r>
              <a:rPr lang="en-US" sz="900" b="1" smtClean="0">
                <a:solidFill>
                  <a:srgbClr val="000000"/>
                </a:solidFill>
                <a:latin typeface="Arial" pitchFamily="34" charset="0"/>
                <a:cs typeface="Times New Roman" pitchFamily="18" charset="0"/>
              </a:rPr>
              <a:t>Nicotine gum: Directions for use</a:t>
            </a:r>
          </a:p>
          <a:p>
            <a:pPr marL="327025" lvl="1" indent="-107950">
              <a:buFontTx/>
              <a:buChar char="•"/>
            </a:pPr>
            <a:r>
              <a:rPr lang="en-US" sz="900" smtClean="0">
                <a:solidFill>
                  <a:srgbClr val="000000"/>
                </a:solidFill>
                <a:latin typeface="Arial" pitchFamily="34" charset="0"/>
                <a:cs typeface="Times New Roman" pitchFamily="18" charset="0"/>
              </a:rPr>
              <a:t>Chew each piece of gum very </a:t>
            </a:r>
            <a:r>
              <a:rPr lang="en-US" sz="900" i="1" smtClean="0">
                <a:solidFill>
                  <a:srgbClr val="000000"/>
                </a:solidFill>
                <a:latin typeface="Arial" pitchFamily="34" charset="0"/>
                <a:cs typeface="Times New Roman" pitchFamily="18" charset="0"/>
              </a:rPr>
              <a:t>slowly</a:t>
            </a:r>
            <a:r>
              <a:rPr lang="en-US" sz="900" smtClean="0">
                <a:solidFill>
                  <a:srgbClr val="000000"/>
                </a:solidFill>
                <a:latin typeface="Arial" pitchFamily="34" charset="0"/>
                <a:cs typeface="Times New Roman" pitchFamily="18" charset="0"/>
              </a:rPr>
              <a:t> several times.</a:t>
            </a:r>
          </a:p>
          <a:p>
            <a:pPr marL="327025" lvl="1" indent="-107950">
              <a:buFontTx/>
              <a:buChar char="•"/>
            </a:pPr>
            <a:r>
              <a:rPr lang="en-US" sz="900" smtClean="0">
                <a:solidFill>
                  <a:srgbClr val="000000"/>
                </a:solidFill>
                <a:latin typeface="Arial" pitchFamily="34" charset="0"/>
                <a:cs typeface="Times New Roman" pitchFamily="18" charset="0"/>
              </a:rPr>
              <a:t>Stop chewing at the first sign of peppery taste or slight tingling sensation in the mouth. (This usually happens after about 15 chews, but it varies.)</a:t>
            </a:r>
          </a:p>
          <a:p>
            <a:pPr marL="327025" lvl="1" indent="-107950">
              <a:buFontTx/>
              <a:buChar char="•"/>
            </a:pPr>
            <a:r>
              <a:rPr lang="en-US" sz="900" smtClean="0">
                <a:solidFill>
                  <a:srgbClr val="000000"/>
                </a:solidFill>
                <a:latin typeface="Arial" pitchFamily="34" charset="0"/>
                <a:cs typeface="Times New Roman" pitchFamily="18" charset="0"/>
              </a:rPr>
              <a:t>“Park” the gum between the cheek and gum to allow absorption of nicotine across the buccal mucosa (mouth lining).</a:t>
            </a:r>
          </a:p>
          <a:p>
            <a:pPr marL="327025" lvl="1" indent="-107950">
              <a:buFontTx/>
              <a:buChar char="•"/>
            </a:pPr>
            <a:r>
              <a:rPr lang="en-US" sz="900" smtClean="0">
                <a:solidFill>
                  <a:srgbClr val="000000"/>
                </a:solidFill>
                <a:latin typeface="Arial" pitchFamily="34" charset="0"/>
                <a:cs typeface="Times New Roman" pitchFamily="18" charset="0"/>
              </a:rPr>
              <a:t>When the taste or tingling dissipates (generally about 1</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2 minutes), slowly resume chewing.</a:t>
            </a:r>
          </a:p>
          <a:p>
            <a:pPr marL="327025" lvl="1" indent="-107950">
              <a:buFontTx/>
              <a:buChar char="•"/>
            </a:pPr>
            <a:r>
              <a:rPr lang="en-US" sz="900" smtClean="0">
                <a:solidFill>
                  <a:srgbClr val="000000"/>
                </a:solidFill>
                <a:latin typeface="Arial" pitchFamily="34" charset="0"/>
                <a:cs typeface="Times New Roman" pitchFamily="18" charset="0"/>
              </a:rPr>
              <a:t>When the taste or tingling returns, stop chewing and park the gum in a different place in the mouth. Parking the gum in different areas of the mouth will decrease the incidence of mucosal irritation. </a:t>
            </a:r>
          </a:p>
          <a:p>
            <a:pPr marL="327025" lvl="1" indent="-107950">
              <a:buFontTx/>
              <a:buChar char="•"/>
            </a:pPr>
            <a:r>
              <a:rPr lang="en-US" sz="900" smtClean="0">
                <a:solidFill>
                  <a:srgbClr val="000000"/>
                </a:solidFill>
                <a:latin typeface="Arial" pitchFamily="34" charset="0"/>
                <a:cs typeface="Times New Roman" pitchFamily="18" charset="0"/>
              </a:rPr>
              <a:t>The chew/park steps should be repeated until most of the nicotine is gone. At this point, the taste or tingling does not return. On average, each piece of gum lasts 30 minutes.</a:t>
            </a:r>
          </a:p>
          <a:p>
            <a:endParaRPr lang="en-US" altLang="en-US" sz="900" b="1" smtClean="0">
              <a:latin typeface="Arial" pitchFamily="34" charset="0"/>
              <a:cs typeface="Arial" pitchFamily="34" charset="0"/>
              <a:sym typeface="Webdings" pitchFamily="18" charset="2"/>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latin typeface="Arial" pitchFamily="34" charset="0"/>
                <a:sym typeface="Monotype Sorts"/>
              </a:rPr>
              <a:t>The number </a:t>
            </a:r>
            <a:r>
              <a:rPr lang="en-US" sz="900" smtClean="0">
                <a:solidFill>
                  <a:srgbClr val="000000"/>
                </a:solidFill>
                <a:latin typeface="Arial" pitchFamily="34" charset="0"/>
                <a:cs typeface="Times New Roman" pitchFamily="18" charset="0"/>
              </a:rPr>
              <a:t>of chews necessary for the taste or tingling sensation generally ranges from 15 to 30 chews.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1AE30FA-2AA0-4924-9B9D-448819CED8D8}" type="slidenum">
              <a:rPr lang="en-US" smtClean="0"/>
              <a:pPr/>
              <a:t>68</a:t>
            </a:fld>
            <a:endParaRPr lang="en-US" smtClean="0"/>
          </a:p>
        </p:txBody>
      </p:sp>
      <p:sp>
        <p:nvSpPr>
          <p:cNvPr id="10649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EF7D4CCA-6524-40CE-B1BF-2559AC47EBD7}" type="slidenum">
              <a:rPr kumimoji="0" lang="en-US" sz="1200">
                <a:latin typeface="Tahoma" pitchFamily="34" charset="0"/>
                <a:cs typeface="Arial" pitchFamily="34" charset="0"/>
              </a:rPr>
              <a:pPr algn="r" defTabSz="966788" eaLnBrk="1" hangingPunct="1">
                <a:lnSpc>
                  <a:spcPct val="100000"/>
                </a:lnSpc>
                <a:spcBef>
                  <a:spcPct val="0"/>
                </a:spcBef>
              </a:pPr>
              <a:t>68</a:t>
            </a:fld>
            <a:endParaRPr kumimoji="0" lang="en-US" sz="1200">
              <a:latin typeface="Tahoma" pitchFamily="34" charset="0"/>
              <a:cs typeface="Arial" pitchFamily="34" charset="0"/>
            </a:endParaRPr>
          </a:p>
        </p:txBody>
      </p:sp>
      <p:sp>
        <p:nvSpPr>
          <p:cNvPr id="106500" name="Rectangle 2"/>
          <p:cNvSpPr>
            <a:spLocks noGrp="1" noRot="1" noChangeAspect="1" noChangeArrowheads="1" noTextEdit="1"/>
          </p:cNvSpPr>
          <p:nvPr>
            <p:ph type="sldImg"/>
          </p:nvPr>
        </p:nvSpPr>
        <p:spPr>
          <a:xfrm>
            <a:off x="1874838" y="719138"/>
            <a:ext cx="3554412" cy="2665412"/>
          </a:xfrm>
          <a:ln/>
        </p:spPr>
      </p:sp>
      <p:sp>
        <p:nvSpPr>
          <p:cNvPr id="106501" name="Rectangle 3"/>
          <p:cNvSpPr>
            <a:spLocks noGrp="1" noChangeArrowheads="1"/>
          </p:cNvSpPr>
          <p:nvPr>
            <p:ph type="body" idx="1"/>
          </p:nvPr>
        </p:nvSpPr>
        <p:spPr>
          <a:noFill/>
        </p:spPr>
        <p:txBody>
          <a:bodyPr lIns="96606" tIns="48303" rIns="96606" bIns="48303"/>
          <a:lstStyle/>
          <a:p>
            <a:r>
              <a:rPr lang="en-US" sz="900" smtClean="0">
                <a:latin typeface="Arial" pitchFamily="34" charset="0"/>
              </a:rPr>
              <a:t>The following is a review of proper chewing technique for nicotine gum:</a:t>
            </a:r>
          </a:p>
          <a:p>
            <a:pPr marL="381000" lvl="1" indent="-180975">
              <a:buFontTx/>
              <a:buAutoNum type="arabicPeriod"/>
            </a:pPr>
            <a:r>
              <a:rPr lang="en-US" sz="900" smtClean="0">
                <a:latin typeface="Arial" pitchFamily="34" charset="0"/>
              </a:rPr>
              <a:t>Chew slowly.</a:t>
            </a:r>
          </a:p>
          <a:p>
            <a:pPr marL="381000" lvl="1" indent="-180975">
              <a:buFontTx/>
              <a:buAutoNum type="arabicPeriod"/>
            </a:pPr>
            <a:r>
              <a:rPr lang="en-US" sz="900" smtClean="0">
                <a:latin typeface="Arial" pitchFamily="34" charset="0"/>
              </a:rPr>
              <a:t>Stop chewing at the first sign of a peppery taste or a slight tingling sensation.</a:t>
            </a:r>
          </a:p>
          <a:p>
            <a:pPr marL="381000" lvl="1" indent="-180975">
              <a:buFontTx/>
              <a:buAutoNum type="arabicPeriod"/>
            </a:pPr>
            <a:r>
              <a:rPr lang="en-US" sz="900" smtClean="0">
                <a:latin typeface="Arial" pitchFamily="34" charset="0"/>
              </a:rPr>
              <a:t>Park the gum between the cheek and gum.</a:t>
            </a:r>
          </a:p>
          <a:p>
            <a:pPr marL="381000" lvl="1" indent="-180975">
              <a:buFontTx/>
              <a:buAutoNum type="arabicPeriod"/>
            </a:pPr>
            <a:r>
              <a:rPr lang="en-US" sz="900" smtClean="0">
                <a:latin typeface="Arial" pitchFamily="34" charset="0"/>
              </a:rPr>
              <a:t>Chew again when the peppery taste or tingling sensation fades.</a:t>
            </a:r>
          </a:p>
          <a:p>
            <a:pPr marL="381000" lvl="1" indent="-180975">
              <a:buFontTx/>
              <a:buAutoNum type="arabicPeriod"/>
            </a:pPr>
            <a:r>
              <a:rPr lang="en-US" sz="900" smtClean="0">
                <a:latin typeface="Arial" pitchFamily="34" charset="0"/>
              </a:rPr>
              <a:t>Repeat steps 1</a:t>
            </a:r>
            <a:r>
              <a:rPr lang="en-US" sz="900" smtClean="0">
                <a:latin typeface="Arial" pitchFamily="34" charset="0"/>
                <a:cs typeface="Arial" pitchFamily="34" charset="0"/>
              </a:rPr>
              <a:t>–</a:t>
            </a:r>
            <a:r>
              <a:rPr lang="en-US" sz="900" smtClean="0">
                <a:latin typeface="Arial" pitchFamily="34" charset="0"/>
              </a:rPr>
              <a:t>4 until most of the nicotine is gone (taste or tingle won’t return; generally about 30 minutes).</a:t>
            </a:r>
          </a:p>
          <a:p>
            <a:pPr>
              <a:buFontTx/>
              <a:buAutoNum type="arabicPeriod"/>
            </a:pPr>
            <a:endParaRPr lang="en-US" sz="900" smtClean="0">
              <a:latin typeface="Arial" pitchFamily="34" charset="0"/>
            </a:endParaRPr>
          </a:p>
          <a:p>
            <a:r>
              <a:rPr lang="en-US" sz="900" smtClean="0">
                <a:latin typeface="Arial" pitchFamily="34" charset="0"/>
              </a:rPr>
              <a:t>The health care provider should stress the importance of proper gum chewing technique to increase the likelihood of success with this form of NRT.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4E33340-9348-4B16-BF83-DE1DFB8264A3}" type="slidenum">
              <a:rPr lang="en-US" smtClean="0"/>
              <a:pPr/>
              <a:t>69</a:t>
            </a:fld>
            <a:endParaRPr lang="en-US" smtClean="0"/>
          </a:p>
        </p:txBody>
      </p:sp>
      <p:sp>
        <p:nvSpPr>
          <p:cNvPr id="10752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25F42FC4-AD5A-4A06-838E-942FE9A16F40}" type="slidenum">
              <a:rPr kumimoji="0" lang="en-US" sz="1200">
                <a:latin typeface="Tahoma" pitchFamily="34" charset="0"/>
                <a:cs typeface="Arial" pitchFamily="34" charset="0"/>
              </a:rPr>
              <a:pPr algn="r" defTabSz="966788" eaLnBrk="1" hangingPunct="1">
                <a:lnSpc>
                  <a:spcPct val="100000"/>
                </a:lnSpc>
                <a:spcBef>
                  <a:spcPct val="0"/>
                </a:spcBef>
              </a:pPr>
              <a:t>69</a:t>
            </a:fld>
            <a:endParaRPr kumimoji="0" lang="en-US" sz="1200">
              <a:latin typeface="Tahoma" pitchFamily="34" charset="0"/>
              <a:cs typeface="Arial" pitchFamily="34" charset="0"/>
            </a:endParaRPr>
          </a:p>
        </p:txBody>
      </p:sp>
      <p:sp>
        <p:nvSpPr>
          <p:cNvPr id="107524" name="Rectangle 2"/>
          <p:cNvSpPr>
            <a:spLocks noGrp="1" noRot="1" noChangeAspect="1" noChangeArrowheads="1" noTextEdit="1"/>
          </p:cNvSpPr>
          <p:nvPr>
            <p:ph type="sldImg"/>
          </p:nvPr>
        </p:nvSpPr>
        <p:spPr>
          <a:xfrm>
            <a:off x="1874838" y="719138"/>
            <a:ext cx="3554412" cy="2665412"/>
          </a:xfrm>
          <a:ln/>
        </p:spPr>
      </p:sp>
      <p:sp>
        <p:nvSpPr>
          <p:cNvPr id="107525" name="Rectangle 3"/>
          <p:cNvSpPr>
            <a:spLocks noGrp="1" noChangeArrowheads="1"/>
          </p:cNvSpPr>
          <p:nvPr>
            <p:ph type="body" idx="1"/>
          </p:nvPr>
        </p:nvSpPr>
        <p:spPr>
          <a:noFill/>
        </p:spPr>
        <p:txBody>
          <a:bodyPr lIns="96606" tIns="48303" rIns="96606" bIns="48303"/>
          <a:lstStyle/>
          <a:p>
            <a:r>
              <a:rPr lang="en-US" sz="900" smtClean="0">
                <a:solidFill>
                  <a:srgbClr val="000000"/>
                </a:solidFill>
                <a:latin typeface="Arial" pitchFamily="34" charset="0"/>
                <a:cs typeface="Times New Roman" pitchFamily="18" charset="0"/>
              </a:rPr>
              <a:t>To improve the chances of quitting, patients should use at least nine pieces of nicotine gum daily (one piece every 1</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2 hours). Persons who smoke heavily genearlly need more pieces to reduce their cravings.</a:t>
            </a: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Emphasize that patients often do not use enough of the gum to derive benefit: They commonly chew too few pieces per day and/or shorten the length of treatment. For this reason, it may be preferable to recommend a fixed schedule of administration, tapering over 1</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3 months (Fiore et al., 2008).</a:t>
            </a:r>
          </a:p>
          <a:p>
            <a:endParaRPr lang="en-US" sz="900" smtClean="0">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The effectiveness of nicotine gum may be reduced by some foods and drinks, such as coffee, juices, wine or soft drinks </a:t>
            </a:r>
            <a:r>
              <a:rPr lang="en-US" sz="900" smtClean="0">
                <a:latin typeface="Arial" pitchFamily="34" charset="0"/>
                <a:cs typeface="Times New Roman" pitchFamily="18" charset="0"/>
              </a:rPr>
              <a:t>(Henningfield et al., 1990). Patients should be instructed not to eat or drink anything other than water for 15 minutes before or while using the nicotine gum.</a:t>
            </a:r>
          </a:p>
          <a:p>
            <a:pPr marL="327025" lvl="1" indent="-107950">
              <a:buFontTx/>
              <a:buChar char="•"/>
            </a:pPr>
            <a:r>
              <a:rPr lang="en-US" sz="900" smtClean="0">
                <a:latin typeface="Arial" pitchFamily="34" charset="0"/>
              </a:rPr>
              <a:t>To enhance buccal absorption, nicotine polacrilex is buffered to pH 8.5.</a:t>
            </a:r>
          </a:p>
          <a:p>
            <a:pPr marL="327025" lvl="1" indent="-107950">
              <a:buFontTx/>
              <a:buChar char="•"/>
            </a:pPr>
            <a:r>
              <a:rPr lang="en-US" sz="900" smtClean="0">
                <a:latin typeface="Arial" pitchFamily="34" charset="0"/>
              </a:rPr>
              <a:t>Acidic beverages might transiently reduce the pH of the saliva below that which is necessary for optimal buccal absorption of nicotine.</a:t>
            </a:r>
          </a:p>
          <a:p>
            <a:endParaRPr lang="en-US" sz="11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r>
              <a:rPr lang="en-US" sz="800" smtClean="0">
                <a:latin typeface="Arial" pitchFamily="34" charset="0"/>
              </a:rPr>
              <a:t>Henningfield JE, Radzius A, Cooper TM, Clayton RR. (1990). Drinking coffee and carbonated beverages blocks absorption of nicotine from nicotine polacrilex gum. </a:t>
            </a:r>
            <a:r>
              <a:rPr lang="en-US" sz="800" i="1" smtClean="0">
                <a:latin typeface="Arial" pitchFamily="34" charset="0"/>
              </a:rPr>
              <a:t>JAMA</a:t>
            </a:r>
            <a:r>
              <a:rPr lang="en-US" sz="800" smtClean="0">
                <a:latin typeface="Arial" pitchFamily="34" charset="0"/>
              </a:rPr>
              <a:t> 264:1560</a:t>
            </a:r>
            <a:r>
              <a:rPr lang="en-US" sz="800" smtClean="0">
                <a:latin typeface="Arial" pitchFamily="34" charset="0"/>
                <a:cs typeface="Arial" pitchFamily="34" charset="0"/>
              </a:rPr>
              <a:t>–</a:t>
            </a:r>
            <a:r>
              <a:rPr lang="en-US" sz="800" smtClean="0">
                <a:latin typeface="Arial" pitchFamily="34" charset="0"/>
              </a:rPr>
              <a:t>1564.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67626"/>
            <a:fld id="{CF80B418-42D3-4862-A1DC-B9C42DC88A63}" type="slidenum">
              <a:rPr lang="en-US" smtClean="0"/>
              <a:pPr defTabSz="967626"/>
              <a:t>7</a:t>
            </a:fld>
            <a:endParaRPr lang="en-US" dirty="0" smtClean="0"/>
          </a:p>
        </p:txBody>
      </p:sp>
      <p:sp>
        <p:nvSpPr>
          <p:cNvPr id="71683" name="Rectangle 2"/>
          <p:cNvSpPr>
            <a:spLocks noGrp="1" noRot="1" noChangeAspect="1" noChangeArrowheads="1" noTextEdit="1"/>
          </p:cNvSpPr>
          <p:nvPr>
            <p:ph type="sldImg"/>
          </p:nvPr>
        </p:nvSpPr>
        <p:spPr>
          <a:xfrm>
            <a:off x="1882775" y="719138"/>
            <a:ext cx="3554413" cy="2665412"/>
          </a:xfrm>
          <a:ln/>
        </p:spPr>
      </p:sp>
      <p:sp>
        <p:nvSpPr>
          <p:cNvPr id="71684" name="Rectangle 3"/>
          <p:cNvSpPr>
            <a:spLocks noGrp="1" noChangeArrowheads="1"/>
          </p:cNvSpPr>
          <p:nvPr>
            <p:ph type="body" idx="1"/>
          </p:nvPr>
        </p:nvSpPr>
        <p:spPr>
          <a:xfrm>
            <a:off x="600741" y="3541426"/>
            <a:ext cx="6167718" cy="5340012"/>
          </a:xfrm>
          <a:noFill/>
        </p:spPr>
        <p:txBody>
          <a:bodyPr lIns="94800" tIns="47398" rIns="94800" bIns="47398"/>
          <a:lstStyle/>
          <a:p>
            <a:r>
              <a:rPr lang="en-US" sz="900" dirty="0" smtClean="0"/>
              <a:t>The 1990 Surgeon General’s Report on the health benefits of smoking cessation outlines the numerous and substantial health benefits incurred when patients quit smoking (USDHHS, 1990):</a:t>
            </a:r>
          </a:p>
          <a:p>
            <a:endParaRPr lang="en-US" sz="900" dirty="0" smtClean="0"/>
          </a:p>
          <a:p>
            <a:pPr marL="227383" lvl="1" indent="-112862">
              <a:buFontTx/>
              <a:buChar char="•"/>
            </a:pPr>
            <a:r>
              <a:rPr lang="en-US" sz="900" dirty="0" smtClean="0"/>
              <a:t>Health benefits realized </a:t>
            </a:r>
            <a:r>
              <a:rPr lang="en-US" sz="900" b="1" dirty="0" smtClean="0"/>
              <a:t>2 weeks to 3 months</a:t>
            </a:r>
            <a:r>
              <a:rPr lang="en-US" sz="900" dirty="0" smtClean="0"/>
              <a:t> after quitting include the following: circulation improves, walking becomes easier, and lung function increases up to 30%. </a:t>
            </a:r>
          </a:p>
          <a:p>
            <a:pPr marL="227383" lvl="1" indent="-112862">
              <a:buFontTx/>
              <a:buChar char="•"/>
            </a:pPr>
            <a:r>
              <a:rPr lang="en-US" sz="900" b="1" dirty="0" smtClean="0"/>
              <a:t>One to nine months later,</a:t>
            </a:r>
            <a:r>
              <a:rPr lang="en-US" sz="900" dirty="0" smtClean="0"/>
              <a:t> lung </a:t>
            </a:r>
            <a:r>
              <a:rPr lang="en-US" sz="900" dirty="0" err="1" smtClean="0"/>
              <a:t>ciliary</a:t>
            </a:r>
            <a:r>
              <a:rPr lang="en-US" sz="900" dirty="0" smtClean="0"/>
              <a:t> function is restored. This improved </a:t>
            </a:r>
            <a:r>
              <a:rPr lang="en-US" sz="900" dirty="0" err="1" smtClean="0"/>
              <a:t>mucociliary</a:t>
            </a:r>
            <a:r>
              <a:rPr lang="en-US" sz="900" dirty="0" smtClean="0"/>
              <a:t> clearance greatly decreases the chance of infection because the lung environment is no longer as conducive to bacterial growth. Consequently, coughing, sinus congestion, fatigue, and shortness of breath decrease. </a:t>
            </a:r>
            <a:r>
              <a:rPr lang="en-US" sz="900" dirty="0" smtClean="0">
                <a:solidFill>
                  <a:schemeClr val="tx2"/>
                </a:solidFill>
              </a:rPr>
              <a:t>In some patients, coughing might actually increase shortly after quitting. This is because the cilia in pulmonary epithelial cells are functioning “normally” and are more effectively clearing the residual tars and other accumulated components of tobacco smoke. </a:t>
            </a:r>
          </a:p>
          <a:p>
            <a:pPr marL="227383" lvl="1" indent="-112862">
              <a:buFontTx/>
              <a:buChar char="•"/>
            </a:pPr>
            <a:r>
              <a:rPr lang="en-US" sz="900" b="1" dirty="0" smtClean="0">
                <a:solidFill>
                  <a:schemeClr val="tx2"/>
                </a:solidFill>
              </a:rPr>
              <a:t>One</a:t>
            </a:r>
            <a:r>
              <a:rPr lang="en-US" sz="900" b="1" dirty="0" smtClean="0"/>
              <a:t> year later,</a:t>
            </a:r>
            <a:r>
              <a:rPr lang="en-US" sz="900" dirty="0" smtClean="0"/>
              <a:t> excess risk of coronary heart disease (CHD) is decreased to half that of a smoker.</a:t>
            </a:r>
          </a:p>
          <a:p>
            <a:pPr marL="227383" lvl="1" indent="-112862">
              <a:buFontTx/>
              <a:buChar char="•"/>
            </a:pPr>
            <a:r>
              <a:rPr lang="en-US" sz="900" dirty="0" smtClean="0"/>
              <a:t>After </a:t>
            </a:r>
            <a:r>
              <a:rPr lang="en-US" sz="900" b="1" dirty="0" smtClean="0"/>
              <a:t>5 to 15 years,</a:t>
            </a:r>
            <a:r>
              <a:rPr lang="en-US" sz="900" dirty="0" smtClean="0"/>
              <a:t> stroke risk is reduced to a rate similar to that of people who have never smoked.</a:t>
            </a:r>
          </a:p>
          <a:p>
            <a:pPr marL="227383" lvl="1" indent="-112862">
              <a:buFontTx/>
              <a:buChar char="•"/>
            </a:pPr>
            <a:r>
              <a:rPr lang="en-US" sz="900" b="1" dirty="0" smtClean="0"/>
              <a:t>Ten years after quitting,</a:t>
            </a:r>
            <a:r>
              <a:rPr lang="en-US" sz="900" dirty="0" smtClean="0"/>
              <a:t> an individual’s chance of dying of lung cancer is approximately half that of continuing smokers. Additionally, the chance of getting mouth, throat, esophagus, bladder, kidney, or pancreatic cancer is decreased.</a:t>
            </a:r>
          </a:p>
          <a:p>
            <a:pPr marL="227383" lvl="1" indent="-112862">
              <a:buFontTx/>
              <a:buChar char="•"/>
            </a:pPr>
            <a:r>
              <a:rPr lang="en-US" sz="900" dirty="0" smtClean="0"/>
              <a:t>Finally, </a:t>
            </a:r>
            <a:r>
              <a:rPr lang="en-US" sz="900" b="1" dirty="0" smtClean="0"/>
              <a:t>15 years after quitting,</a:t>
            </a:r>
            <a:r>
              <a:rPr lang="en-US" sz="900" dirty="0" smtClean="0"/>
              <a:t> an individual’s risk of CHD is reduced to a rate similar to that of people who have never smoked.</a:t>
            </a:r>
          </a:p>
          <a:p>
            <a:endParaRPr lang="en-US" sz="900" dirty="0" smtClean="0"/>
          </a:p>
          <a:p>
            <a:r>
              <a:rPr lang="en-US" sz="900" dirty="0" smtClean="0"/>
              <a:t>Thus the benefits of quitting are significant. It is never too late to quit to incur many of the benefits of quitting. The next two slides depict some advantages of quitting earlier in life, as opposed to later. </a:t>
            </a:r>
          </a:p>
          <a:p>
            <a:endParaRPr kumimoji="0" lang="en-US" sz="800" dirty="0" smtClean="0">
              <a:solidFill>
                <a:schemeClr val="tx2"/>
              </a:solidFill>
            </a:endParaRPr>
          </a:p>
          <a:p>
            <a:pPr>
              <a:buClr>
                <a:schemeClr val="tx1"/>
              </a:buClr>
              <a:buSzPct val="60000"/>
              <a:buFont typeface="Wingdings" pitchFamily="2" charset="2"/>
              <a:buNone/>
            </a:pPr>
            <a:r>
              <a:rPr kumimoji="0" lang="en-US" sz="800" dirty="0" smtClean="0">
                <a:solidFill>
                  <a:schemeClr val="tx2"/>
                </a:solidFill>
              </a:rPr>
              <a:t>U.S. Department of Health and Human Services (USDHHS).</a:t>
            </a:r>
            <a:r>
              <a:rPr kumimoji="0" lang="en-US" sz="800" i="1" dirty="0" smtClean="0">
                <a:solidFill>
                  <a:schemeClr val="tx2"/>
                </a:solidFill>
              </a:rPr>
              <a:t> </a:t>
            </a:r>
            <a:r>
              <a:rPr kumimoji="0" lang="en-US" sz="800" dirty="0" smtClean="0">
                <a:solidFill>
                  <a:schemeClr val="tx2"/>
                </a:solidFill>
              </a:rPr>
              <a:t>(1990). </a:t>
            </a:r>
            <a:r>
              <a:rPr kumimoji="0" lang="en-US" sz="800" i="1" dirty="0" smtClean="0">
                <a:solidFill>
                  <a:schemeClr val="tx2"/>
                </a:solidFill>
              </a:rPr>
              <a:t>The Health Benefits of Smoking Cessation. A Report of the Surgeon General</a:t>
            </a:r>
            <a:r>
              <a:rPr kumimoji="0" lang="en-US" sz="800" dirty="0" smtClean="0">
                <a:solidFill>
                  <a:schemeClr val="tx2"/>
                </a:solidFill>
              </a:rPr>
              <a:t> (DHHS Publication No. CDC 90-8416). U.S. Department of Health and Human Services, Public Health Service, Centers for Disease Control and Prevention and Health Promotion, Office on Smoking and Health.</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1D84CAD-FA04-48A6-8E8A-E1768B7F4655}" type="slidenum">
              <a:rPr lang="en-US" smtClean="0"/>
              <a:pPr/>
              <a:t>70</a:t>
            </a:fld>
            <a:endParaRPr lang="en-US" smtClean="0"/>
          </a:p>
        </p:txBody>
      </p:sp>
      <p:sp>
        <p:nvSpPr>
          <p:cNvPr id="10854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965D835B-E75D-432C-A694-CB633C460239}" type="slidenum">
              <a:rPr kumimoji="0" lang="en-US" sz="1200">
                <a:latin typeface="Tahoma" pitchFamily="34" charset="0"/>
                <a:cs typeface="Arial" pitchFamily="34" charset="0"/>
              </a:rPr>
              <a:pPr algn="r" defTabSz="966788" eaLnBrk="1" hangingPunct="1">
                <a:lnSpc>
                  <a:spcPct val="100000"/>
                </a:lnSpc>
                <a:spcBef>
                  <a:spcPct val="0"/>
                </a:spcBef>
              </a:pPr>
              <a:t>70</a:t>
            </a:fld>
            <a:endParaRPr kumimoji="0" lang="en-US" sz="1200">
              <a:latin typeface="Tahoma" pitchFamily="34" charset="0"/>
              <a:cs typeface="Arial" pitchFamily="34" charset="0"/>
            </a:endParaRPr>
          </a:p>
        </p:txBody>
      </p:sp>
      <p:sp>
        <p:nvSpPr>
          <p:cNvPr id="108548" name="Rectangle 2"/>
          <p:cNvSpPr>
            <a:spLocks noGrp="1" noRot="1" noChangeAspect="1" noChangeArrowheads="1" noTextEdit="1"/>
          </p:cNvSpPr>
          <p:nvPr>
            <p:ph type="sldImg"/>
          </p:nvPr>
        </p:nvSpPr>
        <p:spPr>
          <a:xfrm>
            <a:off x="1874838" y="719138"/>
            <a:ext cx="3554412" cy="2665412"/>
          </a:xfrm>
          <a:ln/>
        </p:spPr>
      </p:sp>
      <p:sp>
        <p:nvSpPr>
          <p:cNvPr id="108549" name="Rectangle 3"/>
          <p:cNvSpPr>
            <a:spLocks noGrp="1" noChangeArrowheads="1"/>
          </p:cNvSpPr>
          <p:nvPr>
            <p:ph type="body" idx="1"/>
          </p:nvPr>
        </p:nvSpPr>
        <p:spPr>
          <a:noFill/>
        </p:spPr>
        <p:txBody>
          <a:bodyPr lIns="96606" tIns="48303" rIns="96606" bIns="48303"/>
          <a:lstStyle/>
          <a:p>
            <a:r>
              <a:rPr lang="en-US" sz="900" smtClean="0">
                <a:solidFill>
                  <a:srgbClr val="000000"/>
                </a:solidFill>
                <a:latin typeface="Arial" pitchFamily="34" charset="0"/>
                <a:cs typeface="Times New Roman" pitchFamily="18" charset="0"/>
              </a:rPr>
              <a:t>Chewing the gum will </a:t>
            </a:r>
            <a:r>
              <a:rPr lang="en-US" sz="900" i="1" smtClean="0">
                <a:solidFill>
                  <a:srgbClr val="000000"/>
                </a:solidFill>
                <a:latin typeface="Arial" pitchFamily="34" charset="0"/>
                <a:cs typeface="Times New Roman" pitchFamily="18" charset="0"/>
              </a:rPr>
              <a:t>not</a:t>
            </a:r>
            <a:r>
              <a:rPr lang="en-US" sz="900" smtClean="0">
                <a:solidFill>
                  <a:srgbClr val="000000"/>
                </a:solidFill>
                <a:latin typeface="Arial" pitchFamily="34" charset="0"/>
                <a:cs typeface="Times New Roman" pitchFamily="18" charset="0"/>
              </a:rPr>
              <a:t> provide the same rapid satisfaction that smoking </a:t>
            </a:r>
            <a:r>
              <a:rPr lang="en-US" sz="900" smtClean="0">
                <a:latin typeface="Arial" pitchFamily="34" charset="0"/>
                <a:cs typeface="Times New Roman" pitchFamily="18" charset="0"/>
              </a:rPr>
              <a:t>provides. Recall that buccal absorption of nicotine is far less rapid (peak nicotine concentrations are achieved within 30 minutes), compared to nicotine absorption from cigarette smoking (peak concentrations &lt;10 minutes).</a:t>
            </a:r>
            <a:r>
              <a:rPr lang="en-US" sz="900" smtClean="0">
                <a:solidFill>
                  <a:schemeClr val="accent1"/>
                </a:solidFill>
                <a:latin typeface="Arial" pitchFamily="34" charset="0"/>
                <a:cs typeface="Times New Roman" pitchFamily="18" charset="0"/>
              </a:rPr>
              <a:t> </a:t>
            </a:r>
          </a:p>
          <a:p>
            <a:endParaRPr lang="en-US" sz="900" smtClean="0">
              <a:solidFill>
                <a:schemeClr val="accent1"/>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Patients should be warned that chewing the gum too rapidly can cause excessive release of nicotine and effects similar to those associated with smoking a cigarette too rapidly or those experienced by nonsmokers when they inhale from a cigarette for the first time: </a:t>
            </a:r>
          </a:p>
          <a:p>
            <a:pPr marL="327025" lvl="1" indent="-107950">
              <a:buFontTx/>
              <a:buChar char="•"/>
            </a:pPr>
            <a:r>
              <a:rPr lang="en-US" sz="900" smtClean="0">
                <a:solidFill>
                  <a:srgbClr val="000000"/>
                </a:solidFill>
                <a:latin typeface="Arial" pitchFamily="34" charset="0"/>
                <a:cs typeface="Times New Roman" pitchFamily="18" charset="0"/>
              </a:rPr>
              <a:t> Lightheadedness</a:t>
            </a:r>
          </a:p>
          <a:p>
            <a:pPr marL="327025" lvl="1" indent="-107950">
              <a:buFontTx/>
              <a:buChar char="•"/>
            </a:pPr>
            <a:r>
              <a:rPr lang="en-US" sz="900" smtClean="0">
                <a:solidFill>
                  <a:srgbClr val="000000"/>
                </a:solidFill>
                <a:latin typeface="Arial" pitchFamily="34" charset="0"/>
                <a:cs typeface="Times New Roman" pitchFamily="18" charset="0"/>
              </a:rPr>
              <a:t> Nausea and vomiting</a:t>
            </a:r>
          </a:p>
          <a:p>
            <a:pPr marL="327025" lvl="1" indent="-107950">
              <a:buFontTx/>
              <a:buChar char="•"/>
            </a:pPr>
            <a:r>
              <a:rPr lang="en-US" sz="900" smtClean="0">
                <a:solidFill>
                  <a:srgbClr val="000000"/>
                </a:solidFill>
                <a:latin typeface="Arial" pitchFamily="34" charset="0"/>
                <a:cs typeface="Times New Roman" pitchFamily="18" charset="0"/>
              </a:rPr>
              <a:t> Irritation of the throat and mouth</a:t>
            </a:r>
          </a:p>
          <a:p>
            <a:pPr marL="327025" lvl="1" indent="-107950">
              <a:buFontTx/>
              <a:buChar char="•"/>
            </a:pPr>
            <a:r>
              <a:rPr lang="en-US" sz="900" smtClean="0">
                <a:solidFill>
                  <a:srgbClr val="000000"/>
                </a:solidFill>
                <a:latin typeface="Arial" pitchFamily="34" charset="0"/>
                <a:cs typeface="Times New Roman" pitchFamily="18" charset="0"/>
              </a:rPr>
              <a:t> Hiccups</a:t>
            </a:r>
          </a:p>
          <a:p>
            <a:pPr marL="327025" lvl="1" indent="-107950">
              <a:buFontTx/>
              <a:buChar char="•"/>
            </a:pPr>
            <a:r>
              <a:rPr lang="en-US" sz="900" smtClean="0">
                <a:solidFill>
                  <a:srgbClr val="000000"/>
                </a:solidFill>
                <a:latin typeface="Arial" pitchFamily="34" charset="0"/>
                <a:cs typeface="Times New Roman" pitchFamily="18" charset="0"/>
              </a:rPr>
              <a:t> Indigestion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5175F3B-2670-419B-9184-E4E77659E063}" type="slidenum">
              <a:rPr lang="en-US" smtClean="0"/>
              <a:pPr/>
              <a:t>71</a:t>
            </a:fld>
            <a:endParaRPr lang="en-US" smtClean="0"/>
          </a:p>
        </p:txBody>
      </p:sp>
      <p:sp>
        <p:nvSpPr>
          <p:cNvPr id="10957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4F408FDF-0943-4C8A-859A-D548A63077DF}" type="slidenum">
              <a:rPr kumimoji="0" lang="en-US" sz="1200">
                <a:latin typeface="Tahoma" pitchFamily="34" charset="0"/>
                <a:cs typeface="Arial" pitchFamily="34" charset="0"/>
              </a:rPr>
              <a:pPr algn="r" defTabSz="966788" eaLnBrk="1" hangingPunct="1">
                <a:lnSpc>
                  <a:spcPct val="100000"/>
                </a:lnSpc>
                <a:spcBef>
                  <a:spcPct val="0"/>
                </a:spcBef>
              </a:pPr>
              <a:t>71</a:t>
            </a:fld>
            <a:endParaRPr kumimoji="0" lang="en-US" sz="1200">
              <a:latin typeface="Tahoma" pitchFamily="34" charset="0"/>
              <a:cs typeface="Arial" pitchFamily="34" charset="0"/>
            </a:endParaRPr>
          </a:p>
        </p:txBody>
      </p:sp>
      <p:sp>
        <p:nvSpPr>
          <p:cNvPr id="109572" name="Rectangle 2"/>
          <p:cNvSpPr>
            <a:spLocks noGrp="1" noRot="1" noChangeAspect="1" noChangeArrowheads="1" noTextEdit="1"/>
          </p:cNvSpPr>
          <p:nvPr>
            <p:ph type="sldImg"/>
          </p:nvPr>
        </p:nvSpPr>
        <p:spPr>
          <a:xfrm>
            <a:off x="1874838" y="719138"/>
            <a:ext cx="3554412" cy="2665412"/>
          </a:xfrm>
          <a:ln/>
        </p:spPr>
      </p:sp>
      <p:sp>
        <p:nvSpPr>
          <p:cNvPr id="109573" name="Rectangle 3"/>
          <p:cNvSpPr>
            <a:spLocks noGrp="1" noChangeArrowheads="1"/>
          </p:cNvSpPr>
          <p:nvPr>
            <p:ph type="body" idx="1"/>
          </p:nvPr>
        </p:nvSpPr>
        <p:spPr>
          <a:noFill/>
        </p:spPr>
        <p:txBody>
          <a:bodyPr lIns="96606" tIns="48303" rIns="96606" bIns="48303"/>
          <a:lstStyle/>
          <a:p>
            <a:pPr>
              <a:spcBef>
                <a:spcPct val="0"/>
              </a:spcBef>
            </a:pPr>
            <a:r>
              <a:rPr lang="en-US" sz="900" smtClean="0">
                <a:latin typeface="Arial" pitchFamily="34" charset="0"/>
              </a:rPr>
              <a:t>Side effects associated with nicotine gum include the following:</a:t>
            </a:r>
          </a:p>
          <a:p>
            <a:pPr marL="327025" lvl="1" indent="-107950">
              <a:buFontTx/>
              <a:buChar char="•"/>
            </a:pPr>
            <a:r>
              <a:rPr lang="en-US" sz="900" smtClean="0">
                <a:latin typeface="Arial" pitchFamily="34" charset="0"/>
              </a:rPr>
              <a:t>Mouth soreness</a:t>
            </a:r>
          </a:p>
          <a:p>
            <a:pPr marL="327025" lvl="1" indent="-107950">
              <a:buFontTx/>
              <a:buChar char="•"/>
            </a:pPr>
            <a:r>
              <a:rPr lang="en-US" sz="900" smtClean="0">
                <a:latin typeface="Arial" pitchFamily="34" charset="0"/>
              </a:rPr>
              <a:t>Hiccups</a:t>
            </a:r>
          </a:p>
          <a:p>
            <a:pPr marL="327025" lvl="1" indent="-107950">
              <a:buFontTx/>
              <a:buChar char="•"/>
            </a:pPr>
            <a:r>
              <a:rPr lang="en-US" sz="900" smtClean="0">
                <a:latin typeface="Arial" pitchFamily="34" charset="0"/>
              </a:rPr>
              <a:t>Dyspepsia</a:t>
            </a:r>
          </a:p>
          <a:p>
            <a:pPr marL="327025" lvl="1" indent="-107950">
              <a:buFontTx/>
              <a:buChar char="•"/>
            </a:pPr>
            <a:r>
              <a:rPr lang="en-US" sz="900" smtClean="0">
                <a:latin typeface="Arial" pitchFamily="34" charset="0"/>
              </a:rPr>
              <a:t>Jaw muscle ache</a:t>
            </a:r>
          </a:p>
          <a:p>
            <a:r>
              <a:rPr lang="en-US" sz="900" smtClean="0">
                <a:solidFill>
                  <a:srgbClr val="000000"/>
                </a:solidFill>
                <a:latin typeface="Arial" pitchFamily="34" charset="0"/>
                <a:cs typeface="Times New Roman" pitchFamily="18" charset="0"/>
              </a:rPr>
              <a:t>These side effects are more common during the first few days of therapy.</a:t>
            </a: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The consistency of nicotine gum (increased viscosity compared to ordinary chewing gum) may lead to increased adherence to dental work and may not be suitable for patients with the following:</a:t>
            </a:r>
          </a:p>
          <a:p>
            <a:pPr marL="327025" lvl="1" indent="-107950">
              <a:buFontTx/>
              <a:buChar char="•"/>
            </a:pPr>
            <a:r>
              <a:rPr lang="en-US" sz="900" smtClean="0">
                <a:solidFill>
                  <a:srgbClr val="000000"/>
                </a:solidFill>
                <a:latin typeface="Arial" pitchFamily="34" charset="0"/>
                <a:cs typeface="Times New Roman" pitchFamily="18" charset="0"/>
              </a:rPr>
              <a:t>Extensive restorations (fillings)</a:t>
            </a:r>
          </a:p>
          <a:p>
            <a:pPr marL="327025" lvl="1" indent="-107950">
              <a:buFontTx/>
              <a:buChar char="•"/>
            </a:pPr>
            <a:r>
              <a:rPr lang="en-US" sz="900" smtClean="0">
                <a:solidFill>
                  <a:srgbClr val="000000"/>
                </a:solidFill>
                <a:latin typeface="Arial" pitchFamily="34" charset="0"/>
                <a:cs typeface="Times New Roman" pitchFamily="18" charset="0"/>
              </a:rPr>
              <a:t>Bridges</a:t>
            </a:r>
          </a:p>
          <a:p>
            <a:pPr marL="327025" lvl="1" indent="-107950">
              <a:buFontTx/>
              <a:buChar char="•"/>
            </a:pPr>
            <a:r>
              <a:rPr lang="en-US" sz="900" smtClean="0">
                <a:solidFill>
                  <a:srgbClr val="000000"/>
                </a:solidFill>
                <a:latin typeface="Arial" pitchFamily="34" charset="0"/>
                <a:cs typeface="Times New Roman" pitchFamily="18" charset="0"/>
              </a:rPr>
              <a:t>Dentures</a:t>
            </a:r>
          </a:p>
          <a:p>
            <a:pPr marL="327025" lvl="1" indent="-107950">
              <a:buFontTx/>
              <a:buChar char="•"/>
            </a:pPr>
            <a:r>
              <a:rPr lang="en-US" sz="900" smtClean="0">
                <a:solidFill>
                  <a:srgbClr val="000000"/>
                </a:solidFill>
                <a:latin typeface="Arial" pitchFamily="34" charset="0"/>
                <a:cs typeface="Times New Roman" pitchFamily="18" charset="0"/>
              </a:rPr>
              <a:t>Caps or crowns</a:t>
            </a:r>
          </a:p>
          <a:p>
            <a:pPr marL="327025" lvl="1" indent="-107950">
              <a:buFontTx/>
              <a:buChar char="•"/>
            </a:pPr>
            <a:r>
              <a:rPr lang="en-US" sz="900" smtClean="0">
                <a:solidFill>
                  <a:srgbClr val="000000"/>
                </a:solidFill>
                <a:latin typeface="Arial" pitchFamily="34" charset="0"/>
                <a:cs typeface="Times New Roman" pitchFamily="18" charset="0"/>
              </a:rPr>
              <a:t>Braces</a:t>
            </a:r>
          </a:p>
          <a:p>
            <a:r>
              <a:rPr lang="en-US" sz="900" smtClean="0">
                <a:solidFill>
                  <a:srgbClr val="000000"/>
                </a:solidFill>
                <a:latin typeface="Arial" pitchFamily="34" charset="0"/>
                <a:cs typeface="Times New Roman" pitchFamily="18" charset="0"/>
              </a:rPr>
              <a:t>If excessive sticking or damage to dental work occurs, patients should discontinue use and consult a dentist.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092EAD6-6BBB-4E70-A7A9-CB028C99CA14}" type="slidenum">
              <a:rPr lang="en-US" smtClean="0"/>
              <a:pPr/>
              <a:t>72</a:t>
            </a:fld>
            <a:endParaRPr lang="en-US" smtClean="0"/>
          </a:p>
        </p:txBody>
      </p:sp>
      <p:sp>
        <p:nvSpPr>
          <p:cNvPr id="11059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A6693ADD-6A18-4F8E-82F5-149CE91C1530}" type="slidenum">
              <a:rPr kumimoji="0" lang="en-US" sz="1200">
                <a:latin typeface="Tahoma" pitchFamily="34" charset="0"/>
                <a:cs typeface="Arial" pitchFamily="34" charset="0"/>
              </a:rPr>
              <a:pPr algn="r" defTabSz="966788" eaLnBrk="1" hangingPunct="1">
                <a:lnSpc>
                  <a:spcPct val="100000"/>
                </a:lnSpc>
                <a:spcBef>
                  <a:spcPct val="0"/>
                </a:spcBef>
              </a:pPr>
              <a:t>72</a:t>
            </a:fld>
            <a:endParaRPr kumimoji="0" lang="en-US" sz="1200">
              <a:latin typeface="Tahoma" pitchFamily="34" charset="0"/>
              <a:cs typeface="Arial" pitchFamily="34" charset="0"/>
            </a:endParaRPr>
          </a:p>
        </p:txBody>
      </p:sp>
      <p:sp>
        <p:nvSpPr>
          <p:cNvPr id="110596" name="Rectangle 2"/>
          <p:cNvSpPr>
            <a:spLocks noGrp="1" noRot="1" noChangeAspect="1" noChangeArrowheads="1" noTextEdit="1"/>
          </p:cNvSpPr>
          <p:nvPr>
            <p:ph type="sldImg"/>
          </p:nvPr>
        </p:nvSpPr>
        <p:spPr>
          <a:xfrm>
            <a:off x="1874838" y="719138"/>
            <a:ext cx="3554412" cy="2665412"/>
          </a:xfrm>
          <a:ln/>
        </p:spPr>
      </p:sp>
      <p:sp>
        <p:nvSpPr>
          <p:cNvPr id="110597" name="Rectangle 3"/>
          <p:cNvSpPr>
            <a:spLocks noGrp="1" noChangeArrowheads="1"/>
          </p:cNvSpPr>
          <p:nvPr>
            <p:ph type="body" idx="1"/>
          </p:nvPr>
        </p:nvSpPr>
        <p:spPr>
          <a:solidFill>
            <a:srgbClr val="FFFFFF"/>
          </a:solidFill>
        </p:spPr>
        <p:txBody>
          <a:bodyPr lIns="97519" tIns="48760" rIns="97519" bIns="48760"/>
          <a:lstStyle/>
          <a:p>
            <a:r>
              <a:rPr lang="en-US" altLang="en-US" sz="900" smtClean="0">
                <a:latin typeface="Arial" pitchFamily="34" charset="0"/>
              </a:rPr>
              <a:t>Advantages of nicotine gum include the following:</a:t>
            </a:r>
          </a:p>
          <a:p>
            <a:pPr marL="544513" lvl="1" indent="-107950">
              <a:buFontTx/>
              <a:buChar char="•"/>
            </a:pPr>
            <a:r>
              <a:rPr lang="en-US" altLang="en-US" sz="900" smtClean="0">
                <a:latin typeface="Arial" pitchFamily="34" charset="0"/>
              </a:rPr>
              <a:t>Might satisfy oral cravings.</a:t>
            </a:r>
          </a:p>
          <a:p>
            <a:pPr marL="544513" lvl="1" indent="-107950">
              <a:buFontTx/>
              <a:buChar char="•"/>
            </a:pPr>
            <a:r>
              <a:rPr lang="en-US" altLang="en-US" sz="900" smtClean="0">
                <a:latin typeface="Arial" pitchFamily="34" charset="0"/>
              </a:rPr>
              <a:t>Gum use (4-mg strength) might delay weight gain (Fiore et al., 2008).</a:t>
            </a:r>
            <a:endParaRPr lang="en-US" altLang="en-US" sz="900" smtClean="0">
              <a:solidFill>
                <a:schemeClr val="accent1"/>
              </a:solidFill>
              <a:latin typeface="Arial" pitchFamily="34" charset="0"/>
            </a:endParaRPr>
          </a:p>
          <a:p>
            <a:pPr marL="544513" lvl="1" indent="-107950">
              <a:buFontTx/>
              <a:buChar char="•"/>
            </a:pPr>
            <a:r>
              <a:rPr lang="en-US" altLang="en-US" sz="900" smtClean="0">
                <a:latin typeface="Arial" pitchFamily="34" charset="0"/>
              </a:rPr>
              <a:t>Patients can titrate therapy to manage withdrawal symptoms.</a:t>
            </a:r>
          </a:p>
          <a:p>
            <a:pPr marL="544513" lvl="1" indent="-107950">
              <a:buFontTx/>
              <a:buChar char="•"/>
            </a:pPr>
            <a:r>
              <a:rPr lang="en-US" altLang="en-US" sz="900" smtClean="0">
                <a:latin typeface="Arial" pitchFamily="34" charset="0"/>
              </a:rPr>
              <a:t>A variety of flavors are available.</a:t>
            </a:r>
          </a:p>
          <a:p>
            <a:pPr>
              <a:buFontTx/>
              <a:buChar char="•"/>
            </a:pPr>
            <a:endParaRPr lang="en-US" altLang="en-US" sz="900" smtClean="0">
              <a:latin typeface="Arial" pitchFamily="34" charset="0"/>
            </a:endParaRPr>
          </a:p>
          <a:p>
            <a:r>
              <a:rPr lang="en-US" altLang="en-US" sz="900" smtClean="0">
                <a:latin typeface="Arial" pitchFamily="34" charset="0"/>
              </a:rPr>
              <a:t>Disadvantages of the gum include the following:</a:t>
            </a:r>
          </a:p>
          <a:p>
            <a:pPr marL="544513" lvl="1" indent="-107950">
              <a:buFontTx/>
              <a:buChar char="•"/>
            </a:pPr>
            <a:r>
              <a:rPr lang="en-US" altLang="en-US" sz="900" smtClean="0">
                <a:latin typeface="Arial" pitchFamily="34" charset="0"/>
              </a:rPr>
              <a:t>Need for frequent dosing can compromise compliance.</a:t>
            </a:r>
          </a:p>
          <a:p>
            <a:pPr marL="544513" lvl="1" indent="-107950">
              <a:buFontTx/>
              <a:buChar char="•"/>
            </a:pPr>
            <a:r>
              <a:rPr lang="en-US" altLang="en-US" sz="900" smtClean="0">
                <a:latin typeface="Arial" pitchFamily="34" charset="0"/>
              </a:rPr>
              <a:t>Might be problematic for patients with significant dental work (e.g., gum might stick to dentures, braces, fillings, etc.) </a:t>
            </a:r>
          </a:p>
          <a:p>
            <a:pPr marL="544513" lvl="1" indent="-107950">
              <a:buFontTx/>
              <a:buChar char="•"/>
            </a:pPr>
            <a:r>
              <a:rPr lang="en-US" altLang="en-US" sz="900" smtClean="0">
                <a:latin typeface="Arial" pitchFamily="34" charset="0"/>
              </a:rPr>
              <a:t>Patients must use proper chewing technique to minimize adverse effects.</a:t>
            </a:r>
          </a:p>
          <a:p>
            <a:pPr marL="544513" lvl="1" indent="-107950">
              <a:buFontTx/>
              <a:buChar char="•"/>
            </a:pPr>
            <a:r>
              <a:rPr lang="en-US" altLang="en-US" sz="900" smtClean="0">
                <a:latin typeface="Arial" pitchFamily="34" charset="0"/>
              </a:rPr>
              <a:t>Gum chewing might not be socially acceptable.</a:t>
            </a:r>
          </a:p>
          <a:p>
            <a:endParaRPr lang="en-US" sz="8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7B00F17-3918-45D9-80D9-D30CA111D320}" type="slidenum">
              <a:rPr lang="en-US" smtClean="0"/>
              <a:pPr/>
              <a:t>73</a:t>
            </a:fld>
            <a:endParaRPr lang="en-US" smtClean="0"/>
          </a:p>
        </p:txBody>
      </p:sp>
      <p:sp>
        <p:nvSpPr>
          <p:cNvPr id="11161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670D78B0-7520-4ACD-B822-0411AC19CD54}" type="slidenum">
              <a:rPr kumimoji="0" lang="en-US" sz="1200">
                <a:latin typeface="Tahoma" pitchFamily="34" charset="0"/>
                <a:cs typeface="Arial" pitchFamily="34" charset="0"/>
              </a:rPr>
              <a:pPr algn="r" defTabSz="966788" eaLnBrk="1" hangingPunct="1">
                <a:lnSpc>
                  <a:spcPct val="100000"/>
                </a:lnSpc>
                <a:spcBef>
                  <a:spcPct val="0"/>
                </a:spcBef>
              </a:pPr>
              <a:t>73</a:t>
            </a:fld>
            <a:endParaRPr kumimoji="0" lang="en-US" sz="1200">
              <a:latin typeface="Tahoma" pitchFamily="34" charset="0"/>
              <a:cs typeface="Arial" pitchFamily="34" charset="0"/>
            </a:endParaRPr>
          </a:p>
        </p:txBody>
      </p:sp>
      <p:sp>
        <p:nvSpPr>
          <p:cNvPr id="111620" name="Rectangle 2"/>
          <p:cNvSpPr>
            <a:spLocks noGrp="1" noRot="1" noChangeAspect="1" noChangeArrowheads="1" noTextEdit="1"/>
          </p:cNvSpPr>
          <p:nvPr>
            <p:ph type="sldImg"/>
          </p:nvPr>
        </p:nvSpPr>
        <p:spPr>
          <a:xfrm>
            <a:off x="1879600" y="719138"/>
            <a:ext cx="3554413" cy="2665412"/>
          </a:xfrm>
          <a:ln/>
        </p:spPr>
      </p:sp>
      <p:sp>
        <p:nvSpPr>
          <p:cNvPr id="111621" name="Rectangle 3"/>
          <p:cNvSpPr>
            <a:spLocks noGrp="1" noChangeArrowheads="1"/>
          </p:cNvSpPr>
          <p:nvPr>
            <p:ph type="body" idx="1"/>
          </p:nvPr>
        </p:nvSpPr>
        <p:spPr>
          <a:xfrm>
            <a:off x="595313" y="3543300"/>
            <a:ext cx="6281737" cy="5338763"/>
          </a:xfrm>
          <a:noFill/>
        </p:spPr>
        <p:txBody>
          <a:bodyPr lIns="96606" tIns="48303" rIns="96606" bIns="48303"/>
          <a:lstStyle/>
          <a:p>
            <a:pPr>
              <a:tabLst>
                <a:tab pos="327025" algn="l"/>
                <a:tab pos="3492500" algn="l"/>
              </a:tabLst>
            </a:pPr>
            <a:r>
              <a:rPr lang="en-US" sz="900" dirty="0" smtClean="0">
                <a:latin typeface="Arial" pitchFamily="34" charset="0"/>
              </a:rPr>
              <a:t>FDA approved for use without a prescription: 2002 	</a:t>
            </a:r>
          </a:p>
          <a:p>
            <a:pPr>
              <a:tabLst>
                <a:tab pos="327025" algn="l"/>
                <a:tab pos="3492500" algn="l"/>
              </a:tabLst>
            </a:pPr>
            <a:r>
              <a:rPr lang="en-US" sz="900" dirty="0" smtClean="0">
                <a:latin typeface="Arial" pitchFamily="34" charset="0"/>
              </a:rPr>
              <a:t>Available strengths: 2 mg, 4 mg </a:t>
            </a:r>
          </a:p>
          <a:p>
            <a:pPr>
              <a:tabLst>
                <a:tab pos="327025" algn="l"/>
                <a:tab pos="3492500" algn="l"/>
              </a:tabLst>
            </a:pPr>
            <a:r>
              <a:rPr lang="en-US" sz="900" dirty="0" smtClean="0">
                <a:latin typeface="Arial" pitchFamily="34" charset="0"/>
              </a:rPr>
              <a:t>Generic lozenge available: 2006; </a:t>
            </a:r>
            <a:r>
              <a:rPr lang="en-US" sz="900" dirty="0" err="1" smtClean="0">
                <a:latin typeface="Arial" pitchFamily="34" charset="0"/>
              </a:rPr>
              <a:t>Nicorette</a:t>
            </a:r>
            <a:r>
              <a:rPr lang="en-US" sz="900" dirty="0" smtClean="0">
                <a:latin typeface="Arial" pitchFamily="34" charset="0"/>
              </a:rPr>
              <a:t> Mini available: 2010</a:t>
            </a:r>
          </a:p>
          <a:p>
            <a:pPr>
              <a:tabLst>
                <a:tab pos="327025" algn="l"/>
                <a:tab pos="3492500" algn="l"/>
              </a:tabLst>
            </a:pPr>
            <a:r>
              <a:rPr lang="en-US" sz="900" dirty="0" smtClean="0">
                <a:latin typeface="Arial" pitchFamily="34" charset="0"/>
              </a:rPr>
              <a:t>Available flavors: </a:t>
            </a:r>
          </a:p>
          <a:p>
            <a:pPr>
              <a:tabLst>
                <a:tab pos="327025" algn="l"/>
                <a:tab pos="3492500" algn="l"/>
              </a:tabLst>
            </a:pPr>
            <a:r>
              <a:rPr lang="en-US" sz="900" b="1" i="1" dirty="0" smtClean="0">
                <a:latin typeface="Arial" pitchFamily="34" charset="0"/>
              </a:rPr>
              <a:t>  </a:t>
            </a:r>
            <a:r>
              <a:rPr lang="en-US" sz="900" b="1" i="1" dirty="0" err="1" smtClean="0">
                <a:latin typeface="Arial" pitchFamily="34" charset="0"/>
              </a:rPr>
              <a:t>Nicorette</a:t>
            </a:r>
            <a:r>
              <a:rPr lang="en-US" sz="900" b="1" i="1" dirty="0" smtClean="0">
                <a:latin typeface="Arial" pitchFamily="34" charset="0"/>
              </a:rPr>
              <a:t> lozenge</a:t>
            </a:r>
            <a:r>
              <a:rPr lang="en-US" sz="900" dirty="0" smtClean="0">
                <a:latin typeface="Arial" pitchFamily="34" charset="0"/>
              </a:rPr>
              <a:t>: mint; cherry. The</a:t>
            </a:r>
            <a:r>
              <a:rPr lang="en-US" sz="900" baseline="0" dirty="0" smtClean="0">
                <a:latin typeface="Arial" pitchFamily="34" charset="0"/>
              </a:rPr>
              <a:t> “Commit” name is no longer used by GlaxoSmithKline (it was replaced with the 	</a:t>
            </a:r>
            <a:r>
              <a:rPr lang="en-US" sz="900" baseline="0" dirty="0" err="1" smtClean="0">
                <a:latin typeface="Arial" pitchFamily="34" charset="0"/>
              </a:rPr>
              <a:t>Nicorette</a:t>
            </a:r>
            <a:r>
              <a:rPr lang="en-US" sz="900" baseline="0" dirty="0" smtClean="0">
                <a:latin typeface="Arial" pitchFamily="34" charset="0"/>
              </a:rPr>
              <a:t> Lozenge), and the c</a:t>
            </a:r>
            <a:r>
              <a:rPr lang="en-US" sz="900" dirty="0" smtClean="0">
                <a:latin typeface="Arial" pitchFamily="34" charset="0"/>
              </a:rPr>
              <a:t>appuccino</a:t>
            </a:r>
            <a:r>
              <a:rPr lang="en-US" sz="900" baseline="0" dirty="0" smtClean="0">
                <a:latin typeface="Arial" pitchFamily="34" charset="0"/>
              </a:rPr>
              <a:t> </a:t>
            </a:r>
            <a:r>
              <a:rPr lang="en-US" sz="900" dirty="0" smtClean="0">
                <a:latin typeface="Arial" pitchFamily="34" charset="0"/>
              </a:rPr>
              <a:t>flavor is no longer available.</a:t>
            </a:r>
          </a:p>
          <a:p>
            <a:pPr>
              <a:tabLst>
                <a:tab pos="327025" algn="l"/>
                <a:tab pos="3492500" algn="l"/>
              </a:tabLst>
            </a:pPr>
            <a:r>
              <a:rPr lang="en-US" sz="900" b="1" i="1" dirty="0" smtClean="0">
                <a:latin typeface="Arial" pitchFamily="34" charset="0"/>
              </a:rPr>
              <a:t>  </a:t>
            </a:r>
            <a:r>
              <a:rPr lang="en-US" sz="900" b="1" i="1" dirty="0" err="1" smtClean="0">
                <a:latin typeface="Arial" pitchFamily="34" charset="0"/>
              </a:rPr>
              <a:t>Nicorette</a:t>
            </a:r>
            <a:r>
              <a:rPr lang="en-US" sz="900" b="1" i="1" dirty="0" smtClean="0">
                <a:latin typeface="Arial" pitchFamily="34" charset="0"/>
              </a:rPr>
              <a:t> Mini lozenge: </a:t>
            </a:r>
            <a:r>
              <a:rPr lang="en-US" sz="900" i="1" dirty="0" smtClean="0">
                <a:latin typeface="Arial" pitchFamily="34" charset="0"/>
              </a:rPr>
              <a:t>mint. </a:t>
            </a:r>
          </a:p>
          <a:p>
            <a:pPr>
              <a:tabLst>
                <a:tab pos="327025" algn="l"/>
                <a:tab pos="3492500" algn="l"/>
              </a:tabLst>
            </a:pPr>
            <a:r>
              <a:rPr lang="en-US" sz="900" b="1" i="1" dirty="0" smtClean="0">
                <a:latin typeface="Arial" pitchFamily="34" charset="0"/>
              </a:rPr>
              <a:t>  Generic lozenge</a:t>
            </a:r>
            <a:r>
              <a:rPr lang="en-US" sz="900" dirty="0" smtClean="0">
                <a:latin typeface="Arial" pitchFamily="34" charset="0"/>
              </a:rPr>
              <a:t>: original; mint</a:t>
            </a:r>
          </a:p>
          <a:p>
            <a:pPr>
              <a:tabLst>
                <a:tab pos="327025" algn="l"/>
                <a:tab pos="3492500" algn="l"/>
              </a:tabLst>
            </a:pPr>
            <a:r>
              <a:rPr lang="en-US" sz="900" b="1" dirty="0" smtClean="0">
                <a:solidFill>
                  <a:srgbClr val="000000"/>
                </a:solidFill>
                <a:latin typeface="Arial" pitchFamily="34" charset="0"/>
                <a:cs typeface="Times New Roman" pitchFamily="18" charset="0"/>
              </a:rPr>
              <a:t>Description of Product</a:t>
            </a:r>
            <a:endParaRPr lang="en-US" sz="900" dirty="0" smtClean="0">
              <a:latin typeface="Arial" pitchFamily="34" charset="0"/>
              <a:cs typeface="Times New Roman" pitchFamily="18" charset="0"/>
            </a:endParaRPr>
          </a:p>
          <a:p>
            <a:pPr>
              <a:tabLst>
                <a:tab pos="327025" algn="l"/>
                <a:tab pos="3492500" algn="l"/>
              </a:tabLst>
            </a:pPr>
            <a:r>
              <a:rPr lang="en-US" sz="900" dirty="0" smtClean="0">
                <a:latin typeface="Arial" pitchFamily="34" charset="0"/>
              </a:rPr>
              <a:t>Nicotine </a:t>
            </a:r>
            <a:r>
              <a:rPr lang="en-US" sz="900" dirty="0" err="1" smtClean="0">
                <a:latin typeface="Arial" pitchFamily="34" charset="0"/>
              </a:rPr>
              <a:t>polacrilex</a:t>
            </a:r>
            <a:r>
              <a:rPr lang="en-US" sz="900" dirty="0" smtClean="0">
                <a:latin typeface="Arial" pitchFamily="34" charset="0"/>
              </a:rPr>
              <a:t> (</a:t>
            </a:r>
            <a:r>
              <a:rPr lang="en-US" sz="900" i="1" dirty="0" err="1" smtClean="0">
                <a:latin typeface="Arial" pitchFamily="34" charset="0"/>
              </a:rPr>
              <a:t>pol</a:t>
            </a:r>
            <a:r>
              <a:rPr lang="en-US" sz="900" i="1" dirty="0" err="1" smtClean="0">
                <a:latin typeface="Arial" pitchFamily="34" charset="0"/>
                <a:cs typeface="Arial" pitchFamily="34" charset="0"/>
              </a:rPr>
              <a:t>é</a:t>
            </a:r>
            <a:r>
              <a:rPr lang="en-US" sz="900" i="1" dirty="0" smtClean="0">
                <a:latin typeface="Arial" pitchFamily="34" charset="0"/>
              </a:rPr>
              <a:t>-ah-</a:t>
            </a:r>
            <a:r>
              <a:rPr lang="en-US" sz="900" i="1" dirty="0" err="1" smtClean="0">
                <a:latin typeface="Arial" pitchFamily="34" charset="0"/>
              </a:rPr>
              <a:t>kril</a:t>
            </a:r>
            <a:r>
              <a:rPr lang="en-US" sz="900" i="1" dirty="0" smtClean="0">
                <a:latin typeface="Arial" pitchFamily="34" charset="0"/>
              </a:rPr>
              <a:t>-ex</a:t>
            </a:r>
            <a:r>
              <a:rPr lang="en-US" sz="900" dirty="0" smtClean="0">
                <a:latin typeface="Arial" pitchFamily="34" charset="0"/>
              </a:rPr>
              <a:t>) is a </a:t>
            </a:r>
            <a:r>
              <a:rPr lang="en-US" sz="900" dirty="0" smtClean="0">
                <a:solidFill>
                  <a:srgbClr val="000000"/>
                </a:solidFill>
                <a:latin typeface="Arial" pitchFamily="34" charset="0"/>
                <a:cs typeface="Times New Roman" pitchFamily="18" charset="0"/>
              </a:rPr>
              <a:t>resin complex of nicotine and </a:t>
            </a:r>
            <a:r>
              <a:rPr lang="en-US" sz="900" dirty="0" err="1" smtClean="0">
                <a:solidFill>
                  <a:srgbClr val="000000"/>
                </a:solidFill>
                <a:latin typeface="Arial" pitchFamily="34" charset="0"/>
                <a:cs typeface="Times New Roman" pitchFamily="18" charset="0"/>
              </a:rPr>
              <a:t>polacrilin</a:t>
            </a:r>
            <a:r>
              <a:rPr lang="en-US" sz="900" dirty="0" smtClean="0">
                <a:solidFill>
                  <a:srgbClr val="000000"/>
                </a:solidFill>
                <a:latin typeface="Arial" pitchFamily="34" charset="0"/>
                <a:cs typeface="Times New Roman" pitchFamily="18" charset="0"/>
              </a:rPr>
              <a:t> in a sugar-free (contains aspartame</a:t>
            </a:r>
            <a:r>
              <a:rPr lang="en-US" sz="900" dirty="0" smtClean="0">
                <a:latin typeface="Arial" pitchFamily="34" charset="0"/>
                <a:cs typeface="Times New Roman" pitchFamily="18" charset="0"/>
              </a:rPr>
              <a:t>) mint (various), cappuccino,</a:t>
            </a:r>
            <a:r>
              <a:rPr lang="en-US" sz="900" dirty="0" smtClean="0">
                <a:solidFill>
                  <a:srgbClr val="000000"/>
                </a:solidFill>
                <a:latin typeface="Arial" pitchFamily="34" charset="0"/>
                <a:cs typeface="Times New Roman" pitchFamily="18" charset="0"/>
              </a:rPr>
              <a:t> or cherry flavored lozenge. The lozenge is meant to be consumed like hard candy or other medicinal lozenges (e.g., sucked and moved from side to side in the mouth until it dissolves). Because t</a:t>
            </a:r>
            <a:r>
              <a:rPr lang="en-US" sz="900" dirty="0" smtClean="0">
                <a:latin typeface="Arial" pitchFamily="34" charset="0"/>
              </a:rPr>
              <a:t>he nicotine lozenge dissolves completely, it delivers approximately 25% more nicotine than does an equivalent dose of nicotine gum (</a:t>
            </a:r>
            <a:r>
              <a:rPr lang="en-US" sz="900" dirty="0" err="1" smtClean="0">
                <a:latin typeface="Arial" pitchFamily="34" charset="0"/>
              </a:rPr>
              <a:t>Choi</a:t>
            </a:r>
            <a:r>
              <a:rPr lang="en-US" sz="900" dirty="0" smtClean="0">
                <a:latin typeface="Arial" pitchFamily="34" charset="0"/>
              </a:rPr>
              <a:t> et al., 2003). Like the nicotine gum, the lozenge also contains buffering agents (sodium carbonate and potassium bicarbonate) to increase salivary pH, thereby enhancing </a:t>
            </a:r>
            <a:r>
              <a:rPr lang="en-US" sz="900" dirty="0" err="1" smtClean="0">
                <a:latin typeface="Arial" pitchFamily="34" charset="0"/>
              </a:rPr>
              <a:t>buccal</a:t>
            </a:r>
            <a:r>
              <a:rPr lang="en-US" sz="900" dirty="0" smtClean="0">
                <a:latin typeface="Arial" pitchFamily="34" charset="0"/>
              </a:rPr>
              <a:t> absorption of the nicotine.</a:t>
            </a:r>
          </a:p>
          <a:p>
            <a:pPr>
              <a:tabLst>
                <a:tab pos="327025" algn="l"/>
                <a:tab pos="3492500" algn="l"/>
              </a:tabLst>
            </a:pPr>
            <a:r>
              <a:rPr lang="en-US" altLang="en-US" sz="900" b="1" dirty="0" smtClean="0">
                <a:latin typeface="Arial" pitchFamily="34" charset="0"/>
              </a:rPr>
              <a:t>Clinical Efficacy </a:t>
            </a:r>
            <a:r>
              <a:rPr lang="en-US" altLang="en-US" sz="900" dirty="0" smtClean="0">
                <a:latin typeface="Arial" pitchFamily="34" charset="0"/>
              </a:rPr>
              <a:t>(Fiore et al., 2008)</a:t>
            </a:r>
          </a:p>
          <a:p>
            <a:pPr>
              <a:tabLst>
                <a:tab pos="327025" algn="l"/>
                <a:tab pos="3492500" algn="l"/>
              </a:tabLst>
            </a:pPr>
            <a:r>
              <a:rPr lang="en-US" altLang="en-US" sz="900" dirty="0" smtClean="0">
                <a:latin typeface="Arial" pitchFamily="34" charset="0"/>
                <a:sym typeface="Symbol" pitchFamily="18" charset="2"/>
              </a:rPr>
              <a:t>Data from a large randomized clinical trial suggest the nicotine lozenge</a:t>
            </a:r>
            <a:r>
              <a:rPr lang="en-US" altLang="en-US" sz="900" dirty="0" smtClean="0">
                <a:latin typeface="Arial" pitchFamily="34" charset="0"/>
              </a:rPr>
              <a:t> improves quit rates significantly compared to placebo. The effectiveness at 6-months post-quit date are as follows:</a:t>
            </a:r>
          </a:p>
          <a:p>
            <a:pPr>
              <a:tabLst>
                <a:tab pos="327025" algn="l"/>
                <a:tab pos="3492500" algn="l"/>
              </a:tabLst>
            </a:pPr>
            <a:endParaRPr lang="en-US" sz="800" dirty="0" smtClean="0">
              <a:latin typeface="Arial" pitchFamily="34" charset="0"/>
            </a:endParaRPr>
          </a:p>
          <a:p>
            <a:pPr>
              <a:tabLst>
                <a:tab pos="327025" algn="l"/>
                <a:tab pos="3492500" algn="l"/>
              </a:tabLst>
            </a:pPr>
            <a:r>
              <a:rPr lang="en-US" sz="800" dirty="0" smtClean="0">
                <a:latin typeface="Arial" pitchFamily="34" charset="0"/>
              </a:rPr>
              <a:t> </a:t>
            </a:r>
          </a:p>
          <a:p>
            <a:pPr>
              <a:tabLst>
                <a:tab pos="327025" algn="l"/>
                <a:tab pos="3492500" algn="l"/>
              </a:tabLst>
            </a:pPr>
            <a:endParaRPr lang="en-US" sz="800" dirty="0" smtClean="0">
              <a:latin typeface="Arial" pitchFamily="34" charset="0"/>
            </a:endParaRPr>
          </a:p>
          <a:p>
            <a:pPr>
              <a:tabLst>
                <a:tab pos="327025" algn="l"/>
                <a:tab pos="3492500" algn="l"/>
              </a:tabLst>
            </a:pPr>
            <a:endParaRPr lang="en-US" sz="800" dirty="0" smtClean="0">
              <a:latin typeface="Arial" pitchFamily="34" charset="0"/>
            </a:endParaRPr>
          </a:p>
          <a:p>
            <a:pPr>
              <a:tabLst>
                <a:tab pos="327025" algn="l"/>
                <a:tab pos="3492500" algn="l"/>
              </a:tabLst>
            </a:pPr>
            <a:endParaRPr lang="en-US" sz="800" dirty="0" smtClean="0">
              <a:latin typeface="Arial" pitchFamily="34" charset="0"/>
            </a:endParaRPr>
          </a:p>
          <a:p>
            <a:pPr>
              <a:tabLst>
                <a:tab pos="327025" algn="l"/>
                <a:tab pos="3492500" algn="l"/>
              </a:tabLst>
            </a:pPr>
            <a:endParaRPr lang="en-US" sz="800" dirty="0" smtClean="0">
              <a:latin typeface="Arial" pitchFamily="34" charset="0"/>
            </a:endParaRPr>
          </a:p>
          <a:p>
            <a:pPr>
              <a:tabLst>
                <a:tab pos="327025" algn="l"/>
                <a:tab pos="3492500" algn="l"/>
              </a:tabLst>
            </a:pPr>
            <a:endParaRPr lang="en-US" sz="800" dirty="0" smtClean="0">
              <a:latin typeface="Arial" pitchFamily="34" charset="0"/>
            </a:endParaRPr>
          </a:p>
          <a:p>
            <a:pPr>
              <a:tabLst>
                <a:tab pos="327025" algn="l"/>
                <a:tab pos="3492500" algn="l"/>
              </a:tabLst>
            </a:pPr>
            <a:endParaRPr lang="en-US" sz="800" dirty="0" smtClean="0">
              <a:latin typeface="Arial" pitchFamily="34" charset="0"/>
            </a:endParaRPr>
          </a:p>
          <a:p>
            <a:pPr>
              <a:tabLst>
                <a:tab pos="327025" algn="l"/>
                <a:tab pos="3492500" algn="l"/>
              </a:tabLst>
            </a:pPr>
            <a:r>
              <a:rPr lang="en-US" sz="900" dirty="0" smtClean="0">
                <a:latin typeface="Arial" pitchFamily="34" charset="0"/>
              </a:rPr>
              <a:t>The </a:t>
            </a:r>
            <a:r>
              <a:rPr lang="en-US" sz="900" dirty="0" err="1" smtClean="0">
                <a:latin typeface="Arial" pitchFamily="34" charset="0"/>
              </a:rPr>
              <a:t>Nicorette</a:t>
            </a:r>
            <a:r>
              <a:rPr lang="en-US" sz="900" dirty="0" smtClean="0">
                <a:latin typeface="Arial" pitchFamily="34" charset="0"/>
              </a:rPr>
              <a:t> Mini lozenge, released in Spring 2010, dissolves up to 3 times more rapidly than other nicotine lozenges, but does not work more rapidly in alleviating cravings.  Marketing materials suggest that situational cravings can be alleviated in 5 minutes using the 4-mg lozenge (</a:t>
            </a:r>
            <a:r>
              <a:rPr lang="en-US" sz="900" dirty="0" err="1" smtClean="0">
                <a:latin typeface="Arial" pitchFamily="34" charset="0"/>
              </a:rPr>
              <a:t>Nicorette</a:t>
            </a:r>
            <a:r>
              <a:rPr lang="en-US" sz="900" dirty="0" smtClean="0">
                <a:latin typeface="Arial" pitchFamily="34" charset="0"/>
              </a:rPr>
              <a:t> Lozenge or </a:t>
            </a:r>
            <a:r>
              <a:rPr lang="en-US" sz="900" dirty="0" err="1" smtClean="0">
                <a:latin typeface="Arial" pitchFamily="34" charset="0"/>
              </a:rPr>
              <a:t>Nicorette</a:t>
            </a:r>
            <a:r>
              <a:rPr lang="en-US" sz="900" dirty="0" smtClean="0">
                <a:latin typeface="Arial" pitchFamily="34" charset="0"/>
              </a:rPr>
              <a:t> Mini Lozenge).</a:t>
            </a:r>
          </a:p>
          <a:p>
            <a:pPr>
              <a:tabLst>
                <a:tab pos="327025" algn="l"/>
                <a:tab pos="3492500" algn="l"/>
              </a:tabLst>
            </a:pPr>
            <a:endParaRPr lang="en-US" sz="800" dirty="0" smtClean="0">
              <a:latin typeface="Arial" pitchFamily="34" charset="0"/>
            </a:endParaRPr>
          </a:p>
          <a:p>
            <a:pPr>
              <a:tabLst>
                <a:tab pos="327025" algn="l"/>
                <a:tab pos="3492500" algn="l"/>
              </a:tabLst>
            </a:pPr>
            <a:r>
              <a:rPr lang="en-US" sz="800" dirty="0" err="1" smtClean="0">
                <a:latin typeface="Arial" pitchFamily="34" charset="0"/>
              </a:rPr>
              <a:t>Choi</a:t>
            </a:r>
            <a:r>
              <a:rPr lang="en-US" sz="800" dirty="0" smtClean="0">
                <a:latin typeface="Arial" pitchFamily="34" charset="0"/>
              </a:rPr>
              <a:t> JH, </a:t>
            </a:r>
            <a:r>
              <a:rPr lang="en-US" sz="800" dirty="0" err="1" smtClean="0">
                <a:latin typeface="Arial" pitchFamily="34" charset="0"/>
              </a:rPr>
              <a:t>Dresler</a:t>
            </a:r>
            <a:r>
              <a:rPr lang="en-US" sz="800" dirty="0" smtClean="0">
                <a:latin typeface="Arial" pitchFamily="34" charset="0"/>
              </a:rPr>
              <a:t> CM, Norton MR, </a:t>
            </a:r>
            <a:r>
              <a:rPr lang="en-US" sz="800" dirty="0" err="1" smtClean="0">
                <a:latin typeface="Arial" pitchFamily="34" charset="0"/>
              </a:rPr>
              <a:t>Strahs</a:t>
            </a:r>
            <a:r>
              <a:rPr lang="en-US" sz="800" dirty="0" smtClean="0">
                <a:latin typeface="Arial" pitchFamily="34" charset="0"/>
              </a:rPr>
              <a:t> KR. (2003). Pharmacokinetics of a nicotine </a:t>
            </a:r>
            <a:r>
              <a:rPr lang="en-US" sz="800" dirty="0" err="1" smtClean="0">
                <a:latin typeface="Arial" pitchFamily="34" charset="0"/>
              </a:rPr>
              <a:t>polacrilex</a:t>
            </a:r>
            <a:r>
              <a:rPr lang="en-US" sz="800" dirty="0" smtClean="0">
                <a:latin typeface="Arial" pitchFamily="34" charset="0"/>
              </a:rPr>
              <a:t> lozenge. </a:t>
            </a:r>
            <a:r>
              <a:rPr lang="en-US" sz="800" i="1" dirty="0" smtClean="0">
                <a:latin typeface="Arial" pitchFamily="34" charset="0"/>
              </a:rPr>
              <a:t>Nicotine </a:t>
            </a:r>
            <a:r>
              <a:rPr lang="en-US" sz="800" i="1" dirty="0" err="1" smtClean="0">
                <a:latin typeface="Arial" pitchFamily="34" charset="0"/>
              </a:rPr>
              <a:t>Tob</a:t>
            </a:r>
            <a:r>
              <a:rPr lang="en-US" sz="800" i="1" dirty="0" smtClean="0">
                <a:latin typeface="Arial" pitchFamily="34" charset="0"/>
              </a:rPr>
              <a:t> Res</a:t>
            </a:r>
            <a:r>
              <a:rPr lang="en-US" sz="800" dirty="0" smtClean="0">
                <a:latin typeface="Arial" pitchFamily="34" charset="0"/>
              </a:rPr>
              <a:t> 5:635</a:t>
            </a:r>
            <a:r>
              <a:rPr lang="en-US" sz="800" dirty="0" smtClean="0">
                <a:latin typeface="Arial" pitchFamily="34" charset="0"/>
                <a:cs typeface="Arial" pitchFamily="34" charset="0"/>
              </a:rPr>
              <a:t>–</a:t>
            </a:r>
            <a:r>
              <a:rPr lang="en-US" sz="800" dirty="0" smtClean="0">
                <a:latin typeface="Arial" pitchFamily="34" charset="0"/>
              </a:rPr>
              <a:t>644. </a:t>
            </a:r>
            <a:endParaRPr lang="en-US" altLang="en-US" sz="800" dirty="0" smtClean="0">
              <a:latin typeface="Arial" pitchFamily="34" charset="0"/>
            </a:endParaRPr>
          </a:p>
          <a:p>
            <a:pPr>
              <a:tabLst>
                <a:tab pos="327025" algn="l"/>
                <a:tab pos="3492500" algn="l"/>
              </a:tabLst>
            </a:pPr>
            <a:r>
              <a:rPr lang="en-US" sz="800" dirty="0" smtClean="0">
                <a:latin typeface="Arial" pitchFamily="34" charset="0"/>
              </a:rPr>
              <a:t>Fiore MC, </a:t>
            </a:r>
            <a:r>
              <a:rPr lang="en-US" sz="800" dirty="0" err="1" smtClean="0">
                <a:latin typeface="Arial" pitchFamily="34" charset="0"/>
              </a:rPr>
              <a:t>Jaén</a:t>
            </a:r>
            <a:r>
              <a:rPr lang="en-US" sz="800" dirty="0" smtClean="0">
                <a:latin typeface="Arial" pitchFamily="34" charset="0"/>
              </a:rPr>
              <a:t> CR, Baker TB, et al. (2008). </a:t>
            </a:r>
            <a:r>
              <a:rPr lang="en-US" sz="800" i="1" dirty="0" smtClean="0">
                <a:latin typeface="Arial" pitchFamily="34" charset="0"/>
              </a:rPr>
              <a:t>Treating Tobacco Use and Dependence: 2008 Update. Clinical Practice Guideline.</a:t>
            </a:r>
            <a:r>
              <a:rPr lang="en-US" sz="800" dirty="0" smtClean="0">
                <a:latin typeface="Arial" pitchFamily="34" charset="0"/>
              </a:rPr>
              <a:t> Rockville, MD: U.S. Department of Health and Human Services. Public Health Service.</a:t>
            </a:r>
          </a:p>
        </p:txBody>
      </p:sp>
      <p:graphicFrame>
        <p:nvGraphicFramePr>
          <p:cNvPr id="2005015" name="Group 23"/>
          <p:cNvGraphicFramePr>
            <a:graphicFrameLocks noGrp="1"/>
          </p:cNvGraphicFramePr>
          <p:nvPr/>
        </p:nvGraphicFramePr>
        <p:xfrm>
          <a:off x="962025" y="6613525"/>
          <a:ext cx="5314950" cy="1068388"/>
        </p:xfrm>
        <a:graphic>
          <a:graphicData uri="http://schemas.openxmlformats.org/drawingml/2006/table">
            <a:tbl>
              <a:tblPr/>
              <a:tblGrid>
                <a:gridCol w="1612900"/>
                <a:gridCol w="1612900"/>
                <a:gridCol w="2089150"/>
              </a:tblGrid>
              <a:tr h="374650">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cs typeface="Arial" charset="0"/>
                        </a:rPr>
                        <a:t>Treatment</a:t>
                      </a:r>
                    </a:p>
                  </a:txBody>
                  <a:tcPr marL="89763" marR="89763" marT="46354" marB="46354"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Odds ratio </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(95% CI) </a:t>
                      </a:r>
                    </a:p>
                  </a:txBody>
                  <a:tcPr marL="89763" marR="89763" marT="46354" marB="46354"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Continuous 6-month abstinence rate (active / placebo)</a:t>
                      </a:r>
                    </a:p>
                  </a:txBody>
                  <a:tcPr marL="89763" marR="89763" marT="46354" marB="46354"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65125">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Nicotine lozenge (2 mg)</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2.0 (1.4–2.8)</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24.2% / 14.4%</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dirty="0" smtClean="0">
                          <a:ln>
                            <a:noFill/>
                          </a:ln>
                          <a:solidFill>
                            <a:schemeClr val="tx1"/>
                          </a:solidFill>
                          <a:effectLst/>
                          <a:latin typeface="Arial" charset="0"/>
                          <a:cs typeface="Arial" charset="0"/>
                        </a:rPr>
                        <a:t>Nicotine lozenge (4 mg)</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dirty="0" smtClean="0">
                          <a:ln>
                            <a:noFill/>
                          </a:ln>
                          <a:solidFill>
                            <a:schemeClr val="tx1"/>
                          </a:solidFill>
                          <a:effectLst/>
                          <a:latin typeface="Arial" charset="0"/>
                          <a:cs typeface="Arial" charset="0"/>
                        </a:rPr>
                        <a:t>2.8 (1.9–4.0)</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dirty="0" smtClean="0">
                          <a:ln>
                            <a:noFill/>
                          </a:ln>
                          <a:solidFill>
                            <a:schemeClr val="tx1"/>
                          </a:solidFill>
                          <a:effectLst/>
                          <a:latin typeface="Arial" charset="0"/>
                          <a:cs typeface="Arial" charset="0"/>
                        </a:rPr>
                        <a:t>23.6% / 10.2%</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9848E1B-6F15-4FC0-BA89-E22E8D1CFE01}" type="slidenum">
              <a:rPr lang="en-US" smtClean="0"/>
              <a:pPr/>
              <a:t>74</a:t>
            </a:fld>
            <a:endParaRPr lang="en-US" smtClean="0"/>
          </a:p>
        </p:txBody>
      </p:sp>
      <p:sp>
        <p:nvSpPr>
          <p:cNvPr id="11264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7966313C-3C93-4E2C-A077-1515E6F0064C}" type="slidenum">
              <a:rPr kumimoji="0" lang="en-US" sz="1200">
                <a:latin typeface="Tahoma" pitchFamily="34" charset="0"/>
                <a:cs typeface="Arial" pitchFamily="34" charset="0"/>
              </a:rPr>
              <a:pPr algn="r" defTabSz="966788" eaLnBrk="1" hangingPunct="1">
                <a:lnSpc>
                  <a:spcPct val="100000"/>
                </a:lnSpc>
                <a:spcBef>
                  <a:spcPct val="0"/>
                </a:spcBef>
              </a:pPr>
              <a:t>74</a:t>
            </a:fld>
            <a:endParaRPr kumimoji="0" lang="en-US" sz="1200">
              <a:latin typeface="Tahoma" pitchFamily="34" charset="0"/>
              <a:cs typeface="Arial" pitchFamily="34" charset="0"/>
            </a:endParaRPr>
          </a:p>
        </p:txBody>
      </p:sp>
      <p:sp>
        <p:nvSpPr>
          <p:cNvPr id="112644" name="Rectangle 2"/>
          <p:cNvSpPr>
            <a:spLocks noGrp="1" noRot="1" noChangeAspect="1" noChangeArrowheads="1" noTextEdit="1"/>
          </p:cNvSpPr>
          <p:nvPr>
            <p:ph type="sldImg"/>
          </p:nvPr>
        </p:nvSpPr>
        <p:spPr>
          <a:xfrm>
            <a:off x="1874838" y="719138"/>
            <a:ext cx="3554412" cy="2665412"/>
          </a:xfrm>
          <a:ln/>
        </p:spPr>
      </p:sp>
      <p:sp>
        <p:nvSpPr>
          <p:cNvPr id="112645" name="Rectangle 3"/>
          <p:cNvSpPr>
            <a:spLocks noGrp="1" noChangeArrowheads="1"/>
          </p:cNvSpPr>
          <p:nvPr>
            <p:ph type="body" idx="1"/>
          </p:nvPr>
        </p:nvSpPr>
        <p:spPr>
          <a:xfrm>
            <a:off x="557213" y="3543300"/>
            <a:ext cx="6189662" cy="5338763"/>
          </a:xfrm>
          <a:noFill/>
        </p:spPr>
        <p:txBody>
          <a:bodyPr lIns="96606" tIns="48303" rIns="96606" bIns="48303"/>
          <a:lstStyle/>
          <a:p>
            <a:r>
              <a:rPr lang="en-US" sz="900" smtClean="0">
                <a:solidFill>
                  <a:srgbClr val="000000"/>
                </a:solidFill>
                <a:latin typeface="Arial" pitchFamily="34" charset="0"/>
                <a:cs typeface="Times New Roman" pitchFamily="18" charset="0"/>
              </a:rPr>
              <a:t>Unlike other forms of NRT, for which the number of cigarettes smoked per day is used as the basis for dosing, the recommended dosage of the nicotine lozenge is based on the time to first cigarette of the day (TTFC). Some experts believe that the best indicator of nicotine dependence is the need to smoke soon after </a:t>
            </a:r>
            <a:r>
              <a:rPr lang="en-US" sz="900" smtClean="0">
                <a:latin typeface="Arial" pitchFamily="34" charset="0"/>
                <a:cs typeface="Times New Roman" pitchFamily="18" charset="0"/>
              </a:rPr>
              <a:t>waking (TTURC, 2007). Based</a:t>
            </a:r>
            <a:r>
              <a:rPr lang="en-US" sz="900" smtClean="0">
                <a:solidFill>
                  <a:srgbClr val="000000"/>
                </a:solidFill>
                <a:latin typeface="Arial" pitchFamily="34" charset="0"/>
                <a:cs typeface="Times New Roman" pitchFamily="18" charset="0"/>
              </a:rPr>
              <a:t> on this method, individuals who smoke their first cigarette of the day within 30 minutes of waking are considered to be more highly dependent on nicotine than are those who smoke their first cigarette more than 30 minutes after waking. Because the nicotine lozenge has been studied in clinical trials using the TTFC as a dosage selector, the product is licensed for use in the following manner:</a:t>
            </a:r>
          </a:p>
          <a:p>
            <a:endParaRPr lang="en-US" sz="900" smtClean="0">
              <a:latin typeface="Arial" pitchFamily="34" charset="0"/>
              <a:cs typeface="Times New Roman" pitchFamily="18" charset="0"/>
            </a:endParaRPr>
          </a:p>
          <a:p>
            <a:pPr marL="327025" lvl="1" indent="-107950">
              <a:buFontTx/>
              <a:buChar char="•"/>
            </a:pPr>
            <a:r>
              <a:rPr lang="en-US" sz="900" smtClean="0">
                <a:solidFill>
                  <a:srgbClr val="000000"/>
                </a:solidFill>
                <a:latin typeface="Arial" pitchFamily="34" charset="0"/>
                <a:cs typeface="Times New Roman" pitchFamily="18" charset="0"/>
              </a:rPr>
              <a:t>Patients who smoke their first cigarette of the day within 30 minutes of waking should use the </a:t>
            </a:r>
            <a:br>
              <a:rPr lang="en-US" sz="900" smtClean="0">
                <a:solidFill>
                  <a:srgbClr val="000000"/>
                </a:solidFill>
                <a:latin typeface="Arial" pitchFamily="34" charset="0"/>
                <a:cs typeface="Times New Roman" pitchFamily="18" charset="0"/>
              </a:rPr>
            </a:br>
            <a:r>
              <a:rPr lang="en-US" sz="900" smtClean="0">
                <a:solidFill>
                  <a:srgbClr val="000000"/>
                </a:solidFill>
                <a:latin typeface="Arial" pitchFamily="34" charset="0"/>
                <a:cs typeface="Times New Roman" pitchFamily="18" charset="0"/>
              </a:rPr>
              <a:t>4-mg strength.</a:t>
            </a:r>
          </a:p>
          <a:p>
            <a:pPr marL="327025" lvl="1" indent="-107950">
              <a:buFontTx/>
              <a:buChar char="•"/>
            </a:pPr>
            <a:r>
              <a:rPr lang="en-US" sz="900" smtClean="0">
                <a:solidFill>
                  <a:srgbClr val="000000"/>
                </a:solidFill>
                <a:latin typeface="Arial" pitchFamily="34" charset="0"/>
                <a:cs typeface="Times New Roman" pitchFamily="18" charset="0"/>
              </a:rPr>
              <a:t>Patients who smoke their first cigarette of the day more than 30 minutes after waking should use the 2-mg strength.</a:t>
            </a:r>
          </a:p>
          <a:p>
            <a:endParaRPr lang="en-US" sz="900" smtClean="0">
              <a:solidFill>
                <a:srgbClr val="000000"/>
              </a:solidFill>
              <a:latin typeface="Arial" pitchFamily="34" charset="0"/>
              <a:cs typeface="Times New Roman" pitchFamily="18" charset="0"/>
            </a:endParaRPr>
          </a:p>
          <a:p>
            <a:r>
              <a:rPr lang="en-US" sz="800" smtClean="0">
                <a:latin typeface="Arial" pitchFamily="34" charset="0"/>
              </a:rPr>
              <a:t>Transdisciplinary Tobacco Use Research Center (TTURC) Tobacco Dependence Phenotype Workgroup. (2007). Time to first cigarette in the morning as an index of ability to quit smoking: implications for nicotine dependence. </a:t>
            </a:r>
            <a:r>
              <a:rPr lang="en-US" sz="800" i="1" smtClean="0">
                <a:latin typeface="Arial" pitchFamily="34" charset="0"/>
              </a:rPr>
              <a:t>Nicotine Tob Res </a:t>
            </a:r>
            <a:r>
              <a:rPr lang="en-US" sz="800" smtClean="0">
                <a:latin typeface="Arial" pitchFamily="34" charset="0"/>
              </a:rPr>
              <a:t>9(Suppl 4):S555</a:t>
            </a:r>
            <a:r>
              <a:rPr lang="en-US" altLang="en-US" sz="800" smtClean="0">
                <a:latin typeface="Arial" pitchFamily="34" charset="0"/>
                <a:cs typeface="Arial" pitchFamily="34" charset="0"/>
              </a:rPr>
              <a:t>–</a:t>
            </a:r>
            <a:r>
              <a:rPr lang="en-US" sz="800" smtClean="0">
                <a:latin typeface="Arial" pitchFamily="34" charset="0"/>
              </a:rPr>
              <a:t>70.</a:t>
            </a:r>
            <a:endParaRPr lang="en-US" altLang="en-US" sz="800" smtClean="0">
              <a:latin typeface="Arial" pitchFamily="34" charset="0"/>
            </a:endParaRPr>
          </a:p>
          <a:p>
            <a:endParaRPr lang="en-US" altLang="en-US" sz="800"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DA7DE16-0309-4E70-8BBD-B742A4DB8DD8}" type="slidenum">
              <a:rPr lang="en-US" smtClean="0"/>
              <a:pPr/>
              <a:t>75</a:t>
            </a:fld>
            <a:endParaRPr lang="en-US" smtClean="0"/>
          </a:p>
        </p:txBody>
      </p:sp>
      <p:sp>
        <p:nvSpPr>
          <p:cNvPr id="11366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7FD85B99-07D4-405C-B26C-0A77E597888A}" type="slidenum">
              <a:rPr kumimoji="0" lang="en-US" sz="1200">
                <a:latin typeface="Tahoma" pitchFamily="34" charset="0"/>
                <a:cs typeface="Arial" pitchFamily="34" charset="0"/>
              </a:rPr>
              <a:pPr algn="r" defTabSz="966788" eaLnBrk="1" hangingPunct="1">
                <a:lnSpc>
                  <a:spcPct val="100000"/>
                </a:lnSpc>
                <a:spcBef>
                  <a:spcPct val="0"/>
                </a:spcBef>
              </a:pPr>
              <a:t>75</a:t>
            </a:fld>
            <a:endParaRPr kumimoji="0" lang="en-US" sz="1200">
              <a:latin typeface="Tahoma" pitchFamily="34" charset="0"/>
              <a:cs typeface="Arial" pitchFamily="34" charset="0"/>
            </a:endParaRPr>
          </a:p>
        </p:txBody>
      </p:sp>
      <p:sp>
        <p:nvSpPr>
          <p:cNvPr id="113668" name="Rectangle 2"/>
          <p:cNvSpPr>
            <a:spLocks noGrp="1" noRot="1" noChangeAspect="1" noChangeArrowheads="1" noTextEdit="1"/>
          </p:cNvSpPr>
          <p:nvPr>
            <p:ph type="sldImg"/>
          </p:nvPr>
        </p:nvSpPr>
        <p:spPr>
          <a:xfrm>
            <a:off x="1874838" y="719138"/>
            <a:ext cx="3554412" cy="2665412"/>
          </a:xfrm>
          <a:ln/>
        </p:spPr>
      </p:sp>
      <p:sp>
        <p:nvSpPr>
          <p:cNvPr id="113669" name="Rectangle 3"/>
          <p:cNvSpPr>
            <a:spLocks noGrp="1" noChangeArrowheads="1"/>
          </p:cNvSpPr>
          <p:nvPr>
            <p:ph type="body" idx="1"/>
          </p:nvPr>
        </p:nvSpPr>
        <p:spPr>
          <a:noFill/>
        </p:spPr>
        <p:txBody>
          <a:bodyPr lIns="96606" tIns="48303" rIns="96606" bIns="48303"/>
          <a:lstStyle/>
          <a:p>
            <a:r>
              <a:rPr lang="en-US" altLang="en-US" sz="900" smtClean="0">
                <a:latin typeface="Arial" pitchFamily="34" charset="0"/>
              </a:rPr>
              <a:t>Patients using the nicotine lozenge are more likely to quit successfully if they use the lozenge on a fixed schedule rather than as needed. This slide shows the manufacturer’s recommended dosing schedule. </a:t>
            </a:r>
            <a:r>
              <a:rPr lang="en-US" sz="900" smtClean="0">
                <a:latin typeface="Arial" pitchFamily="34" charset="0"/>
              </a:rPr>
              <a:t>During the initial 6 weeks of therapy, patients should suck on one lozenge every 1</a:t>
            </a:r>
            <a:r>
              <a:rPr lang="en-US" sz="900" smtClean="0">
                <a:latin typeface="Arial" pitchFamily="34" charset="0"/>
                <a:cs typeface="Arial" pitchFamily="34" charset="0"/>
              </a:rPr>
              <a:t>–</a:t>
            </a:r>
            <a:r>
              <a:rPr lang="en-US" sz="900" smtClean="0">
                <a:latin typeface="Arial" pitchFamily="34" charset="0"/>
              </a:rPr>
              <a:t>2 hours (while awake). In general, this amounts to </a:t>
            </a:r>
            <a:r>
              <a:rPr lang="en-US" sz="900" smtClean="0">
                <a:solidFill>
                  <a:srgbClr val="000000"/>
                </a:solidFill>
                <a:latin typeface="Arial" pitchFamily="34" charset="0"/>
                <a:cs typeface="Times New Roman" pitchFamily="18" charset="0"/>
              </a:rPr>
              <a:t>at least nine lozenges daily. </a:t>
            </a:r>
            <a:r>
              <a:rPr lang="en-US" altLang="en-US" sz="900" smtClean="0">
                <a:latin typeface="Arial" pitchFamily="34" charset="0"/>
              </a:rPr>
              <a:t>Patients can use additional lozenges (up to 5 lozenges in 6 hours or a maximum of 20 lozenges per day) if cravings occur between the scheduled doses. </a:t>
            </a:r>
          </a:p>
          <a:p>
            <a:endParaRPr lang="en-US" sz="900" smtClean="0">
              <a:latin typeface="Arial" pitchFamily="34" charset="0"/>
            </a:endParaRPr>
          </a:p>
          <a:p>
            <a:r>
              <a:rPr lang="en-US" sz="900" smtClean="0">
                <a:latin typeface="Arial" pitchFamily="34" charset="0"/>
              </a:rPr>
              <a:t>Patients should gradually increase the interval between doses using the following schedule:</a:t>
            </a:r>
          </a:p>
          <a:p>
            <a:pPr marL="327025" lvl="1" indent="-107950">
              <a:buFontTx/>
              <a:buChar char="•"/>
            </a:pPr>
            <a:r>
              <a:rPr lang="en-US" sz="900" smtClean="0">
                <a:latin typeface="Arial" pitchFamily="34" charset="0"/>
              </a:rPr>
              <a:t>Weeks 7</a:t>
            </a:r>
            <a:r>
              <a:rPr lang="en-US" sz="900" smtClean="0">
                <a:latin typeface="Arial" pitchFamily="34" charset="0"/>
                <a:cs typeface="Arial" pitchFamily="34" charset="0"/>
              </a:rPr>
              <a:t>–</a:t>
            </a:r>
            <a:r>
              <a:rPr lang="en-US" sz="900" smtClean="0">
                <a:latin typeface="Arial" pitchFamily="34" charset="0"/>
              </a:rPr>
              <a:t>9: 1 lozenge every 2</a:t>
            </a:r>
            <a:r>
              <a:rPr lang="en-US" sz="900" smtClean="0">
                <a:latin typeface="Arial" pitchFamily="34" charset="0"/>
                <a:cs typeface="Arial" pitchFamily="34" charset="0"/>
              </a:rPr>
              <a:t>–</a:t>
            </a:r>
            <a:r>
              <a:rPr lang="en-US" sz="900" smtClean="0">
                <a:latin typeface="Arial" pitchFamily="34" charset="0"/>
              </a:rPr>
              <a:t>4 hours</a:t>
            </a:r>
          </a:p>
          <a:p>
            <a:pPr marL="327025" lvl="1" indent="-107950">
              <a:buFontTx/>
              <a:buChar char="•"/>
            </a:pPr>
            <a:r>
              <a:rPr lang="en-US" sz="900" smtClean="0">
                <a:latin typeface="Arial" pitchFamily="34" charset="0"/>
              </a:rPr>
              <a:t>Weeks 10</a:t>
            </a:r>
            <a:r>
              <a:rPr lang="en-US" sz="900" smtClean="0">
                <a:latin typeface="Arial" pitchFamily="34" charset="0"/>
                <a:cs typeface="Arial" pitchFamily="34" charset="0"/>
              </a:rPr>
              <a:t>–</a:t>
            </a:r>
            <a:r>
              <a:rPr lang="en-US" sz="900" smtClean="0">
                <a:latin typeface="Arial" pitchFamily="34" charset="0"/>
              </a:rPr>
              <a:t>12: 1 lozenge every 4</a:t>
            </a:r>
            <a:r>
              <a:rPr lang="en-US" sz="900" smtClean="0">
                <a:latin typeface="Arial" pitchFamily="34" charset="0"/>
                <a:cs typeface="Arial" pitchFamily="34" charset="0"/>
              </a:rPr>
              <a:t>–</a:t>
            </a:r>
            <a:r>
              <a:rPr lang="en-US" sz="900" smtClean="0">
                <a:latin typeface="Arial" pitchFamily="34" charset="0"/>
              </a:rPr>
              <a:t>8 hours</a:t>
            </a:r>
          </a:p>
          <a:p>
            <a:endParaRPr lang="en-US" altLang="en-US" sz="900" smtClean="0">
              <a:latin typeface="Arial" pitchFamily="34" charset="0"/>
            </a:endParaRPr>
          </a:p>
          <a:p>
            <a:endParaRPr lang="en-US" altLang="en-US" b="1" smtClean="0">
              <a:latin typeface="Arial" pitchFamily="34" charset="0"/>
              <a:cs typeface="Arial" pitchFamily="34" charset="0"/>
              <a:sym typeface="Webdings" pitchFamily="18" charset="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96609D5-04F5-4394-9C45-26E8A948E309}" type="slidenum">
              <a:rPr lang="en-US" smtClean="0"/>
              <a:pPr/>
              <a:t>76</a:t>
            </a:fld>
            <a:endParaRPr lang="en-US" smtClean="0"/>
          </a:p>
        </p:txBody>
      </p:sp>
      <p:sp>
        <p:nvSpPr>
          <p:cNvPr id="11469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EC4A0FD3-A7DA-45A8-9214-9F7AE7710036}" type="slidenum">
              <a:rPr kumimoji="0" lang="en-US" sz="1200">
                <a:latin typeface="Tahoma" pitchFamily="34" charset="0"/>
                <a:cs typeface="Arial" pitchFamily="34" charset="0"/>
              </a:rPr>
              <a:pPr algn="r" defTabSz="966788" eaLnBrk="1" hangingPunct="1">
                <a:lnSpc>
                  <a:spcPct val="100000"/>
                </a:lnSpc>
                <a:spcBef>
                  <a:spcPct val="0"/>
                </a:spcBef>
              </a:pPr>
              <a:t>76</a:t>
            </a:fld>
            <a:endParaRPr kumimoji="0" lang="en-US" sz="1200">
              <a:latin typeface="Tahoma" pitchFamily="34" charset="0"/>
              <a:cs typeface="Arial" pitchFamily="34" charset="0"/>
            </a:endParaRPr>
          </a:p>
        </p:txBody>
      </p:sp>
      <p:sp>
        <p:nvSpPr>
          <p:cNvPr id="114692" name="Rectangle 2"/>
          <p:cNvSpPr>
            <a:spLocks noGrp="1" noRot="1" noChangeAspect="1" noChangeArrowheads="1" noTextEdit="1"/>
          </p:cNvSpPr>
          <p:nvPr>
            <p:ph type="sldImg"/>
          </p:nvPr>
        </p:nvSpPr>
        <p:spPr>
          <a:xfrm>
            <a:off x="1874838" y="719138"/>
            <a:ext cx="3554412" cy="2665412"/>
          </a:xfrm>
          <a:ln/>
        </p:spPr>
      </p:sp>
      <p:sp>
        <p:nvSpPr>
          <p:cNvPr id="114693" name="Rectangle 3"/>
          <p:cNvSpPr>
            <a:spLocks noGrp="1" noChangeArrowheads="1"/>
          </p:cNvSpPr>
          <p:nvPr>
            <p:ph type="body" idx="1"/>
          </p:nvPr>
        </p:nvSpPr>
        <p:spPr>
          <a:noFill/>
        </p:spPr>
        <p:txBody>
          <a:bodyPr lIns="96606" tIns="48303" rIns="96606" bIns="48303"/>
          <a:lstStyle/>
          <a:p>
            <a:r>
              <a:rPr lang="en-US" sz="900" dirty="0" smtClean="0">
                <a:solidFill>
                  <a:srgbClr val="000000"/>
                </a:solidFill>
                <a:latin typeface="Arial" pitchFamily="34" charset="0"/>
                <a:cs typeface="Times New Roman" pitchFamily="18" charset="0"/>
              </a:rPr>
              <a:t>The nicotine lozenge is a specially formulated nicotine delivery system that must be used properly for optimal results. Although the nicotine lozenge is used like hard candy or other medicinal lozenges, if patients chew or swallow the lozenge or consume too many in a short period of time, they increase their likelihood experiencing adverse effects.</a:t>
            </a:r>
          </a:p>
          <a:p>
            <a:endParaRPr lang="en-US" sz="900" dirty="0" smtClean="0">
              <a:solidFill>
                <a:srgbClr val="000000"/>
              </a:solidFill>
              <a:latin typeface="Arial" pitchFamily="34" charset="0"/>
              <a:cs typeface="Times New Roman" pitchFamily="18" charset="0"/>
            </a:endParaRPr>
          </a:p>
          <a:p>
            <a:r>
              <a:rPr lang="en-US" sz="900" b="1" dirty="0" smtClean="0">
                <a:solidFill>
                  <a:srgbClr val="000000"/>
                </a:solidFill>
                <a:latin typeface="Arial" pitchFamily="34" charset="0"/>
                <a:cs typeface="Times New Roman" pitchFamily="18" charset="0"/>
              </a:rPr>
              <a:t>Nicotine lozenge: Directions for use</a:t>
            </a:r>
          </a:p>
          <a:p>
            <a:pPr marL="327025" lvl="1" indent="-107950">
              <a:buFontTx/>
              <a:buChar char="•"/>
            </a:pPr>
            <a:r>
              <a:rPr lang="en-US" sz="900" dirty="0" smtClean="0">
                <a:solidFill>
                  <a:srgbClr val="000000"/>
                </a:solidFill>
                <a:latin typeface="Arial" pitchFamily="34" charset="0"/>
                <a:cs typeface="Times New Roman" pitchFamily="18" charset="0"/>
              </a:rPr>
              <a:t>The lozenge should be used on a regular basis to reduce nicotine cravings and other withdrawal symptoms.</a:t>
            </a:r>
          </a:p>
          <a:p>
            <a:pPr marL="327025" lvl="1" indent="-107950">
              <a:buFontTx/>
              <a:buChar char="•"/>
            </a:pPr>
            <a:r>
              <a:rPr lang="en-US" sz="900" dirty="0" smtClean="0">
                <a:solidFill>
                  <a:srgbClr val="000000"/>
                </a:solidFill>
                <a:latin typeface="Arial" pitchFamily="34" charset="0"/>
                <a:cs typeface="Times New Roman" pitchFamily="18" charset="0"/>
              </a:rPr>
              <a:t>Allow the lozenge to dissolve slowly. When nicotine is released from the </a:t>
            </a:r>
            <a:r>
              <a:rPr lang="en-US" sz="900" dirty="0" err="1" smtClean="0">
                <a:solidFill>
                  <a:srgbClr val="000000"/>
                </a:solidFill>
                <a:latin typeface="Arial" pitchFamily="34" charset="0"/>
                <a:cs typeface="Times New Roman" pitchFamily="18" charset="0"/>
              </a:rPr>
              <a:t>polacrilin</a:t>
            </a:r>
            <a:r>
              <a:rPr lang="en-US" sz="900" dirty="0" smtClean="0">
                <a:solidFill>
                  <a:srgbClr val="000000"/>
                </a:solidFill>
                <a:latin typeface="Arial" pitchFamily="34" charset="0"/>
                <a:cs typeface="Times New Roman" pitchFamily="18" charset="0"/>
              </a:rPr>
              <a:t> resin, the patient may experience a warm, tingling sensation.</a:t>
            </a:r>
          </a:p>
          <a:p>
            <a:pPr marL="327025" lvl="1" indent="-107950">
              <a:buFontTx/>
              <a:buChar char="•"/>
            </a:pPr>
            <a:r>
              <a:rPr lang="en-US" sz="900" dirty="0" smtClean="0">
                <a:solidFill>
                  <a:srgbClr val="000000"/>
                </a:solidFill>
                <a:latin typeface="Arial" pitchFamily="34" charset="0"/>
                <a:cs typeface="Times New Roman" pitchFamily="18" charset="0"/>
              </a:rPr>
              <a:t>To reduce the risk of gastrointestinal side effects, the lozenge should </a:t>
            </a:r>
            <a:r>
              <a:rPr lang="en-US" sz="900" i="1" dirty="0" smtClean="0">
                <a:solidFill>
                  <a:srgbClr val="000000"/>
                </a:solidFill>
                <a:latin typeface="Arial" pitchFamily="34" charset="0"/>
                <a:cs typeface="Times New Roman" pitchFamily="18" charset="0"/>
              </a:rPr>
              <a:t>not</a:t>
            </a:r>
            <a:r>
              <a:rPr lang="en-US" sz="900" dirty="0" smtClean="0">
                <a:solidFill>
                  <a:srgbClr val="000000"/>
                </a:solidFill>
                <a:latin typeface="Arial" pitchFamily="34" charset="0"/>
                <a:cs typeface="Times New Roman" pitchFamily="18" charset="0"/>
              </a:rPr>
              <a:t> be chewed or swallowed.</a:t>
            </a:r>
          </a:p>
          <a:p>
            <a:pPr marL="327025" lvl="1" indent="-107950">
              <a:buFontTx/>
              <a:buChar char="•"/>
            </a:pPr>
            <a:r>
              <a:rPr lang="en-US" sz="900" dirty="0" smtClean="0">
                <a:solidFill>
                  <a:srgbClr val="000000"/>
                </a:solidFill>
                <a:latin typeface="Arial" pitchFamily="34" charset="0"/>
                <a:cs typeface="Times New Roman" pitchFamily="18" charset="0"/>
              </a:rPr>
              <a:t>The patient should occasionally rotate the lozenge to different areas of the mouth to minimize the potential for mucosal irritation.</a:t>
            </a:r>
          </a:p>
          <a:p>
            <a:pPr marL="327025" lvl="1" indent="-107950">
              <a:buFontTx/>
              <a:buChar char="•"/>
            </a:pPr>
            <a:r>
              <a:rPr lang="en-US" sz="900" dirty="0" smtClean="0">
                <a:solidFill>
                  <a:srgbClr val="000000"/>
                </a:solidFill>
                <a:latin typeface="Arial" pitchFamily="34" charset="0"/>
                <a:cs typeface="Times New Roman" pitchFamily="18" charset="0"/>
              </a:rPr>
              <a:t>On average, the standard lozenges will dissolve completely within 20</a:t>
            </a:r>
            <a:r>
              <a:rPr lang="en-US" sz="900" dirty="0" smtClean="0">
                <a:solidFill>
                  <a:srgbClr val="000000"/>
                </a:solidFill>
                <a:latin typeface="Arial" pitchFamily="34" charset="0"/>
                <a:cs typeface="Arial" pitchFamily="34" charset="0"/>
              </a:rPr>
              <a:t>–</a:t>
            </a:r>
            <a:r>
              <a:rPr lang="en-US" sz="900" dirty="0" smtClean="0">
                <a:solidFill>
                  <a:srgbClr val="000000"/>
                </a:solidFill>
                <a:latin typeface="Arial" pitchFamily="34" charset="0"/>
                <a:cs typeface="Times New Roman" pitchFamily="18" charset="0"/>
              </a:rPr>
              <a:t>30 minutes. The </a:t>
            </a:r>
            <a:r>
              <a:rPr lang="en-US" sz="900" dirty="0" err="1" smtClean="0">
                <a:solidFill>
                  <a:srgbClr val="000000"/>
                </a:solidFill>
                <a:latin typeface="Arial" pitchFamily="34" charset="0"/>
                <a:cs typeface="Times New Roman" pitchFamily="18" charset="0"/>
              </a:rPr>
              <a:t>Nicorette</a:t>
            </a:r>
            <a:r>
              <a:rPr lang="en-US" sz="900" dirty="0" smtClean="0">
                <a:solidFill>
                  <a:srgbClr val="000000"/>
                </a:solidFill>
                <a:latin typeface="Arial" pitchFamily="34" charset="0"/>
                <a:cs typeface="Times New Roman" pitchFamily="18" charset="0"/>
              </a:rPr>
              <a:t> Mini lozenge dissolves in approximately 10 minutes.</a:t>
            </a:r>
          </a:p>
          <a:p>
            <a:pPr marL="327025" lvl="1" indent="-107950">
              <a:buFontTx/>
              <a:buNone/>
            </a:pPr>
            <a:endParaRPr lang="en-US" sz="900" dirty="0" smtClean="0">
              <a:solidFill>
                <a:srgbClr val="000000"/>
              </a:solidFill>
              <a:latin typeface="Arial" pitchFamily="34" charset="0"/>
              <a:cs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668E769-F001-4275-B51A-7445FB5802B2}" type="slidenum">
              <a:rPr lang="en-US" smtClean="0"/>
              <a:pPr/>
              <a:t>77</a:t>
            </a:fld>
            <a:endParaRPr lang="en-US" smtClean="0"/>
          </a:p>
        </p:txBody>
      </p:sp>
      <p:sp>
        <p:nvSpPr>
          <p:cNvPr id="11571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0336DAF0-652F-438D-BC24-429DD0A5F7B0}" type="slidenum">
              <a:rPr kumimoji="0" lang="en-US" sz="1200">
                <a:latin typeface="Tahoma" pitchFamily="34" charset="0"/>
                <a:cs typeface="Arial" pitchFamily="34" charset="0"/>
              </a:rPr>
              <a:pPr algn="r" defTabSz="966788" eaLnBrk="1" hangingPunct="1">
                <a:lnSpc>
                  <a:spcPct val="100000"/>
                </a:lnSpc>
                <a:spcBef>
                  <a:spcPct val="0"/>
                </a:spcBef>
              </a:pPr>
              <a:t>77</a:t>
            </a:fld>
            <a:endParaRPr kumimoji="0" lang="en-US" sz="1200">
              <a:latin typeface="Tahoma" pitchFamily="34" charset="0"/>
              <a:cs typeface="Arial" pitchFamily="34" charset="0"/>
            </a:endParaRPr>
          </a:p>
        </p:txBody>
      </p:sp>
      <p:sp>
        <p:nvSpPr>
          <p:cNvPr id="115716" name="Rectangle 2"/>
          <p:cNvSpPr>
            <a:spLocks noGrp="1" noRot="1" noChangeAspect="1" noChangeArrowheads="1" noTextEdit="1"/>
          </p:cNvSpPr>
          <p:nvPr>
            <p:ph type="sldImg"/>
          </p:nvPr>
        </p:nvSpPr>
        <p:spPr>
          <a:xfrm>
            <a:off x="1874838" y="719138"/>
            <a:ext cx="3554412" cy="2665412"/>
          </a:xfrm>
          <a:ln/>
        </p:spPr>
      </p:sp>
      <p:sp>
        <p:nvSpPr>
          <p:cNvPr id="115717" name="Rectangle 3"/>
          <p:cNvSpPr>
            <a:spLocks noGrp="1" noChangeArrowheads="1"/>
          </p:cNvSpPr>
          <p:nvPr>
            <p:ph type="body" idx="1"/>
          </p:nvPr>
        </p:nvSpPr>
        <p:spPr>
          <a:noFill/>
        </p:spPr>
        <p:txBody>
          <a:bodyPr lIns="96606" tIns="48303" rIns="96606" bIns="48303"/>
          <a:lstStyle/>
          <a:p>
            <a:r>
              <a:rPr lang="en-US" sz="900" smtClean="0">
                <a:solidFill>
                  <a:srgbClr val="000000"/>
                </a:solidFill>
                <a:latin typeface="Arial" pitchFamily="34" charset="0"/>
                <a:cs typeface="Times New Roman" pitchFamily="18" charset="0"/>
              </a:rPr>
              <a:t>To improve the chances of quitting, patients should use at least nine nicotine lozenges daily (one every 1</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2 hours) during the first 6 weeks of treatment.</a:t>
            </a: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The nicotine lozenge will </a:t>
            </a:r>
            <a:r>
              <a:rPr lang="en-US" sz="900" i="1" smtClean="0">
                <a:solidFill>
                  <a:srgbClr val="000000"/>
                </a:solidFill>
                <a:latin typeface="Arial" pitchFamily="34" charset="0"/>
                <a:cs typeface="Times New Roman" pitchFamily="18" charset="0"/>
              </a:rPr>
              <a:t>not</a:t>
            </a:r>
            <a:r>
              <a:rPr lang="en-US" sz="900" smtClean="0">
                <a:solidFill>
                  <a:srgbClr val="000000"/>
                </a:solidFill>
                <a:latin typeface="Arial" pitchFamily="34" charset="0"/>
                <a:cs typeface="Times New Roman" pitchFamily="18" charset="0"/>
              </a:rPr>
              <a:t> provide the same rapid satisfaction that smoking </a:t>
            </a:r>
            <a:r>
              <a:rPr lang="en-US" sz="900" smtClean="0">
                <a:latin typeface="Arial" pitchFamily="34" charset="0"/>
                <a:cs typeface="Times New Roman" pitchFamily="18" charset="0"/>
              </a:rPr>
              <a:t>provides. Peak nicotine concentrations achieved for the standard lozenge range from 30 to 60 minutes (Choi et al., 2003) and are significantly prolonged compared to cigarette smoking (peak concentrations &lt;10 minutes).</a:t>
            </a:r>
            <a:r>
              <a:rPr lang="en-US" sz="900" smtClean="0">
                <a:solidFill>
                  <a:schemeClr val="accent1"/>
                </a:solidFill>
                <a:latin typeface="Arial" pitchFamily="34" charset="0"/>
                <a:cs typeface="Times New Roman" pitchFamily="18" charset="0"/>
              </a:rPr>
              <a:t>  </a:t>
            </a:r>
            <a:r>
              <a:rPr lang="en-US" sz="900" smtClean="0">
                <a:latin typeface="Arial" pitchFamily="34" charset="0"/>
                <a:cs typeface="Times New Roman" pitchFamily="18" charset="0"/>
              </a:rPr>
              <a:t>The Nicorette Mini lozenge dissolves more rapidly, but marketing materials suggest that situational cravings can be alleviated within 5 minutes and this is comparable to the standard lozenges. </a:t>
            </a:r>
            <a:endParaRPr lang="en-US" sz="900" smtClean="0">
              <a:solidFill>
                <a:schemeClr val="accent1"/>
              </a:solidFill>
              <a:latin typeface="Arial" pitchFamily="34" charset="0"/>
              <a:cs typeface="Times New Roman" pitchFamily="18" charset="0"/>
            </a:endParaRP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The </a:t>
            </a:r>
            <a:r>
              <a:rPr lang="en-US" sz="900" smtClean="0">
                <a:latin typeface="Arial" pitchFamily="34" charset="0"/>
                <a:cs typeface="Times New Roman" pitchFamily="18" charset="0"/>
              </a:rPr>
              <a:t>effectiveness of the nicotine lozenge may be reduced by some foods and beverages, such as coffee, juices, wine, or soft drinks. Patients should be instructed not to eat or drink for 15 minutes anything other than water before or while using </a:t>
            </a:r>
            <a:r>
              <a:rPr lang="en-US" sz="900" smtClean="0">
                <a:solidFill>
                  <a:srgbClr val="000000"/>
                </a:solidFill>
                <a:latin typeface="Arial" pitchFamily="34" charset="0"/>
                <a:cs typeface="Times New Roman" pitchFamily="18" charset="0"/>
              </a:rPr>
              <a:t>the nicotine lozenge.</a:t>
            </a:r>
            <a:endParaRPr lang="en-US" sz="900" smtClean="0">
              <a:latin typeface="Arial" pitchFamily="34" charset="0"/>
              <a:cs typeface="Times New Roman" pitchFamily="18" charset="0"/>
            </a:endParaRPr>
          </a:p>
          <a:p>
            <a:pPr marL="327025" lvl="1" indent="-107950">
              <a:buFontTx/>
              <a:buChar char="•"/>
            </a:pPr>
            <a:r>
              <a:rPr lang="en-US" sz="900" smtClean="0">
                <a:latin typeface="Arial" pitchFamily="34" charset="0"/>
              </a:rPr>
              <a:t>To enhance buccal absorption, nicotine polacrilex is buffered to an alkaline pH.</a:t>
            </a:r>
          </a:p>
          <a:p>
            <a:pPr marL="327025" lvl="1" indent="-107950">
              <a:buFontTx/>
              <a:buChar char="•"/>
            </a:pPr>
            <a:r>
              <a:rPr lang="en-US" sz="900" smtClean="0">
                <a:latin typeface="Arial" pitchFamily="34" charset="0"/>
              </a:rPr>
              <a:t>Acidic beverages might transiently reduce the pH of the saliva below that which is necessary for optimal buccal absorption of nicotine.</a:t>
            </a:r>
          </a:p>
          <a:p>
            <a:endParaRPr lang="en-US" sz="900" smtClean="0">
              <a:latin typeface="Arial" pitchFamily="34" charset="0"/>
            </a:endParaRPr>
          </a:p>
          <a:p>
            <a:r>
              <a:rPr lang="en-US" sz="800" smtClean="0">
                <a:latin typeface="Arial" pitchFamily="34" charset="0"/>
              </a:rPr>
              <a:t>Choi JH, Dresler CM, Norton MR, Strahs KR. (2003). Pharmacokinetics of a nicotine polacrilex lozenge. </a:t>
            </a:r>
            <a:r>
              <a:rPr lang="en-US" sz="800" i="1" smtClean="0">
                <a:latin typeface="Arial" pitchFamily="34" charset="0"/>
              </a:rPr>
              <a:t>Nicotine Tob Res</a:t>
            </a:r>
            <a:r>
              <a:rPr lang="en-US" sz="800" smtClean="0">
                <a:latin typeface="Arial" pitchFamily="34" charset="0"/>
              </a:rPr>
              <a:t> 5:635</a:t>
            </a:r>
            <a:r>
              <a:rPr lang="en-US" sz="800" smtClean="0">
                <a:latin typeface="Arial" pitchFamily="34" charset="0"/>
                <a:cs typeface="Arial" pitchFamily="34" charset="0"/>
              </a:rPr>
              <a:t>–</a:t>
            </a:r>
            <a:r>
              <a:rPr lang="en-US" sz="800" smtClean="0">
                <a:latin typeface="Arial" pitchFamily="34" charset="0"/>
              </a:rPr>
              <a:t>644.</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23621EF-87AD-40C7-8BFB-92A2B8B9EDB5}" type="slidenum">
              <a:rPr lang="en-US" smtClean="0"/>
              <a:pPr/>
              <a:t>78</a:t>
            </a:fld>
            <a:endParaRPr lang="en-US" smtClean="0"/>
          </a:p>
        </p:txBody>
      </p:sp>
      <p:sp>
        <p:nvSpPr>
          <p:cNvPr id="11673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488750EC-7A39-420F-AFCD-205AC5C57ED7}" type="slidenum">
              <a:rPr kumimoji="0" lang="en-US" sz="1200">
                <a:latin typeface="Tahoma" pitchFamily="34" charset="0"/>
                <a:cs typeface="Arial" pitchFamily="34" charset="0"/>
              </a:rPr>
              <a:pPr algn="r" defTabSz="966788" eaLnBrk="1" hangingPunct="1">
                <a:lnSpc>
                  <a:spcPct val="100000"/>
                </a:lnSpc>
                <a:spcBef>
                  <a:spcPct val="0"/>
                </a:spcBef>
              </a:pPr>
              <a:t>78</a:t>
            </a:fld>
            <a:endParaRPr kumimoji="0" lang="en-US" sz="1200">
              <a:latin typeface="Tahoma" pitchFamily="34" charset="0"/>
              <a:cs typeface="Arial" pitchFamily="34" charset="0"/>
            </a:endParaRPr>
          </a:p>
        </p:txBody>
      </p:sp>
      <p:sp>
        <p:nvSpPr>
          <p:cNvPr id="116740" name="Rectangle 2"/>
          <p:cNvSpPr>
            <a:spLocks noGrp="1" noRot="1" noChangeAspect="1" noChangeArrowheads="1" noTextEdit="1"/>
          </p:cNvSpPr>
          <p:nvPr>
            <p:ph type="sldImg"/>
          </p:nvPr>
        </p:nvSpPr>
        <p:spPr>
          <a:xfrm>
            <a:off x="1874838" y="719138"/>
            <a:ext cx="3554412" cy="2665412"/>
          </a:xfrm>
          <a:ln/>
        </p:spPr>
      </p:sp>
      <p:sp>
        <p:nvSpPr>
          <p:cNvPr id="116741" name="Rectangle 3"/>
          <p:cNvSpPr>
            <a:spLocks noGrp="1" noChangeArrowheads="1"/>
          </p:cNvSpPr>
          <p:nvPr>
            <p:ph type="body" idx="1"/>
          </p:nvPr>
        </p:nvSpPr>
        <p:spPr>
          <a:noFill/>
        </p:spPr>
        <p:txBody>
          <a:bodyPr lIns="96606" tIns="48303" rIns="96606" bIns="48303"/>
          <a:lstStyle/>
          <a:p>
            <a:pPr>
              <a:spcBef>
                <a:spcPct val="0"/>
              </a:spcBef>
            </a:pPr>
            <a:r>
              <a:rPr lang="en-US" sz="900" smtClean="0">
                <a:latin typeface="Arial" pitchFamily="34" charset="0"/>
              </a:rPr>
              <a:t>Side effects associated with the nicotine lozenge include the following:</a:t>
            </a:r>
          </a:p>
          <a:p>
            <a:pPr marL="327025" lvl="1" indent="-107950">
              <a:buFontTx/>
              <a:buChar char="•"/>
            </a:pPr>
            <a:r>
              <a:rPr lang="en-US" sz="900" smtClean="0">
                <a:latin typeface="Arial" pitchFamily="34" charset="0"/>
              </a:rPr>
              <a:t>Nausea</a:t>
            </a:r>
          </a:p>
          <a:p>
            <a:pPr marL="327025" lvl="1" indent="-107950">
              <a:buFontTx/>
              <a:buChar char="•"/>
            </a:pPr>
            <a:r>
              <a:rPr lang="en-US" sz="900" smtClean="0">
                <a:latin typeface="Arial" pitchFamily="34" charset="0"/>
              </a:rPr>
              <a:t>Hiccups</a:t>
            </a:r>
          </a:p>
          <a:p>
            <a:pPr marL="327025" lvl="1" indent="-107950">
              <a:buFontTx/>
              <a:buChar char="•"/>
            </a:pPr>
            <a:r>
              <a:rPr lang="en-US" sz="900" smtClean="0">
                <a:latin typeface="Arial" pitchFamily="34" charset="0"/>
              </a:rPr>
              <a:t>Cough</a:t>
            </a:r>
          </a:p>
          <a:p>
            <a:pPr marL="327025" lvl="1" indent="-107950">
              <a:buFontTx/>
              <a:buChar char="•"/>
            </a:pPr>
            <a:r>
              <a:rPr lang="en-US" sz="900" smtClean="0">
                <a:latin typeface="Arial" pitchFamily="34" charset="0"/>
              </a:rPr>
              <a:t>Heartburn</a:t>
            </a:r>
          </a:p>
          <a:p>
            <a:pPr marL="327025" lvl="1" indent="-107950">
              <a:buFontTx/>
              <a:buChar char="•"/>
            </a:pPr>
            <a:r>
              <a:rPr lang="en-US" sz="900" smtClean="0">
                <a:latin typeface="Arial" pitchFamily="34" charset="0"/>
              </a:rPr>
              <a:t>Headache</a:t>
            </a:r>
          </a:p>
          <a:p>
            <a:pPr marL="327025" lvl="1" indent="-107950">
              <a:buFontTx/>
              <a:buChar char="•"/>
            </a:pPr>
            <a:r>
              <a:rPr lang="en-US" sz="900" smtClean="0">
                <a:latin typeface="Arial" pitchFamily="34" charset="0"/>
              </a:rPr>
              <a:t>Flatulence</a:t>
            </a:r>
          </a:p>
          <a:p>
            <a:pPr marL="327025" lvl="1" indent="-107950">
              <a:buFontTx/>
              <a:buChar char="•"/>
            </a:pPr>
            <a:r>
              <a:rPr lang="en-US" sz="900" smtClean="0">
                <a:latin typeface="Arial" pitchFamily="34" charset="0"/>
              </a:rPr>
              <a:t>Insomnia</a:t>
            </a:r>
          </a:p>
          <a:p>
            <a:pPr marL="327025" lvl="1" indent="-107950">
              <a:buFontTx/>
              <a:buChar char="•"/>
            </a:pPr>
            <a:endParaRPr lang="en-US" sz="900" smtClean="0">
              <a:latin typeface="Arial" pitchFamily="34" charset="0"/>
            </a:endParaRPr>
          </a:p>
          <a:p>
            <a:pPr>
              <a:spcBef>
                <a:spcPct val="0"/>
              </a:spcBef>
            </a:pPr>
            <a:r>
              <a:rPr lang="en-US" sz="900" smtClean="0">
                <a:latin typeface="Arial" pitchFamily="34" charset="0"/>
              </a:rPr>
              <a:t>Patients who use </a:t>
            </a:r>
            <a:r>
              <a:rPr kumimoji="0" lang="en-US" sz="900" smtClean="0">
                <a:latin typeface="Arial" pitchFamily="34" charset="0"/>
              </a:rPr>
              <a:t>more than one lozenge at a time, continuously use one lozenge after another, or chew or swallow the lozenge are more likely to experience heartburn or indigestion.</a:t>
            </a:r>
          </a:p>
          <a:p>
            <a:pPr marL="327025" lvl="1" indent="-107950"/>
            <a:endParaRPr lang="en-US" sz="900" smtClean="0">
              <a:latin typeface="Arial" pitchFamily="34" charset="0"/>
            </a:endParaRPr>
          </a:p>
          <a:p>
            <a:endParaRPr lang="en-US" sz="900" smtClean="0">
              <a:solidFill>
                <a:srgbClr val="000000"/>
              </a:solidFill>
              <a:latin typeface="Arial" pitchFamily="34" charset="0"/>
              <a:cs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909BE400-D530-49EA-A8B2-0B46EB6C2DEC}" type="slidenum">
              <a:rPr lang="en-US" smtClean="0"/>
              <a:pPr/>
              <a:t>79</a:t>
            </a:fld>
            <a:endParaRPr lang="en-US" smtClean="0"/>
          </a:p>
        </p:txBody>
      </p:sp>
      <p:sp>
        <p:nvSpPr>
          <p:cNvPr id="11776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6888CB84-65F5-4084-819F-490C5AFFF1D7}" type="slidenum">
              <a:rPr kumimoji="0" lang="en-US" sz="1200">
                <a:latin typeface="Tahoma" pitchFamily="34" charset="0"/>
                <a:cs typeface="Arial" pitchFamily="34" charset="0"/>
              </a:rPr>
              <a:pPr algn="r" defTabSz="966788" eaLnBrk="1" hangingPunct="1">
                <a:lnSpc>
                  <a:spcPct val="100000"/>
                </a:lnSpc>
                <a:spcBef>
                  <a:spcPct val="0"/>
                </a:spcBef>
              </a:pPr>
              <a:t>79</a:t>
            </a:fld>
            <a:endParaRPr kumimoji="0" lang="en-US" sz="1200">
              <a:latin typeface="Tahoma" pitchFamily="34" charset="0"/>
              <a:cs typeface="Arial" pitchFamily="34" charset="0"/>
            </a:endParaRPr>
          </a:p>
        </p:txBody>
      </p:sp>
      <p:sp>
        <p:nvSpPr>
          <p:cNvPr id="117764" name="Rectangle 2"/>
          <p:cNvSpPr>
            <a:spLocks noGrp="1" noRot="1" noChangeAspect="1" noChangeArrowheads="1" noTextEdit="1"/>
          </p:cNvSpPr>
          <p:nvPr>
            <p:ph type="sldImg"/>
          </p:nvPr>
        </p:nvSpPr>
        <p:spPr>
          <a:xfrm>
            <a:off x="1866900" y="719138"/>
            <a:ext cx="3554413" cy="2665412"/>
          </a:xfrm>
          <a:ln/>
        </p:spPr>
      </p:sp>
      <p:sp>
        <p:nvSpPr>
          <p:cNvPr id="117765" name="Rectangle 3"/>
          <p:cNvSpPr>
            <a:spLocks noGrp="1" noChangeArrowheads="1"/>
          </p:cNvSpPr>
          <p:nvPr>
            <p:ph type="body" idx="1"/>
          </p:nvPr>
        </p:nvSpPr>
        <p:spPr>
          <a:xfrm>
            <a:off x="582613" y="3522663"/>
            <a:ext cx="6119812" cy="5338762"/>
          </a:xfrm>
          <a:solidFill>
            <a:srgbClr val="FFFFFF"/>
          </a:solidFill>
        </p:spPr>
        <p:txBody>
          <a:bodyPr lIns="97514" tIns="48756" rIns="97514" bIns="48756"/>
          <a:lstStyle/>
          <a:p>
            <a:r>
              <a:rPr lang="en-US" altLang="en-US" sz="900" smtClean="0">
                <a:latin typeface="Arial" pitchFamily="34" charset="0"/>
              </a:rPr>
              <a:t>Advantages of nicotine lozenge include the following:</a:t>
            </a:r>
          </a:p>
          <a:p>
            <a:pPr marL="544513" lvl="1" indent="-107950">
              <a:buFontTx/>
              <a:buChar char="•"/>
            </a:pPr>
            <a:r>
              <a:rPr lang="en-US" altLang="en-US" sz="900" smtClean="0">
                <a:latin typeface="Arial" pitchFamily="34" charset="0"/>
              </a:rPr>
              <a:t>Might satisfy oral cravings.</a:t>
            </a:r>
          </a:p>
          <a:p>
            <a:pPr marL="544513" lvl="1" indent="-107950">
              <a:buFontTx/>
              <a:buChar char="•"/>
            </a:pPr>
            <a:r>
              <a:rPr lang="en-US" altLang="en-US" sz="900" smtClean="0">
                <a:latin typeface="Arial" pitchFamily="34" charset="0"/>
              </a:rPr>
              <a:t>Lozenge use (4-mg strength) might delay weight gain (Fiore et al., 2008).</a:t>
            </a:r>
          </a:p>
          <a:p>
            <a:pPr marL="544513" lvl="1" indent="-107950">
              <a:buFontTx/>
              <a:buChar char="•"/>
            </a:pPr>
            <a:r>
              <a:rPr lang="en-US" altLang="en-US" sz="900" smtClean="0">
                <a:latin typeface="Arial" pitchFamily="34" charset="0"/>
              </a:rPr>
              <a:t>Easy to use and conceal.</a:t>
            </a:r>
          </a:p>
          <a:p>
            <a:pPr marL="544513" lvl="1" indent="-107950">
              <a:buFontTx/>
              <a:buChar char="•"/>
            </a:pPr>
            <a:r>
              <a:rPr lang="en-US" altLang="en-US" sz="900" smtClean="0">
                <a:latin typeface="Arial" pitchFamily="34" charset="0"/>
              </a:rPr>
              <a:t>Patients can titrate therapy to manage withdrawal symptoms.</a:t>
            </a:r>
          </a:p>
          <a:p>
            <a:pPr marL="544513" lvl="1" indent="-107950">
              <a:buFontTx/>
              <a:buChar char="•"/>
            </a:pPr>
            <a:r>
              <a:rPr lang="en-US" altLang="en-US" sz="900" smtClean="0">
                <a:latin typeface="Arial" pitchFamily="34" charset="0"/>
              </a:rPr>
              <a:t>Several flavors are available.</a:t>
            </a:r>
          </a:p>
          <a:p>
            <a:pPr>
              <a:buFontTx/>
              <a:buChar char="•"/>
            </a:pPr>
            <a:endParaRPr lang="en-US" altLang="en-US" sz="900" smtClean="0">
              <a:latin typeface="Arial" pitchFamily="34" charset="0"/>
            </a:endParaRPr>
          </a:p>
          <a:p>
            <a:r>
              <a:rPr lang="en-US" altLang="en-US" sz="900" smtClean="0">
                <a:latin typeface="Arial" pitchFamily="34" charset="0"/>
              </a:rPr>
              <a:t>Disadvantages of the gum include the following:</a:t>
            </a:r>
          </a:p>
          <a:p>
            <a:pPr marL="544513" lvl="1" indent="-107950">
              <a:buFontTx/>
              <a:buChar char="•"/>
            </a:pPr>
            <a:r>
              <a:rPr lang="en-US" altLang="en-US" sz="900" smtClean="0">
                <a:latin typeface="Arial" pitchFamily="34" charset="0"/>
              </a:rPr>
              <a:t>Need for frequent dosing can compromise compliance.</a:t>
            </a:r>
          </a:p>
          <a:p>
            <a:pPr marL="544513" lvl="1" indent="-107950">
              <a:buFontTx/>
              <a:buChar char="•"/>
            </a:pPr>
            <a:r>
              <a:rPr lang="en-US" altLang="en-US" sz="900" smtClean="0">
                <a:latin typeface="Arial" pitchFamily="34" charset="0"/>
              </a:rPr>
              <a:t>Gastrointestinal side effects (nausea, hiccups, and heartburn) may be bothersome.</a:t>
            </a:r>
          </a:p>
          <a:p>
            <a:endParaRPr lang="en-US" altLang="en-US" sz="9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16F89D2-A665-4218-BAD7-4A1F5DE65E83}" type="slidenum">
              <a:rPr lang="en-US" smtClean="0"/>
              <a:pPr/>
              <a:t>8</a:t>
            </a:fld>
            <a:endParaRPr lang="en-US" smtClean="0"/>
          </a:p>
        </p:txBody>
      </p:sp>
      <p:sp>
        <p:nvSpPr>
          <p:cNvPr id="56323" name="Rectangle 2"/>
          <p:cNvSpPr>
            <a:spLocks noGrp="1" noRot="1" noChangeAspect="1" noChangeArrowheads="1" noTextEdit="1"/>
          </p:cNvSpPr>
          <p:nvPr>
            <p:ph type="sldImg"/>
          </p:nvPr>
        </p:nvSpPr>
        <p:spPr>
          <a:xfrm>
            <a:off x="1884363" y="719138"/>
            <a:ext cx="3554412" cy="2665412"/>
          </a:xfrm>
          <a:ln/>
        </p:spPr>
      </p:sp>
      <p:sp>
        <p:nvSpPr>
          <p:cNvPr id="56324" name="Rectangle 3"/>
          <p:cNvSpPr>
            <a:spLocks noGrp="1" noChangeArrowheads="1"/>
          </p:cNvSpPr>
          <p:nvPr>
            <p:ph type="body" idx="1"/>
          </p:nvPr>
        </p:nvSpPr>
        <p:spPr>
          <a:xfrm>
            <a:off x="595313" y="3540125"/>
            <a:ext cx="6126162" cy="5341938"/>
          </a:xfrm>
          <a:noFill/>
        </p:spPr>
        <p:txBody>
          <a:bodyPr lIns="97282" tIns="48642" rIns="97282" bIns="48642"/>
          <a:lstStyle/>
          <a:p>
            <a:r>
              <a:rPr lang="en-US" sz="900" smtClean="0"/>
              <a:t>Tobacco dependence is a chronic condition that requires a two-prong approach for maximal treatment effectiveness (Fiore et al., 2008).</a:t>
            </a:r>
          </a:p>
          <a:p>
            <a:endParaRPr lang="en-US" sz="900" smtClean="0"/>
          </a:p>
          <a:p>
            <a:r>
              <a:rPr lang="en-US" sz="900" smtClean="0"/>
              <a:t>Prolonged tobacco use of tobacco results in tobacco dependence, which is characterized as a physiological dependence (addiction to nicotine) and behavioral habit of using tobacco. Addiction can be treated with FDA-approved medications for smoking cessation, and the behavioral habit can be treated through behavior change programs, such as individualized counseling and group or online cessation programs. </a:t>
            </a:r>
          </a:p>
          <a:p>
            <a:endParaRPr lang="en-US" sz="900" smtClean="0"/>
          </a:p>
          <a:p>
            <a:r>
              <a:rPr lang="en-US" sz="900" smtClean="0"/>
              <a:t>The Clinical Practice Guideline for treating tobacco use and dependence (Fiore et al., 2008), which summarizes more than 8,700 published articles, advocates the combination of behavioral counseling with pharmacotherapy in treating patients who smoke. </a:t>
            </a:r>
          </a:p>
          <a:p>
            <a:endParaRPr lang="en-US" sz="900" smtClean="0"/>
          </a:p>
          <a:p>
            <a:pPr>
              <a:spcAft>
                <a:spcPct val="30000"/>
              </a:spcAft>
            </a:pPr>
            <a:r>
              <a:rPr lang="en-US" sz="900" b="1" smtClean="0">
                <a:cs typeface="Arial" charset="0"/>
                <a:sym typeface="Monotype Sorts" pitchFamily="2" charset="2"/>
              </a:rPr>
              <a:t>♪ </a:t>
            </a:r>
            <a:r>
              <a:rPr lang="en-US" sz="900" b="1" smtClean="0">
                <a:sym typeface="Monotype Sorts" pitchFamily="2" charset="2"/>
              </a:rPr>
              <a:t>Note to instructor(s): </a:t>
            </a:r>
            <a:r>
              <a:rPr lang="en-US" sz="900" smtClean="0"/>
              <a:t>Specific methods for treating tobacco use and dependence are covered in detail in the </a:t>
            </a:r>
            <a:r>
              <a:rPr lang="en-US" sz="900" i="1" smtClean="0"/>
              <a:t>Assisting Patients with Quitting </a:t>
            </a:r>
            <a:r>
              <a:rPr lang="en-US" sz="900" smtClean="0"/>
              <a:t>and </a:t>
            </a:r>
            <a:r>
              <a:rPr lang="en-US" sz="900" i="1" smtClean="0"/>
              <a:t>Aids for Cessation </a:t>
            </a:r>
            <a:r>
              <a:rPr lang="en-US" sz="900" smtClean="0"/>
              <a:t>modules. </a:t>
            </a:r>
          </a:p>
          <a:p>
            <a:pPr>
              <a:spcAft>
                <a:spcPct val="30000"/>
              </a:spcAft>
            </a:pPr>
            <a:endParaRPr lang="en-US" sz="800" smtClean="0"/>
          </a:p>
          <a:p>
            <a:r>
              <a:rPr lang="en-US" sz="800" smtClean="0"/>
              <a:t>Fiore MC, Ja</a:t>
            </a:r>
            <a:r>
              <a:rPr lang="en-US" sz="800" smtClean="0">
                <a:cs typeface="Arial" charset="0"/>
              </a:rPr>
              <a:t>é</a:t>
            </a:r>
            <a:r>
              <a:rPr lang="en-US" sz="800" smtClean="0"/>
              <a:t>n CR, Baker TB, et al. (2008). </a:t>
            </a:r>
            <a:r>
              <a:rPr lang="en-US" sz="800" i="1" smtClean="0"/>
              <a:t>Treating Tobacco Use and Dependence: 2008 Update. Clinical Practice Guideline.</a:t>
            </a:r>
            <a:r>
              <a:rPr lang="en-US" sz="800" smtClean="0"/>
              <a:t> Rockville, MD: U.S. Department of Health and Human Services. Public Health Service.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AF72F26-23E3-459A-B5C8-C8678E3E83DD}" type="slidenum">
              <a:rPr lang="en-US" smtClean="0"/>
              <a:pPr/>
              <a:t>80</a:t>
            </a:fld>
            <a:endParaRPr lang="en-US" smtClean="0"/>
          </a:p>
        </p:txBody>
      </p:sp>
      <p:sp>
        <p:nvSpPr>
          <p:cNvPr id="11878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7DE751F2-567F-4E85-B033-DCCD0FC57042}" type="slidenum">
              <a:rPr kumimoji="0" lang="en-US" sz="1200">
                <a:latin typeface="Tahoma" pitchFamily="34" charset="0"/>
                <a:cs typeface="Arial" pitchFamily="34" charset="0"/>
              </a:rPr>
              <a:pPr algn="r" defTabSz="966788" eaLnBrk="1" hangingPunct="1">
                <a:lnSpc>
                  <a:spcPct val="100000"/>
                </a:lnSpc>
                <a:spcBef>
                  <a:spcPct val="0"/>
                </a:spcBef>
              </a:pPr>
              <a:t>80</a:t>
            </a:fld>
            <a:endParaRPr kumimoji="0" lang="en-US" sz="1200">
              <a:latin typeface="Tahoma" pitchFamily="34" charset="0"/>
              <a:cs typeface="Arial" pitchFamily="34" charset="0"/>
            </a:endParaRPr>
          </a:p>
        </p:txBody>
      </p:sp>
      <p:sp>
        <p:nvSpPr>
          <p:cNvPr id="118788" name="Rectangle 2"/>
          <p:cNvSpPr>
            <a:spLocks noGrp="1" noRot="1" noChangeAspect="1" noChangeArrowheads="1" noTextEdit="1"/>
          </p:cNvSpPr>
          <p:nvPr>
            <p:ph type="sldImg"/>
          </p:nvPr>
        </p:nvSpPr>
        <p:spPr>
          <a:xfrm>
            <a:off x="1874838" y="719138"/>
            <a:ext cx="3554412" cy="2665412"/>
          </a:xfrm>
          <a:ln/>
        </p:spPr>
      </p:sp>
      <p:sp>
        <p:nvSpPr>
          <p:cNvPr id="118789" name="Rectangle 3"/>
          <p:cNvSpPr>
            <a:spLocks noGrp="1" noChangeArrowheads="1"/>
          </p:cNvSpPr>
          <p:nvPr>
            <p:ph type="body" idx="1"/>
          </p:nvPr>
        </p:nvSpPr>
        <p:spPr>
          <a:xfrm>
            <a:off x="538163" y="3509963"/>
            <a:ext cx="6189662" cy="5372100"/>
          </a:xfrm>
          <a:noFill/>
        </p:spPr>
        <p:txBody>
          <a:bodyPr lIns="95724" tIns="47861" rIns="95724" bIns="47861"/>
          <a:lstStyle/>
          <a:p>
            <a:r>
              <a:rPr lang="en-US" sz="900" smtClean="0">
                <a:latin typeface="Arial" pitchFamily="34" charset="0"/>
              </a:rPr>
              <a:t>FDA approved: 1991</a:t>
            </a:r>
          </a:p>
          <a:p>
            <a:pPr>
              <a:spcAft>
                <a:spcPct val="60000"/>
              </a:spcAft>
            </a:pPr>
            <a:r>
              <a:rPr lang="en-US" sz="900" smtClean="0">
                <a:latin typeface="Arial" pitchFamily="34" charset="0"/>
              </a:rPr>
              <a:t>Available OTC: 1996</a:t>
            </a:r>
            <a:endParaRPr lang="en-US" sz="900" smtClean="0">
              <a:solidFill>
                <a:srgbClr val="0070C0"/>
              </a:solidFill>
              <a:latin typeface="Arial" pitchFamily="34" charset="0"/>
            </a:endParaRPr>
          </a:p>
          <a:p>
            <a:r>
              <a:rPr lang="en-US" sz="900" b="1" smtClean="0">
                <a:solidFill>
                  <a:srgbClr val="000000"/>
                </a:solidFill>
                <a:latin typeface="Arial" pitchFamily="34" charset="0"/>
                <a:cs typeface="Times New Roman" pitchFamily="18" charset="0"/>
              </a:rPr>
              <a:t>Description of Product</a:t>
            </a:r>
            <a:endParaRPr lang="en-US" sz="900" smtClean="0">
              <a:latin typeface="Arial" pitchFamily="34" charset="0"/>
              <a:cs typeface="Times New Roman" pitchFamily="18" charset="0"/>
            </a:endParaRPr>
          </a:p>
          <a:p>
            <a:pPr>
              <a:spcAft>
                <a:spcPct val="60000"/>
              </a:spcAft>
            </a:pPr>
            <a:r>
              <a:rPr lang="en-US" sz="900" smtClean="0">
                <a:latin typeface="Arial" pitchFamily="34" charset="0"/>
              </a:rPr>
              <a:t>Transdermal nicotine delivery systems consist of an impermeable surface layer, a nicotine reservoir, an adhesive layer, and a removable protective liner. The technology for delivery of nicotine across the skin varies by manufacturer. NicoDerm uses a rate-controlling membrane. The generic patches (previously marketed as Habitrol) use drug-dispersion-type systems whereby release of nicotine is controlled by diffusion of the drug across an adhesive layer (Gore &amp; Chien, 1998).</a:t>
            </a:r>
          </a:p>
          <a:p>
            <a:pPr>
              <a:spcAft>
                <a:spcPct val="60000"/>
              </a:spcAft>
            </a:pPr>
            <a:r>
              <a:rPr lang="en-US" sz="900" smtClean="0">
                <a:latin typeface="Arial" pitchFamily="34" charset="0"/>
              </a:rPr>
              <a:t>While the transdermal delivery technology varies by manufacturer, nicotine is well absorbed across the skin; 68–82% of the dose released from  the patch reaches the systemic circulation.  Plasma nicotine concentrations from the patch rise slowly over 1–4 hours and peak within 3–12 hours following application [Benowitz</a:t>
            </a:r>
            <a:r>
              <a:rPr lang="en-US" sz="900" i="1" smtClean="0">
                <a:latin typeface="Arial" pitchFamily="34" charset="0"/>
              </a:rPr>
              <a:t> et al.</a:t>
            </a:r>
            <a:r>
              <a:rPr lang="en-US" sz="900" smtClean="0">
                <a:latin typeface="Arial" pitchFamily="34" charset="0"/>
              </a:rPr>
              <a:t>, 2009].  Blood levels of nicotine achieved with the transdermal patch are lower and fluctuate less than do those achieved with tobacco products or other NRT formulations.</a:t>
            </a:r>
          </a:p>
          <a:p>
            <a:r>
              <a:rPr lang="en-US" altLang="en-US" sz="900" b="1" smtClean="0">
                <a:latin typeface="Arial" pitchFamily="34" charset="0"/>
              </a:rPr>
              <a:t>Clinical Efficacy </a:t>
            </a:r>
            <a:r>
              <a:rPr lang="en-US" altLang="en-US" sz="900" smtClean="0">
                <a:latin typeface="Arial" pitchFamily="34" charset="0"/>
              </a:rPr>
              <a:t>(Fiore et al., 2008)</a:t>
            </a:r>
            <a:endParaRPr lang="en-US" altLang="en-US" sz="900" b="1" smtClean="0">
              <a:latin typeface="Arial" pitchFamily="34" charset="0"/>
            </a:endParaRPr>
          </a:p>
          <a:p>
            <a:r>
              <a:rPr lang="en-US" altLang="en-US" sz="900" smtClean="0">
                <a:latin typeface="Arial" pitchFamily="34" charset="0"/>
              </a:rPr>
              <a:t>In a meta-analysis of 25 trials, the transdermal nicotine patch was found to significantly improve quit rates compared to placebo. The effectiveness and abstinence rates at 6-months post-quit date are as follows:</a:t>
            </a:r>
          </a:p>
          <a:p>
            <a:endParaRPr lang="en-US" sz="900" smtClean="0">
              <a:solidFill>
                <a:srgbClr val="FF0000"/>
              </a:solidFill>
              <a:latin typeface="Arial" pitchFamily="34" charset="0"/>
            </a:endParaRPr>
          </a:p>
          <a:p>
            <a:endParaRPr lang="en-US" sz="900" smtClean="0">
              <a:solidFill>
                <a:srgbClr val="FF0000"/>
              </a:solidFill>
              <a:latin typeface="Arial" pitchFamily="34" charset="0"/>
            </a:endParaRPr>
          </a:p>
          <a:p>
            <a:endParaRPr lang="en-US" sz="900" smtClean="0">
              <a:solidFill>
                <a:srgbClr val="FF0000"/>
              </a:solidFill>
              <a:latin typeface="Arial" pitchFamily="34" charset="0"/>
            </a:endParaRPr>
          </a:p>
          <a:p>
            <a:endParaRPr lang="en-US" sz="900" smtClean="0">
              <a:solidFill>
                <a:srgbClr val="FF0000"/>
              </a:solidFill>
              <a:latin typeface="Arial" pitchFamily="34" charset="0"/>
            </a:endParaRPr>
          </a:p>
          <a:p>
            <a:endParaRPr lang="en-US" sz="900" smtClean="0">
              <a:solidFill>
                <a:srgbClr val="FF0000"/>
              </a:solidFill>
              <a:latin typeface="Arial" pitchFamily="34" charset="0"/>
            </a:endParaRPr>
          </a:p>
          <a:p>
            <a:endParaRPr lang="en-US" sz="900" smtClean="0">
              <a:solidFill>
                <a:srgbClr val="FF0000"/>
              </a:solidFill>
              <a:latin typeface="Arial" pitchFamily="34" charset="0"/>
            </a:endParaRPr>
          </a:p>
          <a:p>
            <a:endParaRPr lang="en-US" sz="900" smtClean="0">
              <a:solidFill>
                <a:srgbClr val="FF0000"/>
              </a:solidFill>
              <a:latin typeface="Arial" pitchFamily="34" charset="0"/>
            </a:endParaRPr>
          </a:p>
          <a:p>
            <a:endParaRPr lang="en-US" altLang="en-US" sz="900" smtClean="0">
              <a:latin typeface="Arial" pitchFamily="34" charset="0"/>
            </a:endParaRPr>
          </a:p>
          <a:p>
            <a:endParaRPr lang="en-US" altLang="en-US" sz="900" smtClean="0">
              <a:latin typeface="Arial" pitchFamily="34" charset="0"/>
            </a:endParaRPr>
          </a:p>
          <a:p>
            <a:pPr>
              <a:lnSpc>
                <a:spcPct val="90000"/>
              </a:lnSpc>
            </a:pPr>
            <a:endParaRPr lang="en-US" altLang="en-US" sz="600" smtClean="0">
              <a:latin typeface="Arial" pitchFamily="34" charset="0"/>
            </a:endParaRPr>
          </a:p>
          <a:p>
            <a:pPr>
              <a:lnSpc>
                <a:spcPct val="90000"/>
              </a:lnSpc>
            </a:pPr>
            <a:endParaRPr lang="en-US" sz="700" smtClean="0">
              <a:latin typeface="Arial" pitchFamily="34" charset="0"/>
            </a:endParaRPr>
          </a:p>
          <a:p>
            <a:pPr>
              <a:lnSpc>
                <a:spcPct val="90000"/>
              </a:lnSpc>
            </a:pPr>
            <a:r>
              <a:rPr lang="en-US" sz="700" smtClean="0">
                <a:latin typeface="Arial" pitchFamily="34" charset="0"/>
              </a:rPr>
              <a:t>Benowitz NL, Hukkanen J, Jacob P. (2009) Nicotine chemistry, metabolism, kinetics and biomarkers. </a:t>
            </a:r>
            <a:r>
              <a:rPr lang="en-US" sz="700" i="1" smtClean="0">
                <a:latin typeface="Arial" pitchFamily="34" charset="0"/>
              </a:rPr>
              <a:t>Handb Exp Pharmacol</a:t>
            </a:r>
            <a:r>
              <a:rPr lang="en-US" sz="700" smtClean="0">
                <a:latin typeface="Arial" pitchFamily="34" charset="0"/>
              </a:rPr>
              <a:t>: 29-60.</a:t>
            </a:r>
          </a:p>
          <a:p>
            <a:pPr>
              <a:lnSpc>
                <a:spcPct val="90000"/>
              </a:lnSpc>
            </a:pPr>
            <a:r>
              <a:rPr lang="en-US" sz="700" smtClean="0">
                <a:latin typeface="Arial" pitchFamily="34" charset="0"/>
              </a:rPr>
              <a:t>Fiore MC, Jaén CR, Baker TB, et al. (2008). </a:t>
            </a:r>
            <a:r>
              <a:rPr lang="en-US" sz="700" i="1" smtClean="0">
                <a:latin typeface="Arial" pitchFamily="34" charset="0"/>
              </a:rPr>
              <a:t>Treating Tobacco Use and Dependence: 2008 Update. Clinical Practice Guideline.</a:t>
            </a:r>
            <a:r>
              <a:rPr lang="en-US" sz="700" smtClean="0">
                <a:latin typeface="Arial" pitchFamily="34" charset="0"/>
              </a:rPr>
              <a:t> Rockville, MD: U.S. Department of Health and Human Services. Public Health Service.</a:t>
            </a:r>
          </a:p>
          <a:p>
            <a:pPr>
              <a:lnSpc>
                <a:spcPct val="90000"/>
              </a:lnSpc>
            </a:pPr>
            <a:r>
              <a:rPr lang="en-US" altLang="en-US" sz="700" smtClean="0">
                <a:latin typeface="Arial" pitchFamily="34" charset="0"/>
              </a:rPr>
              <a:t>Gore AV, Chien YW. (1998). The nicotine transdermal system. </a:t>
            </a:r>
            <a:r>
              <a:rPr lang="en-US" altLang="en-US" sz="700" i="1" smtClean="0">
                <a:latin typeface="Arial" pitchFamily="34" charset="0"/>
              </a:rPr>
              <a:t>Clin Dermatol </a:t>
            </a:r>
            <a:r>
              <a:rPr lang="en-US" altLang="en-US" sz="700" smtClean="0">
                <a:latin typeface="Arial" pitchFamily="34" charset="0"/>
              </a:rPr>
              <a:t>16:599</a:t>
            </a:r>
            <a:r>
              <a:rPr lang="en-US" altLang="en-US" sz="700" smtClean="0">
                <a:latin typeface="Arial" pitchFamily="34" charset="0"/>
                <a:cs typeface="Arial" pitchFamily="34" charset="0"/>
              </a:rPr>
              <a:t>–</a:t>
            </a:r>
            <a:r>
              <a:rPr lang="en-US" altLang="en-US" sz="700" smtClean="0">
                <a:latin typeface="Arial" pitchFamily="34" charset="0"/>
              </a:rPr>
              <a:t>615.</a:t>
            </a:r>
          </a:p>
        </p:txBody>
      </p:sp>
      <p:graphicFrame>
        <p:nvGraphicFramePr>
          <p:cNvPr id="133150" name="Group 30"/>
          <p:cNvGraphicFramePr>
            <a:graphicFrameLocks noGrp="1"/>
          </p:cNvGraphicFramePr>
          <p:nvPr/>
        </p:nvGraphicFramePr>
        <p:xfrm>
          <a:off x="1058863" y="6554788"/>
          <a:ext cx="5132387" cy="1229042"/>
        </p:xfrm>
        <a:graphic>
          <a:graphicData uri="http://schemas.openxmlformats.org/drawingml/2006/table">
            <a:tbl>
              <a:tblPr/>
              <a:tblGrid>
                <a:gridCol w="2046287"/>
                <a:gridCol w="1414463"/>
                <a:gridCol w="1671637"/>
              </a:tblGrid>
              <a:tr h="35401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cs typeface="Arial" charset="0"/>
                        </a:rPr>
                        <a:t>Treatment</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cs typeface="Arial" charset="0"/>
                        </a:rPr>
                        <a:t>Estimated odds ratio </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cs typeface="Arial" charset="0"/>
                        </a:rPr>
                        <a:t>(95% CI)</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abstinence rate (95% CI)</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87338">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Placebo</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1.0</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13.8%</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Nicotine patch (6</a:t>
                      </a:r>
                      <a:r>
                        <a:rPr kumimoji="1" lang="en-US" sz="800" b="0" i="0" u="none" strike="noStrike" cap="none" normalizeH="0" baseline="0" smtClean="0">
                          <a:ln>
                            <a:noFill/>
                          </a:ln>
                          <a:solidFill>
                            <a:schemeClr val="tx1"/>
                          </a:solidFill>
                          <a:effectLst/>
                          <a:latin typeface="Arial" charset="0"/>
                          <a:cs typeface="Arial" charset="0"/>
                        </a:rPr>
                        <a:t>–</a:t>
                      </a:r>
                      <a:r>
                        <a:rPr kumimoji="1" lang="en-US" sz="900" b="0" i="0" u="none" strike="noStrike" cap="none" normalizeH="0" baseline="0" smtClean="0">
                          <a:ln>
                            <a:noFill/>
                          </a:ln>
                          <a:solidFill>
                            <a:schemeClr val="tx1"/>
                          </a:solidFill>
                          <a:effectLst/>
                          <a:latin typeface="Arial" charset="0"/>
                          <a:cs typeface="Arial" charset="0"/>
                        </a:rPr>
                        <a:t>14 weeks)</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1.9 (1.7–2.2)</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23.4% (21.3</a:t>
                      </a:r>
                      <a:r>
                        <a:rPr kumimoji="1" lang="en-US" sz="900" b="0" i="0" u="none" strike="noStrike" cap="none" normalizeH="0" baseline="0" smtClean="0">
                          <a:ln>
                            <a:noFill/>
                          </a:ln>
                          <a:solidFill>
                            <a:schemeClr val="tx1"/>
                          </a:solidFill>
                          <a:effectLst/>
                          <a:latin typeface="Arial" charset="0"/>
                          <a:cs typeface="Arial" charset="0"/>
                        </a:rPr>
                        <a:t>–</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25.8)</a:t>
                      </a:r>
                      <a:endParaRPr kumimoji="1" lang="en-US" sz="900" b="0" i="0" u="none" strike="noStrike" cap="none" normalizeH="0" baseline="0" smtClean="0">
                        <a:ln>
                          <a:noFill/>
                        </a:ln>
                        <a:solidFill>
                          <a:schemeClr val="tx1"/>
                        </a:solidFill>
                        <a:effectLst/>
                        <a:latin typeface="Arial" charset="0"/>
                        <a:cs typeface="Arial" charset="0"/>
                      </a:endParaRP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Nicotine patch, (&gt;14 weeks)</a:t>
                      </a:r>
                      <a:endParaRPr kumimoji="1" lang="en-US" sz="900" b="0" i="0" u="none" strike="noStrike" cap="none" normalizeH="0" baseline="0" smtClean="0">
                        <a:ln>
                          <a:noFill/>
                        </a:ln>
                        <a:solidFill>
                          <a:schemeClr val="tx1"/>
                        </a:solidFill>
                        <a:effectLst/>
                        <a:latin typeface="Arial" charset="0"/>
                        <a:cs typeface="Arial" charset="0"/>
                      </a:endParaRP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1.9 (1.7–2.3)</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dirty="0" smtClean="0">
                          <a:ln>
                            <a:noFill/>
                          </a:ln>
                          <a:solidFill>
                            <a:schemeClr val="tx1"/>
                          </a:solidFill>
                          <a:effectLst/>
                          <a:latin typeface="Arial" charset="0"/>
                          <a:cs typeface="Arial" charset="0"/>
                          <a:sym typeface="Symbol" pitchFamily="18" charset="2"/>
                        </a:rPr>
                        <a:t>23.7% (21.0</a:t>
                      </a:r>
                      <a:r>
                        <a:rPr kumimoji="1" lang="en-US" sz="900" b="0" i="0" u="none" strike="noStrike" cap="none" normalizeH="0" baseline="0" dirty="0" smtClean="0">
                          <a:ln>
                            <a:noFill/>
                          </a:ln>
                          <a:solidFill>
                            <a:schemeClr val="tx1"/>
                          </a:solidFill>
                          <a:effectLst/>
                          <a:latin typeface="Arial" charset="0"/>
                          <a:cs typeface="Arial" charset="0"/>
                        </a:rPr>
                        <a:t>–</a:t>
                      </a:r>
                      <a:r>
                        <a:rPr kumimoji="1" lang="en-US" sz="900" b="0" i="0" u="none" strike="noStrike" cap="none" normalizeH="0" baseline="0" dirty="0" smtClean="0">
                          <a:ln>
                            <a:noFill/>
                          </a:ln>
                          <a:solidFill>
                            <a:schemeClr val="tx1"/>
                          </a:solidFill>
                          <a:effectLst/>
                          <a:latin typeface="Arial" charset="0"/>
                          <a:cs typeface="Arial" charset="0"/>
                          <a:sym typeface="Symbol" pitchFamily="18" charset="2"/>
                        </a:rPr>
                        <a:t>26</a:t>
                      </a:r>
                      <a:r>
                        <a:rPr kumimoji="1" lang="en-US" altLang="en-US" sz="900" b="0" i="0" u="none" strike="noStrike" cap="none" normalizeH="0" baseline="0" dirty="0" smtClean="0">
                          <a:ln>
                            <a:noFill/>
                          </a:ln>
                          <a:solidFill>
                            <a:schemeClr val="tx1"/>
                          </a:solidFill>
                          <a:effectLst/>
                          <a:latin typeface="Arial" charset="0"/>
                          <a:cs typeface="Arial" charset="0"/>
                          <a:sym typeface="Symbol" pitchFamily="18" charset="2"/>
                        </a:rPr>
                        <a:t>.6)</a:t>
                      </a:r>
                      <a:endParaRPr kumimoji="1" lang="en-US" sz="900" b="0" i="0" u="none" strike="noStrike" cap="none" normalizeH="0" baseline="0" dirty="0" smtClean="0">
                        <a:ln>
                          <a:noFill/>
                        </a:ln>
                        <a:solidFill>
                          <a:schemeClr val="tx1"/>
                        </a:solidFill>
                        <a:effectLst/>
                        <a:latin typeface="Arial" charset="0"/>
                        <a:cs typeface="Arial" charset="0"/>
                      </a:endParaRP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99069E8-4B1B-4865-B003-23C60611B077}" type="slidenum">
              <a:rPr lang="en-US" smtClean="0"/>
              <a:pPr/>
              <a:t>81</a:t>
            </a:fld>
            <a:endParaRPr lang="en-US" smtClean="0"/>
          </a:p>
        </p:txBody>
      </p:sp>
      <p:sp>
        <p:nvSpPr>
          <p:cNvPr id="11981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517E125D-FBDC-4D4D-901B-B8E1A3303774}" type="slidenum">
              <a:rPr kumimoji="0" lang="en-US" sz="1200">
                <a:latin typeface="Tahoma" pitchFamily="34" charset="0"/>
                <a:cs typeface="Arial" pitchFamily="34" charset="0"/>
              </a:rPr>
              <a:pPr algn="r" defTabSz="966788" eaLnBrk="1" hangingPunct="1">
                <a:lnSpc>
                  <a:spcPct val="100000"/>
                </a:lnSpc>
                <a:spcBef>
                  <a:spcPct val="0"/>
                </a:spcBef>
              </a:pPr>
              <a:t>81</a:t>
            </a:fld>
            <a:endParaRPr kumimoji="0" lang="en-US" sz="1200">
              <a:latin typeface="Tahoma" pitchFamily="34" charset="0"/>
              <a:cs typeface="Arial" pitchFamily="34" charset="0"/>
            </a:endParaRPr>
          </a:p>
        </p:txBody>
      </p:sp>
      <p:sp>
        <p:nvSpPr>
          <p:cNvPr id="119812" name="Rectangle 2"/>
          <p:cNvSpPr>
            <a:spLocks noGrp="1" noRot="1" noChangeAspect="1" noChangeArrowheads="1" noTextEdit="1"/>
          </p:cNvSpPr>
          <p:nvPr>
            <p:ph type="sldImg"/>
          </p:nvPr>
        </p:nvSpPr>
        <p:spPr>
          <a:xfrm>
            <a:off x="1874838" y="719138"/>
            <a:ext cx="3554412" cy="2665412"/>
          </a:xfrm>
          <a:ln/>
        </p:spPr>
      </p:sp>
      <p:sp>
        <p:nvSpPr>
          <p:cNvPr id="119813" name="Rectangle 3"/>
          <p:cNvSpPr>
            <a:spLocks noGrp="1" noChangeArrowheads="1"/>
          </p:cNvSpPr>
          <p:nvPr>
            <p:ph type="body" idx="1"/>
          </p:nvPr>
        </p:nvSpPr>
        <p:spPr>
          <a:xfrm>
            <a:off x="557213" y="3462338"/>
            <a:ext cx="6359525" cy="5430837"/>
          </a:xfrm>
          <a:noFill/>
        </p:spPr>
        <p:txBody>
          <a:bodyPr lIns="96606" tIns="48303" rIns="96606" bIns="48303"/>
          <a:lstStyle/>
          <a:p>
            <a:r>
              <a:rPr lang="en-US" sz="900" b="1" smtClean="0">
                <a:latin typeface="Arial" pitchFamily="34" charset="0"/>
              </a:rPr>
              <a:t>Products Available</a:t>
            </a:r>
            <a:endParaRPr lang="en-US" sz="900" i="1" smtClean="0">
              <a:latin typeface="Arial" pitchFamily="34" charset="0"/>
            </a:endParaRPr>
          </a:p>
          <a:p>
            <a:r>
              <a:rPr lang="en-US" sz="900" b="1" smtClean="0">
                <a:latin typeface="Arial" pitchFamily="34" charset="0"/>
                <a:cs typeface="Times New Roman" pitchFamily="18" charset="0"/>
              </a:rPr>
              <a:t>NicoDerm CQ Patch</a:t>
            </a:r>
            <a:r>
              <a:rPr lang="en-US" sz="900" b="1" baseline="30000" smtClean="0">
                <a:latin typeface="Arial" pitchFamily="34" charset="0"/>
                <a:cs typeface="Times New Roman" pitchFamily="18" charset="0"/>
              </a:rPr>
              <a:t>OTC</a:t>
            </a:r>
            <a:r>
              <a:rPr lang="en-US" sz="900" b="1" smtClean="0">
                <a:latin typeface="Arial" pitchFamily="34" charset="0"/>
                <a:cs typeface="Times New Roman" pitchFamily="18" charset="0"/>
              </a:rPr>
              <a:t> </a:t>
            </a:r>
            <a:r>
              <a:rPr lang="en-US" sz="900" smtClean="0">
                <a:latin typeface="Arial" pitchFamily="34" charset="0"/>
                <a:cs typeface="Times New Roman" pitchFamily="18" charset="0"/>
              </a:rPr>
              <a:t>(GlaxoSmithKline</a:t>
            </a:r>
            <a:r>
              <a:rPr lang="en-US" sz="900" smtClean="0">
                <a:latin typeface="Arial" pitchFamily="34" charset="0"/>
              </a:rPr>
              <a:t>)</a:t>
            </a:r>
          </a:p>
          <a:p>
            <a:r>
              <a:rPr lang="en-US" sz="900" smtClean="0">
                <a:latin typeface="Arial" pitchFamily="34" charset="0"/>
                <a:cs typeface="Times New Roman" pitchFamily="18" charset="0"/>
              </a:rPr>
              <a:t>Switched to OTC status: August 1996</a:t>
            </a:r>
            <a:endParaRPr lang="en-US" sz="900" b="1" smtClean="0">
              <a:latin typeface="Arial" pitchFamily="34" charset="0"/>
            </a:endParaRPr>
          </a:p>
          <a:p>
            <a:r>
              <a:rPr lang="en-US" sz="900" smtClean="0">
                <a:latin typeface="Arial" pitchFamily="34" charset="0"/>
              </a:rPr>
              <a:t>Availability: 7 mg, 14 mg, 21 mg (24-hour nicotine delivery system); also available in a clear formulation</a:t>
            </a:r>
          </a:p>
          <a:p>
            <a:r>
              <a:rPr lang="en-US" sz="900" b="1" smtClean="0">
                <a:latin typeface="Arial" pitchFamily="34" charset="0"/>
                <a:cs typeface="Times New Roman" pitchFamily="18" charset="0"/>
              </a:rPr>
              <a:t>Generic nicotine patch</a:t>
            </a:r>
            <a:r>
              <a:rPr lang="en-US" sz="900" b="1" baseline="30000" smtClean="0">
                <a:latin typeface="Arial" pitchFamily="34" charset="0"/>
                <a:cs typeface="Times New Roman" pitchFamily="18" charset="0"/>
              </a:rPr>
              <a:t>Rx,OTC</a:t>
            </a:r>
            <a:r>
              <a:rPr lang="en-US" sz="900" b="1" smtClean="0">
                <a:latin typeface="Arial" pitchFamily="34" charset="0"/>
                <a:cs typeface="Times New Roman" pitchFamily="18" charset="0"/>
              </a:rPr>
              <a:t> </a:t>
            </a:r>
            <a:r>
              <a:rPr lang="en-US" sz="900" smtClean="0">
                <a:latin typeface="Arial" pitchFamily="34" charset="0"/>
                <a:cs typeface="Times New Roman" pitchFamily="18" charset="0"/>
              </a:rPr>
              <a:t>(formerly Habitrol</a:t>
            </a:r>
            <a:r>
              <a:rPr lang="en-US" sz="900" baseline="30000" smtClean="0">
                <a:latin typeface="Arial" pitchFamily="34" charset="0"/>
                <a:cs typeface="Times New Roman" pitchFamily="18" charset="0"/>
              </a:rPr>
              <a:t> </a:t>
            </a:r>
            <a:r>
              <a:rPr lang="en-US" sz="900" smtClean="0">
                <a:latin typeface="Arial" pitchFamily="34" charset="0"/>
                <a:cs typeface="Times New Roman" pitchFamily="18" charset="0"/>
              </a:rPr>
              <a:t>Transdermal System)</a:t>
            </a:r>
          </a:p>
          <a:p>
            <a:r>
              <a:rPr lang="en-US" sz="900" smtClean="0">
                <a:latin typeface="Arial" pitchFamily="34" charset="0"/>
              </a:rPr>
              <a:t>Manufacturers:</a:t>
            </a:r>
          </a:p>
          <a:p>
            <a:pPr marL="327025" lvl="1" indent="-107950">
              <a:buFontTx/>
              <a:buChar char="•"/>
            </a:pPr>
            <a:r>
              <a:rPr lang="en-US" sz="900" smtClean="0">
                <a:latin typeface="Arial" pitchFamily="34" charset="0"/>
              </a:rPr>
              <a:t>OTC product (Novartis Consumer Health)</a:t>
            </a:r>
          </a:p>
          <a:p>
            <a:pPr marL="327025" lvl="1" indent="-107950">
              <a:buFontTx/>
              <a:buChar char="•"/>
            </a:pPr>
            <a:r>
              <a:rPr lang="en-US" sz="900" smtClean="0">
                <a:latin typeface="Arial" pitchFamily="34" charset="0"/>
              </a:rPr>
              <a:t>Rx product (Watson Pharmaceuticals)</a:t>
            </a:r>
          </a:p>
          <a:p>
            <a:r>
              <a:rPr lang="en-US" sz="900" smtClean="0">
                <a:latin typeface="Arial" pitchFamily="34" charset="0"/>
              </a:rPr>
              <a:t>Available OTC: November 1999</a:t>
            </a:r>
          </a:p>
          <a:p>
            <a:r>
              <a:rPr lang="en-US" sz="900" smtClean="0">
                <a:latin typeface="Arial" pitchFamily="34" charset="0"/>
              </a:rPr>
              <a:t>Availability: 7 mg, 14 mg, 21 mg (24-hour nicotine delivery system)</a:t>
            </a:r>
          </a:p>
          <a:p>
            <a:endParaRPr lang="en-US" altLang="en-US" sz="900" b="1" smtClean="0">
              <a:latin typeface="Arial" pitchFamily="34" charset="0"/>
              <a:cs typeface="Arial" pitchFamily="34" charset="0"/>
              <a:sym typeface="Webdings" pitchFamily="18" charset="2"/>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latin typeface="Arial" pitchFamily="34" charset="0"/>
              </a:rPr>
              <a:t>Novartis manufactures the OTC product but has sold the rights to a private- label company that is responsible for marketing and distributing the product for various retail pharmacies (e.g., Albertsons, CVS, Duane Reade, Kroger, Longs, Medicine Shoppe, Rite-Aid, Safeway, Walgreens, Wal-Mart). The product is labeled as Nicotine Transdermal System Step 1, Step 2, and Step 3.</a:t>
            </a:r>
          </a:p>
          <a:p>
            <a:endParaRPr lang="en-US" sz="900" smtClean="0">
              <a:latin typeface="Arial" pitchFamily="34" charset="0"/>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latin typeface="Arial" pitchFamily="34" charset="0"/>
                <a:sym typeface="Monotype Sorts"/>
              </a:rPr>
              <a:t>Previously, Pfizer marketed the Nicotrol transdermal patch (5 mg, 10 mg, 15 mg; 16-hour nicotine delivery systems). This patch formulation was discontinued in 2005 and is no longer commercially available. Additionally, a fourth nicotine transdermal patch (11 mg, 22 mg; 24-hour nicotine delivery systems) utilizing a non-tapering 6-week regimen was available. The prescription product was originally marketed as Prostep (Lederle). In December 1998 the product was switched to OTC status and distributed to drug stores, grocery stores, and discount stores under a private label. This patch formulation was discontinued in 2003 and is no longer commercially available.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DF6947D-6063-47E2-9B7D-80D3753D2492}" type="slidenum">
              <a:rPr lang="en-US" smtClean="0"/>
              <a:pPr/>
              <a:t>82</a:t>
            </a:fld>
            <a:endParaRPr lang="en-US" smtClean="0"/>
          </a:p>
        </p:txBody>
      </p:sp>
      <p:sp>
        <p:nvSpPr>
          <p:cNvPr id="12083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A92A42A3-AA5A-4C18-A291-8CD57F956558}" type="slidenum">
              <a:rPr kumimoji="0" lang="en-US" sz="1200">
                <a:latin typeface="Tahoma" pitchFamily="34" charset="0"/>
                <a:cs typeface="Arial" pitchFamily="34" charset="0"/>
              </a:rPr>
              <a:pPr algn="r" defTabSz="966788" eaLnBrk="1" hangingPunct="1">
                <a:lnSpc>
                  <a:spcPct val="100000"/>
                </a:lnSpc>
                <a:spcBef>
                  <a:spcPct val="0"/>
                </a:spcBef>
              </a:pPr>
              <a:t>82</a:t>
            </a:fld>
            <a:endParaRPr kumimoji="0" lang="en-US" sz="1200">
              <a:latin typeface="Tahoma" pitchFamily="34" charset="0"/>
              <a:cs typeface="Arial" pitchFamily="34" charset="0"/>
            </a:endParaRPr>
          </a:p>
        </p:txBody>
      </p:sp>
      <p:sp>
        <p:nvSpPr>
          <p:cNvPr id="120836" name="Rectangle 2"/>
          <p:cNvSpPr>
            <a:spLocks noGrp="1" noRot="1" noChangeAspect="1" noChangeArrowheads="1" noTextEdit="1"/>
          </p:cNvSpPr>
          <p:nvPr>
            <p:ph type="sldImg"/>
          </p:nvPr>
        </p:nvSpPr>
        <p:spPr>
          <a:xfrm>
            <a:off x="1874838" y="719138"/>
            <a:ext cx="3554412" cy="2665412"/>
          </a:xfrm>
          <a:ln/>
        </p:spPr>
      </p:sp>
      <p:sp>
        <p:nvSpPr>
          <p:cNvPr id="120837" name="Rectangle 3"/>
          <p:cNvSpPr>
            <a:spLocks noGrp="1" noChangeArrowheads="1"/>
          </p:cNvSpPr>
          <p:nvPr>
            <p:ph type="body" idx="1"/>
          </p:nvPr>
        </p:nvSpPr>
        <p:spPr>
          <a:xfrm>
            <a:off x="422275" y="3484563"/>
            <a:ext cx="6611938" cy="5351462"/>
          </a:xfrm>
          <a:solidFill>
            <a:srgbClr val="FFFFFF"/>
          </a:solidFill>
        </p:spPr>
        <p:txBody>
          <a:bodyPr lIns="97519" tIns="48760" rIns="97519" bIns="48760"/>
          <a:lstStyle/>
          <a:p>
            <a:pPr>
              <a:tabLst>
                <a:tab pos="4802188" algn="l"/>
              </a:tabLst>
            </a:pPr>
            <a:r>
              <a:rPr lang="en-US" altLang="en-US" sz="900" smtClean="0">
                <a:latin typeface="Arial" pitchFamily="34" charset="0"/>
              </a:rPr>
              <a:t>The dosing schedules for the nicotine patches vary. In general, persons who smoke heavily require higher doses of nicotine. Although each of the currently-marketed formulations uses a tapering course of therapy, no evidence indicates that gradual weaning is more effective than abrupt discontinuation (Stead et al., 2008). Furthermore, 8 weeks of treatment appears to be as efficacious as longer durations (Stead et al., 2008). When patches applied for 16 hours (e.g., the previously-available Nicotrol patch) were compared to patches applied for 24 hours, no significant differences were found in quit rates (Stead et al., 2008). However, one study found that patients with strong morning cravings for cigarettes might have more success with a patch applied for 24 hours (Shiffman et al., 2000).</a:t>
            </a:r>
          </a:p>
          <a:p>
            <a:pPr>
              <a:tabLst>
                <a:tab pos="4802188" algn="l"/>
              </a:tabLst>
            </a:pPr>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altLang="en-US" sz="900" smtClean="0">
                <a:latin typeface="Arial" pitchFamily="34" charset="0"/>
              </a:rPr>
              <a:t>Some participants might ask about use of higher than recommended doses of transdermal nicotine for persons who smoke heavily. </a:t>
            </a:r>
            <a:r>
              <a:rPr lang="en-US" altLang="en-US" sz="900" smtClean="0">
                <a:latin typeface="Arial" pitchFamily="34" charset="0"/>
                <a:cs typeface="Times New Roman" pitchFamily="18" charset="0"/>
              </a:rPr>
              <a:t>High-dose transdermal nicotine (44</a:t>
            </a:r>
            <a:r>
              <a:rPr lang="en-US" altLang="en-US" sz="900" smtClean="0">
                <a:latin typeface="Arial" pitchFamily="34" charset="0"/>
                <a:cs typeface="Arial" pitchFamily="34" charset="0"/>
              </a:rPr>
              <a:t>–</a:t>
            </a:r>
            <a:r>
              <a:rPr lang="en-US" altLang="en-US" sz="900" smtClean="0">
                <a:latin typeface="Arial" pitchFamily="34" charset="0"/>
                <a:cs typeface="Times New Roman" pitchFamily="18" charset="0"/>
              </a:rPr>
              <a:t>63 mg/day) appears to be safe (Benowitz et al., 1998; Dale et al., 1995; Fredrickson et al., 1995; Hurt et al., 2003; Bars et al., 2006). However, trials evaluating higher doses of NRT have yielded conflicting results. Some studies suggest higher doses of NRT may be more effective in heavy smokers (Dale et al., 1995; Tonnesen et al., 1999; Bars et al., 2006), whereas others have demonstrated slight but not statistically significant improvements in cessation rates (Hughes et al., 1999; Jorenby et al., 1995) or no difference (Killen et al., 1999; Paoletti et al., 1996). When the results of six studies were pooled, the odds ratio for abstinence was 1.2 for high-dose NRT compared to conventional NRT (</a:t>
            </a:r>
            <a:r>
              <a:rPr lang="en-US" sz="900" smtClean="0">
                <a:latin typeface="Arial" pitchFamily="34" charset="0"/>
              </a:rPr>
              <a:t>95% CI,</a:t>
            </a:r>
            <a:r>
              <a:rPr lang="en-US" altLang="en-US" sz="900" smtClean="0">
                <a:latin typeface="Arial" pitchFamily="34" charset="0"/>
                <a:cs typeface="Times New Roman" pitchFamily="18" charset="0"/>
              </a:rPr>
              <a:t> 1.0</a:t>
            </a:r>
            <a:r>
              <a:rPr lang="en-US" altLang="en-US" sz="900" smtClean="0">
                <a:latin typeface="Arial" pitchFamily="34" charset="0"/>
                <a:cs typeface="Arial" pitchFamily="34" charset="0"/>
              </a:rPr>
              <a:t>–</a:t>
            </a:r>
            <a:r>
              <a:rPr lang="en-US" altLang="en-US" sz="900" smtClean="0">
                <a:latin typeface="Arial" pitchFamily="34" charset="0"/>
                <a:cs typeface="Times New Roman" pitchFamily="18" charset="0"/>
              </a:rPr>
              <a:t>1.3), suggesting high-dose NRT therapy may be advantageous in some patients (Stead et al., 2008). This approach should be reserved for patients not able to quit using conventional doses of transdermal NRT.</a:t>
            </a:r>
          </a:p>
          <a:p>
            <a:pPr>
              <a:tabLst>
                <a:tab pos="4802188" algn="l"/>
              </a:tabLst>
            </a:pPr>
            <a:r>
              <a:rPr lang="en-US" altLang="en-US" sz="900" b="1" smtClean="0">
                <a:latin typeface="Arial" pitchFamily="34" charset="0"/>
                <a:cs typeface="Arial" pitchFamily="34" charset="0"/>
                <a:sym typeface="Webdings" pitchFamily="18" charset="2"/>
              </a:rPr>
              <a:t>♪</a:t>
            </a:r>
            <a:r>
              <a:rPr lang="en-US" altLang="en-US" sz="900" b="1" smtClean="0">
                <a:latin typeface="Arial" pitchFamily="34" charset="0"/>
                <a:sym typeface="Monotype Sorts"/>
              </a:rPr>
              <a:t> Note to instructor(s): </a:t>
            </a:r>
            <a:r>
              <a:rPr lang="en-US" altLang="en-US" sz="900" smtClean="0">
                <a:latin typeface="Arial" pitchFamily="34" charset="0"/>
              </a:rPr>
              <a:t>The Clinical Practice Guideline does not recommend use of pharmacotherapy in patients smoking fewer than 10 cigarettes per day (light smokers), because of insufficient evidence of effectiveness (Fiore et al., 2008), yet the transdermal nicotine patch products gave FDA-approved labeling that includes dosing recommendations for patients smoking &lt; 10 cigarettes per day. </a:t>
            </a:r>
            <a:endParaRPr lang="en-US" sz="900" smtClean="0">
              <a:latin typeface="Arial" pitchFamily="34" charset="0"/>
            </a:endParaRPr>
          </a:p>
          <a:p>
            <a:pPr>
              <a:lnSpc>
                <a:spcPct val="90000"/>
              </a:lnSpc>
              <a:tabLst>
                <a:tab pos="4802188" algn="l"/>
              </a:tabLst>
            </a:pPr>
            <a:r>
              <a:rPr lang="en-US" altLang="en-US" sz="700" smtClean="0">
                <a:latin typeface="Arial" pitchFamily="34" charset="0"/>
              </a:rPr>
              <a:t>Bars MP, Banauch GI, Appel D, Andreachi M, Mouren P et al. (2006). "Tobacco Free With FDNY": the New York City Fire Department World Trade Center Tobacco Cessation Study. </a:t>
            </a:r>
            <a:r>
              <a:rPr lang="en-US" altLang="en-US" sz="700" i="1" smtClean="0">
                <a:latin typeface="Arial" pitchFamily="34" charset="0"/>
              </a:rPr>
              <a:t>Chest</a:t>
            </a:r>
            <a:r>
              <a:rPr lang="en-US" altLang="en-US" sz="700" smtClean="0">
                <a:latin typeface="Arial" pitchFamily="34" charset="0"/>
              </a:rPr>
              <a:t> 129:979-987.</a:t>
            </a:r>
            <a:endParaRPr lang="en-US" altLang="en-US" sz="700" smtClean="0">
              <a:latin typeface="Arial" pitchFamily="34" charset="0"/>
              <a:cs typeface="Times New Roman" pitchFamily="18" charset="0"/>
            </a:endParaRPr>
          </a:p>
          <a:p>
            <a:pPr>
              <a:lnSpc>
                <a:spcPct val="90000"/>
              </a:lnSpc>
              <a:tabLst>
                <a:tab pos="4802188" algn="l"/>
              </a:tabLst>
            </a:pPr>
            <a:r>
              <a:rPr lang="en-US" altLang="en-US" sz="700" smtClean="0">
                <a:latin typeface="Arial" pitchFamily="34" charset="0"/>
              </a:rPr>
              <a:t>Benowitz NL, Zevin S, Jacob P, 3rd. (1998). Suppression of nicotine intake during ad libitum cigarette smoking by high-dose transdermal nicotine. </a:t>
            </a:r>
            <a:r>
              <a:rPr lang="en-US" altLang="en-US" sz="700" i="1" smtClean="0">
                <a:latin typeface="Arial" pitchFamily="34" charset="0"/>
              </a:rPr>
              <a:t>J Pharmacol Exp Ther </a:t>
            </a:r>
            <a:r>
              <a:rPr lang="en-US" altLang="en-US" sz="700" smtClean="0">
                <a:latin typeface="Arial" pitchFamily="34" charset="0"/>
              </a:rPr>
              <a:t>287:958</a:t>
            </a:r>
            <a:r>
              <a:rPr lang="en-US" altLang="en-US" sz="700" smtClean="0">
                <a:latin typeface="Arial" pitchFamily="34" charset="0"/>
                <a:cs typeface="Arial" pitchFamily="34" charset="0"/>
              </a:rPr>
              <a:t>–</a:t>
            </a:r>
            <a:r>
              <a:rPr lang="en-US" altLang="en-US" sz="700" smtClean="0">
                <a:latin typeface="Arial" pitchFamily="34" charset="0"/>
              </a:rPr>
              <a:t>962.</a:t>
            </a:r>
            <a:endParaRPr lang="en-US" altLang="en-US" sz="700" smtClean="0">
              <a:latin typeface="Arial" pitchFamily="34" charset="0"/>
              <a:cs typeface="Times New Roman" pitchFamily="18" charset="0"/>
            </a:endParaRPr>
          </a:p>
          <a:p>
            <a:pPr>
              <a:lnSpc>
                <a:spcPct val="90000"/>
              </a:lnSpc>
              <a:tabLst>
                <a:tab pos="4802188" algn="l"/>
              </a:tabLst>
            </a:pPr>
            <a:r>
              <a:rPr lang="en-US" altLang="en-US" sz="700" smtClean="0">
                <a:latin typeface="Arial" pitchFamily="34" charset="0"/>
                <a:sym typeface="Wingdings" pitchFamily="2" charset="2"/>
              </a:rPr>
              <a:t>Dale LC, Hurt RD, Offord KP, Lawson GM. (1995). High-dose nicotine patch therapy; percentage of replacement and smoking cessation. </a:t>
            </a:r>
            <a:r>
              <a:rPr lang="en-US" altLang="en-US" sz="700" i="1" smtClean="0">
                <a:latin typeface="Arial" pitchFamily="34" charset="0"/>
                <a:sym typeface="Wingdings" pitchFamily="2" charset="2"/>
              </a:rPr>
              <a:t>JAMA</a:t>
            </a:r>
            <a:r>
              <a:rPr lang="en-US" altLang="en-US" sz="700" smtClean="0">
                <a:latin typeface="Arial" pitchFamily="34" charset="0"/>
                <a:sym typeface="Wingdings" pitchFamily="2" charset="2"/>
              </a:rPr>
              <a:t> 274:1353</a:t>
            </a:r>
            <a:r>
              <a:rPr lang="en-US" altLang="en-US" sz="700" smtClean="0">
                <a:latin typeface="Arial" pitchFamily="34" charset="0"/>
                <a:cs typeface="Arial" pitchFamily="34" charset="0"/>
                <a:sym typeface="Wingdings" pitchFamily="2" charset="2"/>
              </a:rPr>
              <a:t>–</a:t>
            </a:r>
            <a:r>
              <a:rPr lang="en-US" altLang="en-US" sz="700" smtClean="0">
                <a:latin typeface="Arial" pitchFamily="34" charset="0"/>
                <a:sym typeface="Wingdings" pitchFamily="2" charset="2"/>
              </a:rPr>
              <a:t>1358.</a:t>
            </a:r>
          </a:p>
          <a:p>
            <a:pPr>
              <a:lnSpc>
                <a:spcPct val="90000"/>
              </a:lnSpc>
              <a:tabLst>
                <a:tab pos="4802188" algn="l"/>
              </a:tabLst>
            </a:pPr>
            <a:r>
              <a:rPr lang="en-US" altLang="en-US" sz="700" smtClean="0">
                <a:latin typeface="Arial" pitchFamily="34" charset="0"/>
                <a:sym typeface="Wingdings" pitchFamily="2" charset="2"/>
              </a:rPr>
              <a:t>Fredrickson PA, Hurt RD, Lee GM, et al. (1995). Safety and tolerability of high dose transdermal nicotine therapy for heavy smokers. </a:t>
            </a:r>
            <a:r>
              <a:rPr lang="en-US" altLang="en-US" sz="700" i="1" smtClean="0">
                <a:latin typeface="Arial" pitchFamily="34" charset="0"/>
                <a:cs typeface="Times New Roman" pitchFamily="18" charset="0"/>
              </a:rPr>
              <a:t>Psychopharmacology </a:t>
            </a:r>
            <a:r>
              <a:rPr lang="en-US" altLang="en-US" sz="700" smtClean="0">
                <a:latin typeface="Arial" pitchFamily="34" charset="0"/>
                <a:cs typeface="Times New Roman" pitchFamily="18" charset="0"/>
              </a:rPr>
              <a:t>122:215</a:t>
            </a:r>
            <a:r>
              <a:rPr lang="en-US" altLang="en-US" sz="700" smtClean="0">
                <a:latin typeface="Arial" pitchFamily="34" charset="0"/>
                <a:cs typeface="Arial" pitchFamily="34" charset="0"/>
                <a:sym typeface="Wingdings" pitchFamily="2" charset="2"/>
              </a:rPr>
              <a:t>–2</a:t>
            </a:r>
            <a:r>
              <a:rPr lang="en-US" altLang="en-US" sz="700" smtClean="0">
                <a:latin typeface="Arial" pitchFamily="34" charset="0"/>
                <a:cs typeface="Times New Roman" pitchFamily="18" charset="0"/>
              </a:rPr>
              <a:t>22.</a:t>
            </a:r>
          </a:p>
          <a:p>
            <a:pPr>
              <a:lnSpc>
                <a:spcPct val="90000"/>
              </a:lnSpc>
              <a:tabLst>
                <a:tab pos="4802188" algn="l"/>
              </a:tabLst>
            </a:pPr>
            <a:r>
              <a:rPr lang="en-US" altLang="en-US" sz="700" smtClean="0">
                <a:latin typeface="Arial" pitchFamily="34" charset="0"/>
                <a:sym typeface="Wingdings" pitchFamily="2" charset="2"/>
              </a:rPr>
              <a:t>Hughes JR, Lesmes GR, Hatsukami DK, et al. (1999). Are higher doses of nicotine replacement more effective for smoking cessation? </a:t>
            </a:r>
            <a:r>
              <a:rPr lang="en-US" altLang="en-US" sz="700" i="1" smtClean="0">
                <a:latin typeface="Arial" pitchFamily="34" charset="0"/>
                <a:sym typeface="Wingdings" pitchFamily="2" charset="2"/>
              </a:rPr>
              <a:t>Nicotine Tob Res</a:t>
            </a:r>
            <a:r>
              <a:rPr lang="en-US" altLang="en-US" sz="700" smtClean="0">
                <a:latin typeface="Arial" pitchFamily="34" charset="0"/>
                <a:sym typeface="Wingdings" pitchFamily="2" charset="2"/>
              </a:rPr>
              <a:t> 1:169</a:t>
            </a:r>
            <a:r>
              <a:rPr lang="en-US" altLang="en-US" sz="700" smtClean="0">
                <a:latin typeface="Arial" pitchFamily="34" charset="0"/>
                <a:cs typeface="Arial" pitchFamily="34" charset="0"/>
                <a:sym typeface="Wingdings" pitchFamily="2" charset="2"/>
              </a:rPr>
              <a:t>–</a:t>
            </a:r>
            <a:r>
              <a:rPr lang="en-US" altLang="en-US" sz="700" smtClean="0">
                <a:latin typeface="Arial" pitchFamily="34" charset="0"/>
                <a:sym typeface="Wingdings" pitchFamily="2" charset="2"/>
              </a:rPr>
              <a:t>174.</a:t>
            </a:r>
          </a:p>
          <a:p>
            <a:pPr>
              <a:lnSpc>
                <a:spcPct val="90000"/>
              </a:lnSpc>
              <a:tabLst>
                <a:tab pos="4802188" algn="l"/>
              </a:tabLst>
            </a:pPr>
            <a:r>
              <a:rPr lang="en-US" altLang="en-US" sz="700" smtClean="0">
                <a:latin typeface="Arial" pitchFamily="34" charset="0"/>
                <a:sym typeface="Wingdings" pitchFamily="2" charset="2"/>
              </a:rPr>
              <a:t>Hurt RD, Krook JE, Croghan IT, et al. (2003). Nicotine patch therapy based on smoking rate followed by bupropion for prevention of relapse to smoking. </a:t>
            </a:r>
            <a:r>
              <a:rPr lang="en-US" altLang="en-US" sz="700" i="1" smtClean="0">
                <a:latin typeface="Arial" pitchFamily="34" charset="0"/>
                <a:sym typeface="Wingdings" pitchFamily="2" charset="2"/>
              </a:rPr>
              <a:t>J Clin Oncol</a:t>
            </a:r>
            <a:r>
              <a:rPr lang="en-US" altLang="en-US" sz="700" smtClean="0">
                <a:latin typeface="Arial" pitchFamily="34" charset="0"/>
                <a:sym typeface="Wingdings" pitchFamily="2" charset="2"/>
              </a:rPr>
              <a:t> 21:914</a:t>
            </a:r>
            <a:r>
              <a:rPr lang="en-US" altLang="en-US" sz="700" smtClean="0">
                <a:latin typeface="Arial" pitchFamily="34" charset="0"/>
                <a:cs typeface="Arial" pitchFamily="34" charset="0"/>
              </a:rPr>
              <a:t>–</a:t>
            </a:r>
            <a:r>
              <a:rPr lang="en-US" altLang="en-US" sz="700" smtClean="0">
                <a:latin typeface="Arial" pitchFamily="34" charset="0"/>
                <a:sym typeface="Wingdings" pitchFamily="2" charset="2"/>
              </a:rPr>
              <a:t>920.</a:t>
            </a:r>
          </a:p>
          <a:p>
            <a:pPr>
              <a:lnSpc>
                <a:spcPct val="90000"/>
              </a:lnSpc>
              <a:tabLst>
                <a:tab pos="4802188" algn="l"/>
              </a:tabLst>
            </a:pPr>
            <a:r>
              <a:rPr lang="en-US" altLang="en-US" sz="700" smtClean="0">
                <a:latin typeface="Arial" pitchFamily="34" charset="0"/>
                <a:cs typeface="Times New Roman" pitchFamily="18" charset="0"/>
              </a:rPr>
              <a:t>Jorenby D, Smith SS, Fiore MC, et al. (1995). Varying nicotine patch dose and type of smoking cessation counseling. </a:t>
            </a:r>
            <a:r>
              <a:rPr lang="en-US" altLang="en-US" sz="700" i="1" smtClean="0">
                <a:latin typeface="Arial" pitchFamily="34" charset="0"/>
                <a:sym typeface="Wingdings" pitchFamily="2" charset="2"/>
              </a:rPr>
              <a:t>JAMA</a:t>
            </a:r>
            <a:r>
              <a:rPr lang="en-US" altLang="en-US" sz="700" smtClean="0">
                <a:latin typeface="Arial" pitchFamily="34" charset="0"/>
                <a:sym typeface="Wingdings" pitchFamily="2" charset="2"/>
              </a:rPr>
              <a:t> 274:1347</a:t>
            </a:r>
            <a:r>
              <a:rPr lang="en-US" altLang="en-US" sz="700" smtClean="0">
                <a:latin typeface="Arial" pitchFamily="34" charset="0"/>
                <a:cs typeface="Arial" pitchFamily="34" charset="0"/>
                <a:sym typeface="Wingdings" pitchFamily="2" charset="2"/>
              </a:rPr>
              <a:t>–</a:t>
            </a:r>
            <a:r>
              <a:rPr lang="en-US" altLang="en-US" sz="700" smtClean="0">
                <a:latin typeface="Arial" pitchFamily="34" charset="0"/>
                <a:sym typeface="Wingdings" pitchFamily="2" charset="2"/>
              </a:rPr>
              <a:t>1352. </a:t>
            </a:r>
          </a:p>
          <a:p>
            <a:pPr>
              <a:lnSpc>
                <a:spcPct val="90000"/>
              </a:lnSpc>
              <a:tabLst>
                <a:tab pos="4802188" algn="l"/>
              </a:tabLst>
            </a:pPr>
            <a:r>
              <a:rPr lang="en-US" altLang="en-US" sz="700" smtClean="0">
                <a:latin typeface="Arial" pitchFamily="34" charset="0"/>
                <a:sym typeface="Wingdings" pitchFamily="2" charset="2"/>
              </a:rPr>
              <a:t>Killen JD, Fortmann SP, Davis L, Strausberg L, Varady A. (1999). Do heavy smokers benefit from higher dose nicotine patch therapy? </a:t>
            </a:r>
            <a:r>
              <a:rPr lang="en-US" altLang="en-US" sz="700" i="1" smtClean="0">
                <a:latin typeface="Arial" pitchFamily="34" charset="0"/>
                <a:sym typeface="Wingdings" pitchFamily="2" charset="2"/>
              </a:rPr>
              <a:t>Exp Clin Psychopharmacol</a:t>
            </a:r>
            <a:r>
              <a:rPr lang="en-US" altLang="en-US" sz="700" smtClean="0">
                <a:latin typeface="Arial" pitchFamily="34" charset="0"/>
                <a:sym typeface="Wingdings" pitchFamily="2" charset="2"/>
              </a:rPr>
              <a:t> 7:226</a:t>
            </a:r>
            <a:r>
              <a:rPr lang="en-US" altLang="en-US" sz="700" smtClean="0">
                <a:latin typeface="Arial" pitchFamily="34" charset="0"/>
                <a:cs typeface="Arial" pitchFamily="34" charset="0"/>
              </a:rPr>
              <a:t>–</a:t>
            </a:r>
            <a:r>
              <a:rPr lang="en-US" altLang="en-US" sz="700" smtClean="0">
                <a:latin typeface="Arial" pitchFamily="34" charset="0"/>
                <a:sym typeface="Wingdings" pitchFamily="2" charset="2"/>
              </a:rPr>
              <a:t>233. </a:t>
            </a:r>
          </a:p>
          <a:p>
            <a:pPr>
              <a:lnSpc>
                <a:spcPct val="90000"/>
              </a:lnSpc>
              <a:tabLst>
                <a:tab pos="4802188" algn="l"/>
              </a:tabLst>
            </a:pPr>
            <a:r>
              <a:rPr lang="en-US" altLang="en-US" sz="700" smtClean="0">
                <a:latin typeface="Arial" pitchFamily="34" charset="0"/>
                <a:sym typeface="Wingdings" pitchFamily="2" charset="2"/>
              </a:rPr>
              <a:t>Paoletti P, Fornai E, Maggiorelli F, Puntoni R, Viegi G, et al. (1996). Importance of baseline cotinine plasma values in smoking cessation: Results from a double-blind study with nicotine patch. </a:t>
            </a:r>
            <a:r>
              <a:rPr lang="en-US" altLang="en-US" sz="700" i="1" smtClean="0">
                <a:latin typeface="Arial" pitchFamily="34" charset="0"/>
                <a:sym typeface="Wingdings" pitchFamily="2" charset="2"/>
              </a:rPr>
              <a:t>Eur Respir J</a:t>
            </a:r>
            <a:r>
              <a:rPr lang="en-US" altLang="en-US" sz="700" smtClean="0">
                <a:latin typeface="Arial" pitchFamily="34" charset="0"/>
                <a:sym typeface="Wingdings" pitchFamily="2" charset="2"/>
              </a:rPr>
              <a:t> 9:643</a:t>
            </a:r>
            <a:r>
              <a:rPr lang="en-US" altLang="en-US" sz="700" smtClean="0">
                <a:latin typeface="Arial" pitchFamily="34" charset="0"/>
                <a:cs typeface="Arial" pitchFamily="34" charset="0"/>
              </a:rPr>
              <a:t>–6</a:t>
            </a:r>
            <a:r>
              <a:rPr lang="en-US" altLang="en-US" sz="700" smtClean="0">
                <a:latin typeface="Arial" pitchFamily="34" charset="0"/>
                <a:sym typeface="Wingdings" pitchFamily="2" charset="2"/>
              </a:rPr>
              <a:t>51. </a:t>
            </a:r>
          </a:p>
          <a:p>
            <a:pPr>
              <a:lnSpc>
                <a:spcPct val="90000"/>
              </a:lnSpc>
              <a:tabLst>
                <a:tab pos="4802188" algn="l"/>
              </a:tabLst>
            </a:pPr>
            <a:r>
              <a:rPr lang="en-US" altLang="en-US" sz="700" smtClean="0">
                <a:latin typeface="Arial" pitchFamily="34" charset="0"/>
                <a:sym typeface="Wingdings" pitchFamily="2" charset="2"/>
              </a:rPr>
              <a:t>Shiffman S, Elash CA, Paton SM, et al. (2000). Comparative efficacy of 24-hour and 16-hour transdermal nicotine patches for relief of morning craving. </a:t>
            </a:r>
            <a:r>
              <a:rPr lang="en-US" altLang="en-US" sz="700" i="1" smtClean="0">
                <a:latin typeface="Arial" pitchFamily="34" charset="0"/>
                <a:sym typeface="Wingdings" pitchFamily="2" charset="2"/>
              </a:rPr>
              <a:t>Addiction</a:t>
            </a:r>
            <a:r>
              <a:rPr lang="en-US" altLang="en-US" sz="700" smtClean="0">
                <a:latin typeface="Arial" pitchFamily="34" charset="0"/>
                <a:sym typeface="Wingdings" pitchFamily="2" charset="2"/>
              </a:rPr>
              <a:t> 95:1185</a:t>
            </a:r>
            <a:r>
              <a:rPr lang="en-US" altLang="en-US" sz="700" smtClean="0">
                <a:latin typeface="Arial" pitchFamily="34" charset="0"/>
                <a:cs typeface="Arial" pitchFamily="34" charset="0"/>
              </a:rPr>
              <a:t>–11</a:t>
            </a:r>
            <a:r>
              <a:rPr lang="en-US" altLang="en-US" sz="700" smtClean="0">
                <a:latin typeface="Arial" pitchFamily="34" charset="0"/>
                <a:sym typeface="Wingdings" pitchFamily="2" charset="2"/>
              </a:rPr>
              <a:t>95.</a:t>
            </a:r>
          </a:p>
          <a:p>
            <a:pPr>
              <a:lnSpc>
                <a:spcPct val="90000"/>
              </a:lnSpc>
              <a:tabLst>
                <a:tab pos="4802188" algn="l"/>
              </a:tabLst>
            </a:pPr>
            <a:r>
              <a:rPr lang="en-US" sz="700" smtClean="0">
                <a:latin typeface="Arial" pitchFamily="34" charset="0"/>
              </a:rPr>
              <a:t>Stead LF, Perera R, Bullen C, Mant D, Lancaster T. (2008). Nicotine replacement therapy for smoking cessation. </a:t>
            </a:r>
            <a:r>
              <a:rPr lang="en-US" sz="700" i="1" smtClean="0">
                <a:latin typeface="Arial" pitchFamily="34" charset="0"/>
              </a:rPr>
              <a:t>Cochrane Database Syst Rev</a:t>
            </a:r>
            <a:r>
              <a:rPr lang="en-US" sz="700" smtClean="0">
                <a:latin typeface="Arial" pitchFamily="34" charset="0"/>
              </a:rPr>
              <a:t> 1:CD000146.</a:t>
            </a:r>
          </a:p>
          <a:p>
            <a:pPr>
              <a:lnSpc>
                <a:spcPct val="90000"/>
              </a:lnSpc>
              <a:tabLst>
                <a:tab pos="4802188" algn="l"/>
              </a:tabLst>
            </a:pPr>
            <a:r>
              <a:rPr lang="en-US" altLang="en-US" sz="700" smtClean="0">
                <a:latin typeface="Arial" pitchFamily="34" charset="0"/>
                <a:cs typeface="Times New Roman" pitchFamily="18" charset="0"/>
                <a:sym typeface="Wingdings" pitchFamily="2" charset="2"/>
              </a:rPr>
              <a:t>Tonnesen P, Paoletti P, Gustavsson G, et al. (1999). Higher dosage nicotine patches increase one-year smoking cessation rates: Results from the European CEASE trial. Collaborative European Anti-Smoking Evaluation. European Respiratory Society. </a:t>
            </a:r>
            <a:r>
              <a:rPr lang="en-US" altLang="en-US" sz="700" i="1" smtClean="0">
                <a:latin typeface="Arial" pitchFamily="34" charset="0"/>
                <a:cs typeface="Times New Roman" pitchFamily="18" charset="0"/>
                <a:sym typeface="Wingdings" pitchFamily="2" charset="2"/>
              </a:rPr>
              <a:t>Eur Respir J</a:t>
            </a:r>
            <a:r>
              <a:rPr lang="en-US" altLang="en-US" sz="700" smtClean="0">
                <a:latin typeface="Arial" pitchFamily="34" charset="0"/>
                <a:cs typeface="Times New Roman" pitchFamily="18" charset="0"/>
                <a:sym typeface="Wingdings" pitchFamily="2" charset="2"/>
              </a:rPr>
              <a:t> 13:238</a:t>
            </a:r>
            <a:r>
              <a:rPr lang="en-US" altLang="en-US" sz="700" smtClean="0">
                <a:latin typeface="Arial" pitchFamily="34" charset="0"/>
                <a:cs typeface="Arial" pitchFamily="34" charset="0"/>
                <a:sym typeface="Wingdings" pitchFamily="2" charset="2"/>
              </a:rPr>
              <a:t>–</a:t>
            </a:r>
            <a:r>
              <a:rPr lang="en-US" altLang="en-US" sz="700" smtClean="0">
                <a:latin typeface="Arial" pitchFamily="34" charset="0"/>
                <a:cs typeface="Times New Roman" pitchFamily="18" charset="0"/>
                <a:sym typeface="Wingdings" pitchFamily="2" charset="2"/>
              </a:rPr>
              <a:t>246.</a:t>
            </a:r>
            <a:r>
              <a:rPr lang="en-US" altLang="en-US" sz="700" smtClean="0">
                <a:latin typeface="Arial" pitchFamily="34" charset="0"/>
                <a:sym typeface="Wingdings" pitchFamily="2" charset="2"/>
              </a:rPr>
              <a:t>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9631893-C13D-4541-AEC3-0E3EFE63C19C}" type="slidenum">
              <a:rPr lang="en-US" smtClean="0"/>
              <a:pPr/>
              <a:t>83</a:t>
            </a:fld>
            <a:endParaRPr lang="en-US" smtClean="0"/>
          </a:p>
        </p:txBody>
      </p:sp>
      <p:sp>
        <p:nvSpPr>
          <p:cNvPr id="12185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1D2B9CFA-5770-4D5A-B0A0-D584197717D9}" type="slidenum">
              <a:rPr kumimoji="0" lang="en-US" sz="1200">
                <a:latin typeface="Tahoma" pitchFamily="34" charset="0"/>
                <a:cs typeface="Arial" pitchFamily="34" charset="0"/>
              </a:rPr>
              <a:pPr algn="r" defTabSz="966788" eaLnBrk="1" hangingPunct="1">
                <a:lnSpc>
                  <a:spcPct val="100000"/>
                </a:lnSpc>
                <a:spcBef>
                  <a:spcPct val="0"/>
                </a:spcBef>
              </a:pPr>
              <a:t>83</a:t>
            </a:fld>
            <a:endParaRPr kumimoji="0" lang="en-US" sz="1200">
              <a:latin typeface="Tahoma" pitchFamily="34" charset="0"/>
              <a:cs typeface="Arial" pitchFamily="34" charset="0"/>
            </a:endParaRPr>
          </a:p>
        </p:txBody>
      </p:sp>
      <p:sp>
        <p:nvSpPr>
          <p:cNvPr id="121860" name="Rectangle 2"/>
          <p:cNvSpPr>
            <a:spLocks noGrp="1" noRot="1" noChangeAspect="1" noChangeArrowheads="1" noTextEdit="1"/>
          </p:cNvSpPr>
          <p:nvPr>
            <p:ph type="sldImg"/>
          </p:nvPr>
        </p:nvSpPr>
        <p:spPr>
          <a:xfrm>
            <a:off x="1874838" y="719138"/>
            <a:ext cx="3554412" cy="2665412"/>
          </a:xfrm>
          <a:ln/>
        </p:spPr>
      </p:sp>
      <p:sp>
        <p:nvSpPr>
          <p:cNvPr id="121861" name="Rectangle 3"/>
          <p:cNvSpPr>
            <a:spLocks noGrp="1" noChangeArrowheads="1"/>
          </p:cNvSpPr>
          <p:nvPr>
            <p:ph type="body" idx="1"/>
          </p:nvPr>
        </p:nvSpPr>
        <p:spPr>
          <a:noFill/>
        </p:spPr>
        <p:txBody>
          <a:bodyPr lIns="96606" tIns="48303" rIns="96606" bIns="48303"/>
          <a:lstStyle/>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solidFill>
                  <a:srgbClr val="000000"/>
                </a:solidFill>
                <a:latin typeface="Arial" pitchFamily="34" charset="0"/>
                <a:cs typeface="Times New Roman" pitchFamily="18" charset="0"/>
              </a:rPr>
              <a:t>Instruct participants to remove the sample nicotine patch from the foil pouch and follow along with the directions for use</a:t>
            </a:r>
            <a:r>
              <a:rPr lang="en-US" sz="900" b="1" i="1" smtClean="0">
                <a:solidFill>
                  <a:srgbClr val="000000"/>
                </a:solidFill>
                <a:latin typeface="Arial" pitchFamily="34" charset="0"/>
                <a:cs typeface="Times New Roman" pitchFamily="18" charset="0"/>
              </a:rPr>
              <a:t>. This is an optional exercise.</a:t>
            </a:r>
            <a:r>
              <a:rPr lang="en-US" sz="900" i="1" smtClean="0">
                <a:solidFill>
                  <a:srgbClr val="000000"/>
                </a:solidFill>
                <a:latin typeface="Arial" pitchFamily="34" charset="0"/>
                <a:cs typeface="Times New Roman" pitchFamily="18" charset="0"/>
              </a:rPr>
              <a:t> </a:t>
            </a:r>
            <a:r>
              <a:rPr lang="en-US" sz="900" b="1" i="1" smtClean="0">
                <a:latin typeface="Arial" pitchFamily="34" charset="0"/>
              </a:rPr>
              <a:t>Current tobacco users, former tobacco users, and women who are pregnant or breast-feeding should not participate in exercises with active drug formulations. Consult with your university or organization to gain approval for the hands-on component of the training. </a:t>
            </a:r>
            <a:r>
              <a:rPr lang="en-US" sz="900" b="1" i="1" smtClean="0">
                <a:latin typeface="Arial" pitchFamily="34" charset="0"/>
                <a:cs typeface="Times New Roman" pitchFamily="18" charset="0"/>
              </a:rPr>
              <a:t>Although the nicotine exposure from this exercise is negligible, a</a:t>
            </a:r>
            <a:r>
              <a:rPr lang="en-US" sz="900" b="1" i="1" smtClean="0">
                <a:latin typeface="Arial" pitchFamily="34" charset="0"/>
              </a:rPr>
              <a:t>lways use placebo products when possible. </a:t>
            </a:r>
            <a:r>
              <a:rPr lang="en-US" sz="900" smtClean="0">
                <a:solidFill>
                  <a:srgbClr val="000000"/>
                </a:solidFill>
                <a:latin typeface="Arial" pitchFamily="34" charset="0"/>
                <a:cs typeface="Times New Roman" pitchFamily="18" charset="0"/>
              </a:rPr>
              <a:t>Alternatively, distribute samples of the nicotine patch for participants to handle but </a:t>
            </a:r>
            <a:r>
              <a:rPr lang="en-US" sz="900" i="1" smtClean="0">
                <a:solidFill>
                  <a:srgbClr val="000000"/>
                </a:solidFill>
                <a:latin typeface="Arial" pitchFamily="34" charset="0"/>
                <a:cs typeface="Times New Roman" pitchFamily="18" charset="0"/>
              </a:rPr>
              <a:t>not</a:t>
            </a:r>
            <a:r>
              <a:rPr lang="en-US" sz="900" smtClean="0">
                <a:solidFill>
                  <a:srgbClr val="000000"/>
                </a:solidFill>
                <a:latin typeface="Arial" pitchFamily="34" charset="0"/>
                <a:cs typeface="Times New Roman" pitchFamily="18" charset="0"/>
              </a:rPr>
              <a:t> apply.</a:t>
            </a:r>
          </a:p>
          <a:p>
            <a:endParaRPr lang="en-US" sz="900" smtClean="0">
              <a:solidFill>
                <a:srgbClr val="000000"/>
              </a:solidFill>
              <a:latin typeface="Arial" pitchFamily="34" charset="0"/>
              <a:cs typeface="Times New Roman" pitchFamily="18" charset="0"/>
            </a:endParaRPr>
          </a:p>
          <a:p>
            <a:pPr>
              <a:buFont typeface="Wingdings" pitchFamily="2" charset="2"/>
              <a:buNone/>
            </a:pPr>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solidFill>
                  <a:srgbClr val="000000"/>
                </a:solidFill>
                <a:latin typeface="Arial" pitchFamily="34" charset="0"/>
                <a:cs typeface="Times New Roman" pitchFamily="18" charset="0"/>
              </a:rPr>
              <a:t>Before distributing the patches during class, it is helpful to make a horizontal cut across the upper corner of the patch with scissors or clippers. This will allow the participants to quickly open the foil pouch during class. If this step is not performed before class, participants might be unable to open the child-resistant foil pouches.</a:t>
            </a:r>
          </a:p>
          <a:p>
            <a:endParaRPr lang="en-US" sz="900" smtClean="0">
              <a:solidFill>
                <a:srgbClr val="000000"/>
              </a:solidFill>
              <a:latin typeface="Arial" pitchFamily="34" charset="0"/>
              <a:cs typeface="Times New Roman" pitchFamily="18" charset="0"/>
            </a:endParaRPr>
          </a:p>
          <a:p>
            <a:r>
              <a:rPr lang="en-US" sz="900" b="1" smtClean="0">
                <a:solidFill>
                  <a:srgbClr val="000000"/>
                </a:solidFill>
                <a:latin typeface="Arial" pitchFamily="34" charset="0"/>
                <a:cs typeface="Times New Roman" pitchFamily="18" charset="0"/>
              </a:rPr>
              <a:t>Transdermal nicotine patch: Directions for use</a:t>
            </a:r>
          </a:p>
          <a:p>
            <a:pPr marL="327025" lvl="1" indent="-107950">
              <a:buFontTx/>
              <a:buChar char="•"/>
            </a:pPr>
            <a:r>
              <a:rPr lang="en-US" sz="900" smtClean="0">
                <a:solidFill>
                  <a:srgbClr val="000000"/>
                </a:solidFill>
                <a:latin typeface="Arial" pitchFamily="34" charset="0"/>
                <a:cs typeface="Times New Roman" pitchFamily="18" charset="0"/>
              </a:rPr>
              <a:t>Choose an area of skin on the upper body or the upper outer part of the arm.</a:t>
            </a:r>
            <a:r>
              <a:rPr lang="en-US" sz="900" i="1" smtClean="0">
                <a:solidFill>
                  <a:srgbClr val="000000"/>
                </a:solidFill>
                <a:latin typeface="Arial" pitchFamily="34" charset="0"/>
                <a:cs typeface="Times New Roman" pitchFamily="18" charset="0"/>
              </a:rPr>
              <a:t> </a:t>
            </a:r>
          </a:p>
          <a:p>
            <a:pPr marL="327025" lvl="1" indent="-107950">
              <a:buFontTx/>
              <a:buChar char="•"/>
            </a:pPr>
            <a:r>
              <a:rPr lang="en-US" sz="900" smtClean="0">
                <a:solidFill>
                  <a:srgbClr val="000000"/>
                </a:solidFill>
                <a:latin typeface="Arial" pitchFamily="34" charset="0"/>
                <a:cs typeface="Times New Roman" pitchFamily="18" charset="0"/>
              </a:rPr>
              <a:t>To ensure that the patch will adhere well, make sure the skin is nonhairy, clean (not oily), dry, and free of creams, lotions, oils, or powder. </a:t>
            </a:r>
          </a:p>
          <a:p>
            <a:pPr marL="327025" lvl="1" indent="-107950">
              <a:buFontTx/>
              <a:buChar char="•"/>
            </a:pPr>
            <a:r>
              <a:rPr lang="en-US" sz="900" smtClean="0">
                <a:solidFill>
                  <a:srgbClr val="000000"/>
                </a:solidFill>
                <a:latin typeface="Arial" pitchFamily="34" charset="0"/>
                <a:cs typeface="Times New Roman" pitchFamily="18" charset="0"/>
              </a:rPr>
              <a:t>Do not apply the patch to skin that is inflamed, burned, broken out, or irritated in any way. These conditions may alter the amount of drug absorbed. </a:t>
            </a:r>
          </a:p>
          <a:p>
            <a:pPr marL="327025" lvl="1" indent="-107950">
              <a:buFontTx/>
              <a:buChar char="•"/>
            </a:pPr>
            <a:r>
              <a:rPr lang="en-US" sz="900" smtClean="0">
                <a:solidFill>
                  <a:srgbClr val="000000"/>
                </a:solidFill>
                <a:latin typeface="Arial" pitchFamily="34" charset="0"/>
                <a:cs typeface="Times New Roman" pitchFamily="18" charset="0"/>
              </a:rPr>
              <a:t>The patch should be applied to a different area each day. </a:t>
            </a:r>
          </a:p>
          <a:p>
            <a:pPr marL="327025" lvl="1" indent="-107950">
              <a:buFontTx/>
              <a:buChar char="•"/>
            </a:pPr>
            <a:r>
              <a:rPr lang="en-US" sz="900" smtClean="0">
                <a:solidFill>
                  <a:srgbClr val="000000"/>
                </a:solidFill>
                <a:latin typeface="Arial" pitchFamily="34" charset="0"/>
                <a:cs typeface="Times New Roman" pitchFamily="18" charset="0"/>
              </a:rPr>
              <a:t>To minimize the potential for local skin reactions, the same area should not be used again for at least 1 week.</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F27AFE5-8CB2-4951-B401-4F0F40CD7115}" type="slidenum">
              <a:rPr lang="en-US" smtClean="0"/>
              <a:pPr/>
              <a:t>84</a:t>
            </a:fld>
            <a:endParaRPr lang="en-US" smtClean="0"/>
          </a:p>
        </p:txBody>
      </p:sp>
      <p:sp>
        <p:nvSpPr>
          <p:cNvPr id="12288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CC1C17A2-8479-4B41-B237-079FA82F5F0D}" type="slidenum">
              <a:rPr kumimoji="0" lang="en-US" sz="1200">
                <a:latin typeface="Tahoma" pitchFamily="34" charset="0"/>
                <a:cs typeface="Arial" pitchFamily="34" charset="0"/>
              </a:rPr>
              <a:pPr algn="r" defTabSz="966788" eaLnBrk="1" hangingPunct="1">
                <a:lnSpc>
                  <a:spcPct val="100000"/>
                </a:lnSpc>
                <a:spcBef>
                  <a:spcPct val="0"/>
                </a:spcBef>
              </a:pPr>
              <a:t>84</a:t>
            </a:fld>
            <a:endParaRPr kumimoji="0" lang="en-US" sz="1200">
              <a:latin typeface="Tahoma" pitchFamily="34" charset="0"/>
              <a:cs typeface="Arial" pitchFamily="34" charset="0"/>
            </a:endParaRPr>
          </a:p>
        </p:txBody>
      </p:sp>
      <p:sp>
        <p:nvSpPr>
          <p:cNvPr id="122884" name="Rectangle 2"/>
          <p:cNvSpPr>
            <a:spLocks noGrp="1" noRot="1" noChangeAspect="1" noChangeArrowheads="1" noTextEdit="1"/>
          </p:cNvSpPr>
          <p:nvPr>
            <p:ph type="sldImg"/>
          </p:nvPr>
        </p:nvSpPr>
        <p:spPr>
          <a:xfrm>
            <a:off x="1874838" y="719138"/>
            <a:ext cx="3554412" cy="2665412"/>
          </a:xfrm>
          <a:ln/>
        </p:spPr>
      </p:sp>
      <p:sp>
        <p:nvSpPr>
          <p:cNvPr id="122885" name="Rectangle 3"/>
          <p:cNvSpPr>
            <a:spLocks noGrp="1" noChangeArrowheads="1"/>
          </p:cNvSpPr>
          <p:nvPr>
            <p:ph type="body" idx="1"/>
          </p:nvPr>
        </p:nvSpPr>
        <p:spPr>
          <a:noFill/>
        </p:spPr>
        <p:txBody>
          <a:bodyPr lIns="96491" tIns="48245" rIns="96491" bIns="48245"/>
          <a:lstStyle/>
          <a:p>
            <a:r>
              <a:rPr lang="en-US" sz="900" b="1" smtClean="0">
                <a:solidFill>
                  <a:srgbClr val="000000"/>
                </a:solidFill>
                <a:latin typeface="Arial" pitchFamily="34" charset="0"/>
                <a:cs typeface="Times New Roman" pitchFamily="18" charset="0"/>
              </a:rPr>
              <a:t>Transdermal nicotine patch: Directions for use (cont’d)</a:t>
            </a:r>
          </a:p>
          <a:p>
            <a:pPr marL="327025" lvl="1" indent="-107950">
              <a:buFontTx/>
              <a:buChar char="•"/>
            </a:pPr>
            <a:r>
              <a:rPr lang="en-US" sz="900" smtClean="0">
                <a:latin typeface="Arial" pitchFamily="34" charset="0"/>
              </a:rPr>
              <a:t>Remove the patch from the protective pouch (save pouch for later disposal of used patch).</a:t>
            </a:r>
          </a:p>
          <a:p>
            <a:pPr marL="327025" lvl="1" indent="-107950">
              <a:buFontTx/>
              <a:buChar char="•"/>
            </a:pPr>
            <a:r>
              <a:rPr lang="en-US" sz="900" smtClean="0">
                <a:latin typeface="Arial" pitchFamily="34" charset="0"/>
              </a:rPr>
              <a:t>Remove half of the protective liner from the patch. Try not to touch the exposed adhesive (i.e., the sticky side) because nicotine on hands can get into the eyes or nose and cause stinging or redness.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34908A5-55A5-4DF5-B1E4-BED32A3F8FD6}" type="slidenum">
              <a:rPr lang="en-US" smtClean="0"/>
              <a:pPr/>
              <a:t>85</a:t>
            </a:fld>
            <a:endParaRPr lang="en-US" smtClean="0"/>
          </a:p>
        </p:txBody>
      </p:sp>
      <p:sp>
        <p:nvSpPr>
          <p:cNvPr id="12390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13D62CA2-D596-4C39-AFE3-D015BBFE480E}" type="slidenum">
              <a:rPr kumimoji="0" lang="en-US" sz="1200">
                <a:latin typeface="Tahoma" pitchFamily="34" charset="0"/>
                <a:cs typeface="Arial" pitchFamily="34" charset="0"/>
              </a:rPr>
              <a:pPr algn="r" defTabSz="966788" eaLnBrk="1" hangingPunct="1">
                <a:lnSpc>
                  <a:spcPct val="100000"/>
                </a:lnSpc>
                <a:spcBef>
                  <a:spcPct val="0"/>
                </a:spcBef>
              </a:pPr>
              <a:t>85</a:t>
            </a:fld>
            <a:endParaRPr kumimoji="0" lang="en-US" sz="1200">
              <a:latin typeface="Tahoma" pitchFamily="34" charset="0"/>
              <a:cs typeface="Arial" pitchFamily="34" charset="0"/>
            </a:endParaRPr>
          </a:p>
        </p:txBody>
      </p:sp>
      <p:sp>
        <p:nvSpPr>
          <p:cNvPr id="123908" name="Rectangle 2"/>
          <p:cNvSpPr>
            <a:spLocks noGrp="1" noRot="1" noChangeAspect="1" noChangeArrowheads="1" noTextEdit="1"/>
          </p:cNvSpPr>
          <p:nvPr>
            <p:ph type="sldImg"/>
          </p:nvPr>
        </p:nvSpPr>
        <p:spPr>
          <a:xfrm>
            <a:off x="1906588" y="709613"/>
            <a:ext cx="3556000" cy="2667000"/>
          </a:xfrm>
          <a:ln/>
        </p:spPr>
      </p:sp>
      <p:sp>
        <p:nvSpPr>
          <p:cNvPr id="123909" name="Rectangle 3"/>
          <p:cNvSpPr>
            <a:spLocks noGrp="1" noChangeArrowheads="1"/>
          </p:cNvSpPr>
          <p:nvPr>
            <p:ph type="body" idx="1"/>
          </p:nvPr>
        </p:nvSpPr>
        <p:spPr>
          <a:noFill/>
        </p:spPr>
        <p:txBody>
          <a:bodyPr lIns="96491" tIns="48245" rIns="96491" bIns="48245"/>
          <a:lstStyle/>
          <a:p>
            <a:r>
              <a:rPr lang="en-US" sz="900" b="1" smtClean="0">
                <a:solidFill>
                  <a:srgbClr val="000000"/>
                </a:solidFill>
                <a:latin typeface="Arial" pitchFamily="34" charset="0"/>
                <a:cs typeface="Times New Roman" pitchFamily="18" charset="0"/>
              </a:rPr>
              <a:t>Transdermal nicotine patch: Directions for use (cont’d)</a:t>
            </a:r>
          </a:p>
          <a:p>
            <a:pPr marL="327025" lvl="1" indent="-107950">
              <a:buFontTx/>
              <a:buChar char="•"/>
            </a:pPr>
            <a:r>
              <a:rPr lang="en-US" sz="900" smtClean="0">
                <a:latin typeface="Arial" pitchFamily="34" charset="0"/>
              </a:rPr>
              <a:t>Immediately apply the sticky side of the patch to the skin.</a:t>
            </a:r>
          </a:p>
          <a:p>
            <a:pPr marL="327025" lvl="1" indent="-107950">
              <a:buFontTx/>
              <a:buChar char="•"/>
            </a:pPr>
            <a:r>
              <a:rPr lang="en-US" sz="900" smtClean="0">
                <a:latin typeface="Arial" pitchFamily="34" charset="0"/>
              </a:rPr>
              <a:t>Peel off the remaining half of the protective covering.</a:t>
            </a:r>
          </a:p>
          <a:p>
            <a:pPr marL="327025" lvl="1" indent="-107950">
              <a:buFontTx/>
              <a:buChar char="•"/>
            </a:pPr>
            <a:r>
              <a:rPr lang="en-US" sz="900" smtClean="0">
                <a:latin typeface="Arial" pitchFamily="34" charset="0"/>
              </a:rPr>
              <a:t>Press the patch firmly on the skin with the palm of the hand for 10 seconds.</a:t>
            </a:r>
          </a:p>
          <a:p>
            <a:pPr marL="327025" lvl="1" indent="-107950">
              <a:buFontTx/>
              <a:buChar char="•"/>
            </a:pPr>
            <a:r>
              <a:rPr lang="en-US" sz="900" smtClean="0">
                <a:latin typeface="Arial" pitchFamily="34" charset="0"/>
              </a:rPr>
              <a:t>Make sure the patch sticks well to the skin, especially around the edges. This is necessary to ensure a good seal.</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004FF3F-15D0-4F66-85AB-39057E6E3A60}" type="slidenum">
              <a:rPr lang="en-US" smtClean="0"/>
              <a:pPr/>
              <a:t>86</a:t>
            </a:fld>
            <a:endParaRPr lang="en-US" smtClean="0"/>
          </a:p>
        </p:txBody>
      </p:sp>
      <p:sp>
        <p:nvSpPr>
          <p:cNvPr id="12493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F05522D6-2619-4920-BE3F-9EAD9D551067}" type="slidenum">
              <a:rPr kumimoji="0" lang="en-US" sz="1200">
                <a:latin typeface="Tahoma" pitchFamily="34" charset="0"/>
                <a:cs typeface="Arial" pitchFamily="34" charset="0"/>
              </a:rPr>
              <a:pPr algn="r" defTabSz="966788" eaLnBrk="1" hangingPunct="1">
                <a:lnSpc>
                  <a:spcPct val="100000"/>
                </a:lnSpc>
                <a:spcBef>
                  <a:spcPct val="0"/>
                </a:spcBef>
              </a:pPr>
              <a:t>86</a:t>
            </a:fld>
            <a:endParaRPr kumimoji="0" lang="en-US" sz="1200">
              <a:latin typeface="Tahoma" pitchFamily="34" charset="0"/>
              <a:cs typeface="Arial" pitchFamily="34" charset="0"/>
            </a:endParaRPr>
          </a:p>
        </p:txBody>
      </p:sp>
      <p:sp>
        <p:nvSpPr>
          <p:cNvPr id="124932" name="Rectangle 2"/>
          <p:cNvSpPr>
            <a:spLocks noGrp="1" noRot="1" noChangeAspect="1" noChangeArrowheads="1" noTextEdit="1"/>
          </p:cNvSpPr>
          <p:nvPr>
            <p:ph type="sldImg"/>
          </p:nvPr>
        </p:nvSpPr>
        <p:spPr>
          <a:xfrm>
            <a:off x="1874838" y="719138"/>
            <a:ext cx="3554412" cy="2665412"/>
          </a:xfrm>
          <a:ln/>
        </p:spPr>
      </p:sp>
      <p:sp>
        <p:nvSpPr>
          <p:cNvPr id="124933" name="Rectangle 3"/>
          <p:cNvSpPr>
            <a:spLocks noGrp="1" noChangeArrowheads="1"/>
          </p:cNvSpPr>
          <p:nvPr>
            <p:ph type="body" idx="1"/>
          </p:nvPr>
        </p:nvSpPr>
        <p:spPr>
          <a:noFill/>
        </p:spPr>
        <p:txBody>
          <a:bodyPr lIns="96606" tIns="48303" rIns="96606" bIns="48303"/>
          <a:lstStyle/>
          <a:p>
            <a:r>
              <a:rPr lang="en-US" sz="900" b="1" smtClean="0">
                <a:solidFill>
                  <a:srgbClr val="000000"/>
                </a:solidFill>
                <a:latin typeface="Arial" pitchFamily="34" charset="0"/>
                <a:cs typeface="Times New Roman" pitchFamily="18" charset="0"/>
              </a:rPr>
              <a:t>Transdermal nicotine patch: Directions for use (cont’d)</a:t>
            </a:r>
          </a:p>
          <a:p>
            <a:pPr marL="327025" lvl="1" indent="-107950">
              <a:buFontTx/>
              <a:buChar char="•"/>
            </a:pPr>
            <a:r>
              <a:rPr lang="en-US" sz="900" smtClean="0">
                <a:latin typeface="Arial" pitchFamily="34" charset="0"/>
              </a:rPr>
              <a:t>Wash hands after patch application, because nicotine on hands could get into the eyes or nose and cause stinging or redness.</a:t>
            </a:r>
          </a:p>
          <a:p>
            <a:pPr marL="327025" lvl="1" indent="-107950">
              <a:buFontTx/>
              <a:buChar char="•"/>
            </a:pPr>
            <a:r>
              <a:rPr lang="en-US" sz="900" smtClean="0">
                <a:latin typeface="Arial" pitchFamily="34" charset="0"/>
              </a:rPr>
              <a:t>After 24 hours, remove the old patch; the patch should not be left on the skin for more than 24 hours, because this may lead to skin irritation.</a:t>
            </a:r>
          </a:p>
          <a:p>
            <a:pPr marL="327025" lvl="1" indent="-107950">
              <a:buFontTx/>
              <a:buChar char="•"/>
            </a:pPr>
            <a:r>
              <a:rPr lang="en-US" sz="900" smtClean="0">
                <a:latin typeface="Arial" pitchFamily="34" charset="0"/>
              </a:rPr>
              <a:t>Any adhesive remaining on the skin may be removed with rubbing alcohol or acetone.</a:t>
            </a:r>
          </a:p>
          <a:p>
            <a:pPr marL="327025" lvl="1" indent="-107950">
              <a:buFontTx/>
              <a:buChar char="•"/>
            </a:pPr>
            <a:r>
              <a:rPr lang="en-US" sz="900" smtClean="0">
                <a:latin typeface="Arial" pitchFamily="34" charset="0"/>
              </a:rPr>
              <a:t>Dispose of a used patch by folding it onto itself, completely covering the adhesive area.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4AA6B07-F24B-4DD8-8D8F-D4A033E73ECE}" type="slidenum">
              <a:rPr lang="en-US" smtClean="0"/>
              <a:pPr/>
              <a:t>87</a:t>
            </a:fld>
            <a:endParaRPr lang="en-US" smtClean="0"/>
          </a:p>
        </p:txBody>
      </p:sp>
      <p:sp>
        <p:nvSpPr>
          <p:cNvPr id="12595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62A8CE86-21F9-4570-AA30-36ECA76FDF83}" type="slidenum">
              <a:rPr kumimoji="0" lang="en-US" sz="1200">
                <a:latin typeface="Tahoma" pitchFamily="34" charset="0"/>
                <a:cs typeface="Arial" pitchFamily="34" charset="0"/>
              </a:rPr>
              <a:pPr algn="r" defTabSz="966788" eaLnBrk="1" hangingPunct="1">
                <a:lnSpc>
                  <a:spcPct val="100000"/>
                </a:lnSpc>
                <a:spcBef>
                  <a:spcPct val="0"/>
                </a:spcBef>
              </a:pPr>
              <a:t>87</a:t>
            </a:fld>
            <a:endParaRPr kumimoji="0" lang="en-US" sz="1200">
              <a:latin typeface="Tahoma" pitchFamily="34" charset="0"/>
              <a:cs typeface="Arial" pitchFamily="34" charset="0"/>
            </a:endParaRPr>
          </a:p>
        </p:txBody>
      </p:sp>
      <p:sp>
        <p:nvSpPr>
          <p:cNvPr id="125956" name="Rectangle 2"/>
          <p:cNvSpPr>
            <a:spLocks noGrp="1" noRot="1" noChangeAspect="1" noChangeArrowheads="1" noTextEdit="1"/>
          </p:cNvSpPr>
          <p:nvPr>
            <p:ph type="sldImg"/>
          </p:nvPr>
        </p:nvSpPr>
        <p:spPr>
          <a:xfrm>
            <a:off x="1874838" y="719138"/>
            <a:ext cx="3554412" cy="2665412"/>
          </a:xfrm>
          <a:ln/>
        </p:spPr>
      </p:sp>
      <p:sp>
        <p:nvSpPr>
          <p:cNvPr id="125957" name="Rectangle 3"/>
          <p:cNvSpPr>
            <a:spLocks noGrp="1" noChangeArrowheads="1"/>
          </p:cNvSpPr>
          <p:nvPr>
            <p:ph type="body" idx="1"/>
          </p:nvPr>
        </p:nvSpPr>
        <p:spPr>
          <a:noFill/>
        </p:spPr>
        <p:txBody>
          <a:bodyPr lIns="96491" tIns="48245" rIns="96491" bIns="48245"/>
          <a:lstStyle/>
          <a:p>
            <a:r>
              <a:rPr lang="en-US" sz="900" smtClean="0">
                <a:solidFill>
                  <a:srgbClr val="000000"/>
                </a:solidFill>
                <a:latin typeface="Arial" pitchFamily="34" charset="0"/>
                <a:cs typeface="Times New Roman" pitchFamily="18" charset="0"/>
              </a:rPr>
              <a:t>Water will not harm the nicotine patch if it is applied correctly. Patients may bathe, swim, shower, or exercise while wearing the patch.</a:t>
            </a:r>
          </a:p>
          <a:p>
            <a:endParaRPr lang="en-US" sz="900" smtClean="0">
              <a:solidFill>
                <a:srgbClr val="000000"/>
              </a:solidFill>
              <a:latin typeface="Arial" pitchFamily="34" charset="0"/>
              <a:cs typeface="Times New Roman" pitchFamily="18" charset="0"/>
            </a:endParaRPr>
          </a:p>
          <a:p>
            <a:r>
              <a:rPr lang="en-US" sz="900" smtClean="0">
                <a:latin typeface="Arial" pitchFamily="34" charset="0"/>
                <a:cs typeface="Times New Roman" pitchFamily="18" charset="0"/>
              </a:rPr>
              <a:t>Due to the high cost of nicotine patches, patients will often try to economize by cutting patches in half to save money. It is important to tell patients that they should not cut patches to adjust the dose. Nicotine in the patch may evaporate from the cut edges and the patch may be less effective.</a:t>
            </a:r>
          </a:p>
          <a:p>
            <a:endParaRPr lang="en-US" sz="900" smtClean="0">
              <a:latin typeface="Arial" pitchFamily="34" charset="0"/>
            </a:endParaRPr>
          </a:p>
          <a:p>
            <a:r>
              <a:rPr lang="en-US" sz="900" smtClean="0">
                <a:latin typeface="Arial" pitchFamily="34" charset="0"/>
              </a:rPr>
              <a:t>Keep new and used patches out of the reach of children and pets. </a:t>
            </a:r>
          </a:p>
          <a:p>
            <a:endParaRPr lang="en-US" sz="900" smtClean="0">
              <a:latin typeface="Arial" pitchFamily="34" charset="0"/>
            </a:endParaRPr>
          </a:p>
          <a:p>
            <a:r>
              <a:rPr lang="en-US" sz="900" smtClean="0">
                <a:latin typeface="Arial" pitchFamily="34" charset="0"/>
                <a:cs typeface="Times New Roman" pitchFamily="18" charset="0"/>
              </a:rPr>
              <a:t>Burns from nicotine patches worn during an MRI have been reported, and are likely caused by the metallic component in the backing of some patches.  For this reason, the Institute for Same Medical Practices recommends that nicotine patches be removed prior to MRI procedures (Institute for Safe Medical Practices, 2004).</a:t>
            </a:r>
          </a:p>
          <a:p>
            <a:endParaRPr lang="en-US" sz="800" smtClean="0">
              <a:latin typeface="Arial" pitchFamily="34" charset="0"/>
            </a:endParaRPr>
          </a:p>
          <a:p>
            <a:r>
              <a:rPr lang="en-US" sz="800" smtClean="0">
                <a:latin typeface="Arial" pitchFamily="34" charset="0"/>
              </a:rPr>
              <a:t>Institute for Safe Medical Practices. (2004, April 8). Burns in MRI patients wearing transdermal patches. </a:t>
            </a:r>
            <a:r>
              <a:rPr lang="en-US" sz="800" i="1" smtClean="0">
                <a:latin typeface="Arial" pitchFamily="34" charset="0"/>
              </a:rPr>
              <a:t>Medication Safety Alert!</a:t>
            </a:r>
            <a:r>
              <a:rPr lang="en-US" sz="800" smtClean="0">
                <a:latin typeface="Arial" pitchFamily="34" charset="0"/>
              </a:rPr>
              <a:t> 9(7). Retrieved October 9</a:t>
            </a:r>
            <a:r>
              <a:rPr kumimoji="0" lang="en-US" sz="800" smtClean="0">
                <a:latin typeface="Arial" pitchFamily="34" charset="0"/>
              </a:rPr>
              <a:t>, 2008</a:t>
            </a:r>
            <a:r>
              <a:rPr lang="en-US" sz="800" smtClean="0">
                <a:latin typeface="Arial" pitchFamily="34" charset="0"/>
              </a:rPr>
              <a:t>, from http://www.ismp.org/Newsletters/acutecare/articles/20040408.asp.</a:t>
            </a:r>
          </a:p>
          <a:p>
            <a:endParaRPr lang="en-US" sz="800"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53FD2F1-93B3-4FB5-8CE3-83B47F2B342B}" type="slidenum">
              <a:rPr lang="en-US" smtClean="0"/>
              <a:pPr/>
              <a:t>88</a:t>
            </a:fld>
            <a:endParaRPr lang="en-US" smtClean="0"/>
          </a:p>
        </p:txBody>
      </p:sp>
      <p:sp>
        <p:nvSpPr>
          <p:cNvPr id="12697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84EF16D3-7D5C-432F-9E60-337BD7ECFB22}" type="slidenum">
              <a:rPr kumimoji="0" lang="en-US" sz="1200">
                <a:latin typeface="Tahoma" pitchFamily="34" charset="0"/>
                <a:cs typeface="Arial" pitchFamily="34" charset="0"/>
              </a:rPr>
              <a:pPr algn="r" defTabSz="966788" eaLnBrk="1" hangingPunct="1">
                <a:lnSpc>
                  <a:spcPct val="100000"/>
                </a:lnSpc>
                <a:spcBef>
                  <a:spcPct val="0"/>
                </a:spcBef>
              </a:pPr>
              <a:t>88</a:t>
            </a:fld>
            <a:endParaRPr kumimoji="0" lang="en-US" sz="1200">
              <a:latin typeface="Tahoma" pitchFamily="34" charset="0"/>
              <a:cs typeface="Arial" pitchFamily="34" charset="0"/>
            </a:endParaRPr>
          </a:p>
        </p:txBody>
      </p:sp>
      <p:sp>
        <p:nvSpPr>
          <p:cNvPr id="126980" name="Rectangle 2"/>
          <p:cNvSpPr>
            <a:spLocks noGrp="1" noRot="1" noChangeAspect="1" noChangeArrowheads="1" noTextEdit="1"/>
          </p:cNvSpPr>
          <p:nvPr>
            <p:ph type="sldImg"/>
          </p:nvPr>
        </p:nvSpPr>
        <p:spPr>
          <a:xfrm>
            <a:off x="1874838" y="719138"/>
            <a:ext cx="3554412" cy="2665412"/>
          </a:xfrm>
          <a:ln/>
        </p:spPr>
      </p:sp>
      <p:sp>
        <p:nvSpPr>
          <p:cNvPr id="126981" name="Rectangle 3"/>
          <p:cNvSpPr>
            <a:spLocks noGrp="1" noChangeArrowheads="1"/>
          </p:cNvSpPr>
          <p:nvPr>
            <p:ph type="body" idx="1"/>
          </p:nvPr>
        </p:nvSpPr>
        <p:spPr>
          <a:noFill/>
        </p:spPr>
        <p:txBody>
          <a:bodyPr lIns="96606" tIns="48303" rIns="96606" bIns="48303"/>
          <a:lstStyle/>
          <a:p>
            <a:r>
              <a:rPr lang="en-US" sz="900" smtClean="0">
                <a:solidFill>
                  <a:srgbClr val="000000"/>
                </a:solidFill>
                <a:latin typeface="Arial" pitchFamily="34" charset="0"/>
                <a:cs typeface="Times New Roman" pitchFamily="18" charset="0"/>
              </a:rPr>
              <a:t>Shortly after applying the nicotine patch, patients may experience the following side effects:</a:t>
            </a:r>
          </a:p>
          <a:p>
            <a:pPr marL="327025" lvl="1" indent="-107950">
              <a:buFontTx/>
              <a:buChar char="•"/>
            </a:pPr>
            <a:r>
              <a:rPr lang="en-US" sz="900" smtClean="0">
                <a:solidFill>
                  <a:srgbClr val="000000"/>
                </a:solidFill>
                <a:latin typeface="Arial" pitchFamily="34" charset="0"/>
                <a:cs typeface="Times New Roman" pitchFamily="18" charset="0"/>
              </a:rPr>
              <a:t>Mild itching</a:t>
            </a:r>
          </a:p>
          <a:p>
            <a:pPr marL="327025" lvl="1" indent="-107950">
              <a:buFontTx/>
              <a:buChar char="•"/>
            </a:pPr>
            <a:r>
              <a:rPr lang="en-US" sz="900" smtClean="0">
                <a:solidFill>
                  <a:srgbClr val="000000"/>
                </a:solidFill>
                <a:latin typeface="Arial" pitchFamily="34" charset="0"/>
                <a:cs typeface="Times New Roman" pitchFamily="18" charset="0"/>
              </a:rPr>
              <a:t>Burning</a:t>
            </a:r>
          </a:p>
          <a:p>
            <a:pPr marL="327025" lvl="1" indent="-107950">
              <a:buFontTx/>
              <a:buChar char="•"/>
            </a:pPr>
            <a:r>
              <a:rPr lang="en-US" sz="900" smtClean="0">
                <a:solidFill>
                  <a:srgbClr val="000000"/>
                </a:solidFill>
                <a:latin typeface="Arial" pitchFamily="34" charset="0"/>
                <a:cs typeface="Times New Roman" pitchFamily="18" charset="0"/>
              </a:rPr>
              <a:t>Tingling</a:t>
            </a:r>
          </a:p>
          <a:p>
            <a:r>
              <a:rPr lang="en-US" sz="900" smtClean="0">
                <a:solidFill>
                  <a:srgbClr val="000000"/>
                </a:solidFill>
                <a:latin typeface="Arial" pitchFamily="34" charset="0"/>
                <a:cs typeface="Times New Roman" pitchFamily="18" charset="0"/>
              </a:rPr>
              <a:t>These effects are normal and should resolve within an hour. </a:t>
            </a:r>
          </a:p>
          <a:p>
            <a:endParaRPr lang="en-US" sz="900" smtClean="0">
              <a:solidFill>
                <a:srgbClr val="000000"/>
              </a:solidFill>
              <a:latin typeface="Arial" pitchFamily="34" charset="0"/>
              <a:cs typeface="Times New Roman" pitchFamily="18" charset="0"/>
            </a:endParaRPr>
          </a:p>
          <a:p>
            <a:r>
              <a:rPr lang="en-US" sz="900" smtClean="0">
                <a:latin typeface="Arial" pitchFamily="34" charset="0"/>
              </a:rPr>
              <a:t>Additional possible side effects include the following:</a:t>
            </a:r>
            <a:endParaRPr lang="en-US" sz="900" smtClean="0">
              <a:solidFill>
                <a:srgbClr val="000000"/>
              </a:solidFill>
              <a:latin typeface="Arial" pitchFamily="34" charset="0"/>
              <a:cs typeface="Times New Roman" pitchFamily="18" charset="0"/>
            </a:endParaRPr>
          </a:p>
          <a:p>
            <a:pPr marL="327025" lvl="1" indent="-107950">
              <a:buFontTx/>
              <a:buChar char="•"/>
            </a:pPr>
            <a:r>
              <a:rPr lang="en-US" sz="900" smtClean="0">
                <a:latin typeface="Arial" pitchFamily="34" charset="0"/>
              </a:rPr>
              <a:t>Vivid dreams or sleep disturbances. Patients should be advised to remove the patch at bedtime if this side effect becomes troublesome.</a:t>
            </a:r>
          </a:p>
          <a:p>
            <a:pPr marL="327025" lvl="1" indent="-107950">
              <a:buFontTx/>
              <a:buChar char="•"/>
            </a:pPr>
            <a:r>
              <a:rPr lang="en-US" sz="900" smtClean="0">
                <a:latin typeface="Arial" pitchFamily="34" charset="0"/>
              </a:rPr>
              <a:t>Headache</a:t>
            </a:r>
          </a:p>
          <a:p>
            <a:endParaRPr lang="en-US" sz="900" smtClean="0">
              <a:solidFill>
                <a:srgbClr val="000000"/>
              </a:solidFill>
              <a:latin typeface="Arial" pitchFamily="34" charset="0"/>
              <a:cs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7DCA19A-F890-403C-8D6D-397851C9FB08}" type="slidenum">
              <a:rPr lang="en-US" smtClean="0"/>
              <a:pPr/>
              <a:t>89</a:t>
            </a:fld>
            <a:endParaRPr lang="en-US" smtClean="0"/>
          </a:p>
        </p:txBody>
      </p:sp>
      <p:sp>
        <p:nvSpPr>
          <p:cNvPr id="12800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333E1E90-8E67-4F56-821A-1AD4E3343B01}" type="slidenum">
              <a:rPr kumimoji="0" lang="en-US" sz="1200">
                <a:latin typeface="Tahoma" pitchFamily="34" charset="0"/>
                <a:cs typeface="Arial" pitchFamily="34" charset="0"/>
              </a:rPr>
              <a:pPr algn="r" defTabSz="966788" eaLnBrk="1" hangingPunct="1">
                <a:lnSpc>
                  <a:spcPct val="100000"/>
                </a:lnSpc>
                <a:spcBef>
                  <a:spcPct val="0"/>
                </a:spcBef>
              </a:pPr>
              <a:t>89</a:t>
            </a:fld>
            <a:endParaRPr kumimoji="0" lang="en-US" sz="1200">
              <a:latin typeface="Tahoma" pitchFamily="34" charset="0"/>
              <a:cs typeface="Arial" pitchFamily="34" charset="0"/>
            </a:endParaRPr>
          </a:p>
        </p:txBody>
      </p:sp>
      <p:sp>
        <p:nvSpPr>
          <p:cNvPr id="128004" name="Rectangle 2"/>
          <p:cNvSpPr>
            <a:spLocks noGrp="1" noRot="1" noChangeAspect="1" noChangeArrowheads="1" noTextEdit="1"/>
          </p:cNvSpPr>
          <p:nvPr>
            <p:ph type="sldImg"/>
          </p:nvPr>
        </p:nvSpPr>
        <p:spPr>
          <a:xfrm>
            <a:off x="1874838" y="719138"/>
            <a:ext cx="3554412" cy="2665412"/>
          </a:xfrm>
          <a:ln/>
        </p:spPr>
      </p:sp>
      <p:sp>
        <p:nvSpPr>
          <p:cNvPr id="128005" name="Rectangle 3"/>
          <p:cNvSpPr>
            <a:spLocks noGrp="1" noChangeArrowheads="1"/>
          </p:cNvSpPr>
          <p:nvPr>
            <p:ph type="body" idx="1"/>
          </p:nvPr>
        </p:nvSpPr>
        <p:spPr>
          <a:noFill/>
        </p:spPr>
        <p:txBody>
          <a:bodyPr lIns="95715" tIns="47857" rIns="95715" bIns="47857"/>
          <a:lstStyle/>
          <a:p>
            <a:r>
              <a:rPr lang="en-US" sz="900" smtClean="0">
                <a:solidFill>
                  <a:srgbClr val="000000"/>
                </a:solidFill>
                <a:latin typeface="Arial" pitchFamily="34" charset="0"/>
                <a:cs typeface="Times New Roman" pitchFamily="18" charset="0"/>
              </a:rPr>
              <a:t>After removal, the skin under the patch may appear red for the next 24 hours.</a:t>
            </a: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If a skin rash develops after the use of a nicotine patch, or if the skin under the patch becomes swollen or very red, the patient should contact a health care professional. The patient should not apply a new patch.</a:t>
            </a:r>
          </a:p>
          <a:p>
            <a:endParaRPr lang="en-US" sz="900" smtClean="0">
              <a:solidFill>
                <a:srgbClr val="000000"/>
              </a:solidFill>
              <a:latin typeface="Arial" pitchFamily="34" charset="0"/>
              <a:cs typeface="Times New Roman" pitchFamily="18" charset="0"/>
            </a:endParaRPr>
          </a:p>
          <a:p>
            <a:r>
              <a:rPr lang="en-US" sz="900" smtClean="0">
                <a:latin typeface="Arial" pitchFamily="34" charset="0"/>
              </a:rPr>
              <a:t>Local skin reactions (redness, burning, itching)</a:t>
            </a:r>
          </a:p>
          <a:p>
            <a:pPr marL="544513" lvl="2" indent="-107950">
              <a:buFontTx/>
              <a:buChar char="•"/>
            </a:pPr>
            <a:r>
              <a:rPr lang="en-US" sz="900" smtClean="0">
                <a:latin typeface="Arial" pitchFamily="34" charset="0"/>
              </a:rPr>
              <a:t>These reactions are usually caused by irritation resulting from skin occlusion or from a reaction to the adhesives.</a:t>
            </a:r>
          </a:p>
          <a:p>
            <a:pPr marL="544513" lvl="2" indent="-107950">
              <a:buFontTx/>
              <a:buChar char="•"/>
            </a:pPr>
            <a:r>
              <a:rPr lang="en-US" sz="900" smtClean="0">
                <a:latin typeface="Arial" pitchFamily="34" charset="0"/>
              </a:rPr>
              <a:t>Up to 50% of patients experience local skin reactions.</a:t>
            </a:r>
          </a:p>
          <a:p>
            <a:pPr marL="544513" lvl="2" indent="-107950">
              <a:buFontTx/>
              <a:buChar char="•"/>
            </a:pPr>
            <a:r>
              <a:rPr lang="en-US" sz="900" smtClean="0">
                <a:latin typeface="Arial" pitchFamily="34" charset="0"/>
              </a:rPr>
              <a:t>Fewer than 5% of patients discontinue therapy:</a:t>
            </a:r>
          </a:p>
          <a:p>
            <a:pPr marL="763588" lvl="3" indent="-107950">
              <a:buFontTx/>
              <a:buChar char="•"/>
            </a:pPr>
            <a:r>
              <a:rPr lang="en-US" sz="900" smtClean="0">
                <a:latin typeface="Arial" pitchFamily="34" charset="0"/>
              </a:rPr>
              <a:t>Make certain patient is rotating patch application sites.</a:t>
            </a:r>
          </a:p>
          <a:p>
            <a:pPr marL="763588" lvl="3" indent="-107950">
              <a:buFontTx/>
              <a:buChar char="•"/>
            </a:pPr>
            <a:r>
              <a:rPr lang="en-US" sz="900" smtClean="0">
                <a:latin typeface="Arial" pitchFamily="34" charset="0"/>
              </a:rPr>
              <a:t>Consider different brand of patch. Each manufacturer uses different adhesives.</a:t>
            </a:r>
          </a:p>
          <a:p>
            <a:pPr marL="763588" lvl="3" indent="-107950">
              <a:buFontTx/>
              <a:buChar char="•"/>
            </a:pPr>
            <a:r>
              <a:rPr lang="en-US" sz="900" smtClean="0">
                <a:latin typeface="Arial" pitchFamily="34" charset="0"/>
              </a:rPr>
              <a:t>Consider treating skin reactions with OTC hydrocortisone cream (1%) or oral antihistamines.</a:t>
            </a:r>
          </a:p>
          <a:p>
            <a:pPr marL="544513" lvl="2" indent="-107950">
              <a:buFontTx/>
              <a:buChar char="•"/>
            </a:pPr>
            <a:r>
              <a:rPr lang="en-US" sz="900" smtClean="0">
                <a:latin typeface="Arial" pitchFamily="34" charset="0"/>
                <a:cs typeface="Times New Roman" pitchFamily="18" charset="0"/>
              </a:rPr>
              <a:t>Patients with dermatologic conditions (e.g., psoriasis, eczema, atopic dermatitis) are more likely to experience skin irritation and should not use the nicotine patch.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pPr defTabSz="974356"/>
            <a:fld id="{347B7CCD-EA5D-4AFD-8C70-077CC6FEF3E1}" type="slidenum">
              <a:rPr lang="en-US" smtClean="0"/>
              <a:pPr defTabSz="974356"/>
              <a:t>9</a:t>
            </a:fld>
            <a:endParaRPr lang="en-US" dirty="0" smtClean="0"/>
          </a:p>
        </p:txBody>
      </p:sp>
      <p:sp>
        <p:nvSpPr>
          <p:cNvPr id="63491" name="Rectangle 2"/>
          <p:cNvSpPr>
            <a:spLocks noGrp="1" noRot="1" noChangeAspect="1" noChangeArrowheads="1" noTextEdit="1"/>
          </p:cNvSpPr>
          <p:nvPr>
            <p:ph type="sldImg"/>
          </p:nvPr>
        </p:nvSpPr>
        <p:spPr>
          <a:xfrm>
            <a:off x="1903413" y="719138"/>
            <a:ext cx="3554412" cy="2665412"/>
          </a:xfrm>
          <a:ln/>
        </p:spPr>
      </p:sp>
      <p:sp>
        <p:nvSpPr>
          <p:cNvPr id="63492" name="Rectangle 3"/>
          <p:cNvSpPr>
            <a:spLocks noGrp="1" noChangeArrowheads="1"/>
          </p:cNvSpPr>
          <p:nvPr>
            <p:ph type="body" idx="1"/>
          </p:nvPr>
        </p:nvSpPr>
        <p:spPr>
          <a:xfrm>
            <a:off x="615929" y="3541426"/>
            <a:ext cx="6123842" cy="5340012"/>
          </a:xfrm>
          <a:noFill/>
        </p:spPr>
        <p:txBody>
          <a:bodyPr lIns="97347" tIns="48675" rIns="97347" bIns="48675"/>
          <a:lstStyle/>
          <a:p>
            <a:pPr>
              <a:tabLst>
                <a:tab pos="227405" algn="l"/>
              </a:tabLst>
            </a:pPr>
            <a:r>
              <a:rPr lang="en-US" sz="900" dirty="0" smtClean="0"/>
              <a:t>In May 2008, the U.S. Public Health Service published an updated Clinical Practice Guideline for treating tobacco use and dependence (Fiore et al., 2008). This guideline, which represents a distillation of more than 8,700 articles from the literature, reaches a consensus on strategies and recommendations designed to assist health care providers in delivering state-of-the-art interventions for tobacco cessation. Ten key recommendations, outlined in the Guideline, are provided by Rx for Change in an ancillary audience handout (see file A11 CPG REC.pdf).</a:t>
            </a:r>
          </a:p>
          <a:p>
            <a:pPr>
              <a:tabLst>
                <a:tab pos="227405" algn="l"/>
              </a:tabLst>
            </a:pPr>
            <a:endParaRPr lang="en-US" sz="900" dirty="0" smtClean="0"/>
          </a:p>
          <a:p>
            <a:pPr>
              <a:tabLst>
                <a:tab pos="227405" algn="l"/>
              </a:tabLst>
            </a:pPr>
            <a:r>
              <a:rPr lang="en-US" sz="900" dirty="0" smtClean="0"/>
              <a:t>The slides that follow describe feasible, practical, and effective behavioral strategies that clinicians can apply when assisting patients with quitting. These strategies derive from recommendations set forth in the Clinical Practice Guideline. The recommended strategies might not be appropriate in all circumstances, and health care providers should exercise clinical judgment based on individual patient characteristics, available resources, and any new information that becomes available such as that provided by the Food and Drug Administration (FDA) (Fiore et al., 2008).</a:t>
            </a:r>
          </a:p>
          <a:p>
            <a:pPr>
              <a:tabLst>
                <a:tab pos="227405" algn="l"/>
              </a:tabLst>
            </a:pPr>
            <a:endParaRPr lang="en-US" sz="900" dirty="0" smtClean="0"/>
          </a:p>
          <a:p>
            <a:pPr>
              <a:tabLst>
                <a:tab pos="227405" algn="l"/>
              </a:tabLst>
            </a:pPr>
            <a:r>
              <a:rPr lang="en-US" sz="900" dirty="0" smtClean="0"/>
              <a:t>The complete guideline, along with supportive materials, is available at www.surgeongeneral.gov/tobacco/. </a:t>
            </a:r>
          </a:p>
          <a:p>
            <a:pPr eaLnBrk="1" hangingPunct="1">
              <a:spcBef>
                <a:spcPct val="0"/>
              </a:spcBef>
              <a:buClr>
                <a:schemeClr val="tx1"/>
              </a:buClr>
              <a:buSzPct val="60000"/>
              <a:tabLst>
                <a:tab pos="227405" algn="l"/>
              </a:tabLst>
            </a:pPr>
            <a:endParaRPr kumimoji="0" lang="en-US" sz="900" dirty="0" smtClean="0"/>
          </a:p>
          <a:p>
            <a:pPr>
              <a:tabLst>
                <a:tab pos="227405" algn="l"/>
              </a:tabLst>
            </a:pPr>
            <a:r>
              <a:rPr lang="en-US" altLang="en-US" sz="900" b="1" dirty="0" smtClean="0">
                <a:cs typeface="Arial" charset="0"/>
                <a:sym typeface="Webdings" pitchFamily="18" charset="2"/>
              </a:rPr>
              <a:t>♪</a:t>
            </a:r>
            <a:r>
              <a:rPr lang="en-US" altLang="en-US" sz="900" b="1" dirty="0" smtClean="0">
                <a:sym typeface="Wingdings" pitchFamily="2" charset="2"/>
              </a:rPr>
              <a:t> </a:t>
            </a:r>
            <a:r>
              <a:rPr lang="en-US" sz="900" b="1" dirty="0" smtClean="0">
                <a:sym typeface="Monotype Sorts" pitchFamily="2" charset="2"/>
              </a:rPr>
              <a:t>Note to instructor(s): </a:t>
            </a:r>
            <a:r>
              <a:rPr lang="en-US" sz="900" dirty="0" smtClean="0">
                <a:sym typeface="Monotype Sorts" pitchFamily="2" charset="2"/>
              </a:rPr>
              <a:t>The first Clinical Practice Guideline on the topic of tobacco cessation was published in 1996 (based on approximately 3,000 articles); a second Guideline was published in 2000 (based on more than 6,000 articles). The newest Guideline (May 2008; based on more than 8,700 articles) is an update of the 2006 version, in that new information and recommendations were added, but not all meta-analyses from the 2006 version were re-examined.</a:t>
            </a:r>
            <a:endParaRPr kumimoji="0" lang="en-US" sz="900" dirty="0" smtClean="0"/>
          </a:p>
          <a:p>
            <a:pPr eaLnBrk="1" hangingPunct="1">
              <a:spcBef>
                <a:spcPct val="0"/>
              </a:spcBef>
              <a:buClr>
                <a:schemeClr val="tx1"/>
              </a:buClr>
              <a:buSzPct val="60000"/>
              <a:tabLst>
                <a:tab pos="227405" algn="l"/>
              </a:tabLst>
            </a:pPr>
            <a:endParaRPr lang="en-US" altLang="en-US" dirty="0" smtClean="0"/>
          </a:p>
          <a:p>
            <a:pPr>
              <a:tabLst>
                <a:tab pos="227405" algn="l"/>
              </a:tabLst>
            </a:pPr>
            <a:r>
              <a:rPr lang="en-US" sz="800" dirty="0" smtClean="0"/>
              <a:t>Fiore MC, </a:t>
            </a:r>
            <a:r>
              <a:rPr lang="en-US" sz="800" dirty="0" err="1" smtClean="0"/>
              <a:t>Jaén</a:t>
            </a:r>
            <a:r>
              <a:rPr lang="en-US" sz="800" dirty="0" smtClean="0"/>
              <a:t> CR, Baker TB, et al. (2008). </a:t>
            </a:r>
            <a:r>
              <a:rPr lang="en-US" sz="800" i="1" dirty="0" smtClean="0"/>
              <a:t>Treating Tobacco Use and Dependence: 2008 Update. Clinical Practice Guideline.</a:t>
            </a:r>
            <a:r>
              <a:rPr lang="en-US" sz="800" dirty="0" smtClean="0"/>
              <a:t> Rockville, MD: U.S. Department of Health and Human Services. Public Health Service.</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1448475-FCC7-45CF-97AD-CEC2CFA23D73}" type="slidenum">
              <a:rPr lang="en-US" smtClean="0"/>
              <a:pPr/>
              <a:t>90</a:t>
            </a:fld>
            <a:endParaRPr lang="en-US" smtClean="0"/>
          </a:p>
        </p:txBody>
      </p:sp>
      <p:sp>
        <p:nvSpPr>
          <p:cNvPr id="12902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2C7112C6-380F-41DA-93D2-0DCCB87E5596}" type="slidenum">
              <a:rPr kumimoji="0" lang="en-US" sz="1200">
                <a:latin typeface="Tahoma" pitchFamily="34" charset="0"/>
                <a:cs typeface="Arial" pitchFamily="34" charset="0"/>
              </a:rPr>
              <a:pPr algn="r" defTabSz="966788" eaLnBrk="1" hangingPunct="1">
                <a:lnSpc>
                  <a:spcPct val="100000"/>
                </a:lnSpc>
                <a:spcBef>
                  <a:spcPct val="0"/>
                </a:spcBef>
              </a:pPr>
              <a:t>90</a:t>
            </a:fld>
            <a:endParaRPr kumimoji="0" lang="en-US" sz="1200">
              <a:latin typeface="Tahoma" pitchFamily="34" charset="0"/>
              <a:cs typeface="Arial" pitchFamily="34" charset="0"/>
            </a:endParaRPr>
          </a:p>
        </p:txBody>
      </p:sp>
      <p:sp>
        <p:nvSpPr>
          <p:cNvPr id="129028" name="Rectangle 2"/>
          <p:cNvSpPr>
            <a:spLocks noGrp="1" noRot="1" noChangeAspect="1" noChangeArrowheads="1" noTextEdit="1"/>
          </p:cNvSpPr>
          <p:nvPr>
            <p:ph type="sldImg"/>
          </p:nvPr>
        </p:nvSpPr>
        <p:spPr>
          <a:xfrm>
            <a:off x="1874838" y="719138"/>
            <a:ext cx="3554412" cy="2665412"/>
          </a:xfrm>
          <a:ln/>
        </p:spPr>
      </p:sp>
      <p:sp>
        <p:nvSpPr>
          <p:cNvPr id="129029" name="Rectangle 3"/>
          <p:cNvSpPr>
            <a:spLocks noGrp="1" noChangeArrowheads="1"/>
          </p:cNvSpPr>
          <p:nvPr>
            <p:ph type="body" idx="1"/>
          </p:nvPr>
        </p:nvSpPr>
        <p:spPr>
          <a:solidFill>
            <a:srgbClr val="FFFFFF"/>
          </a:solidFill>
        </p:spPr>
        <p:txBody>
          <a:bodyPr lIns="97519" tIns="48760" rIns="97519" bIns="48760"/>
          <a:lstStyle/>
          <a:p>
            <a:pPr marL="217488" indent="-217488"/>
            <a:r>
              <a:rPr lang="en-US" altLang="en-US" sz="900" smtClean="0">
                <a:latin typeface="Arial" pitchFamily="34" charset="0"/>
              </a:rPr>
              <a:t>Advantages of the nicotine patch include the following:</a:t>
            </a:r>
          </a:p>
          <a:p>
            <a:pPr marL="544513" lvl="1" indent="-107950">
              <a:buFontTx/>
              <a:buChar char="•"/>
            </a:pPr>
            <a:r>
              <a:rPr lang="en-US" altLang="en-US" sz="900" smtClean="0">
                <a:latin typeface="Arial" pitchFamily="34" charset="0"/>
              </a:rPr>
              <a:t>Provides consistent nicotine levels throughout the day.</a:t>
            </a:r>
          </a:p>
          <a:p>
            <a:pPr marL="544513" lvl="1" indent="-107950">
              <a:buFontTx/>
              <a:buChar char="•"/>
            </a:pPr>
            <a:r>
              <a:rPr lang="en-US" altLang="en-US" sz="900" smtClean="0">
                <a:latin typeface="Arial" pitchFamily="34" charset="0"/>
              </a:rPr>
              <a:t>Easy to use and conceal.</a:t>
            </a:r>
          </a:p>
          <a:p>
            <a:pPr marL="544513" lvl="1" indent="-107950">
              <a:buFontTx/>
              <a:buChar char="•"/>
            </a:pPr>
            <a:r>
              <a:rPr lang="en-US" altLang="en-US" sz="900" smtClean="0">
                <a:latin typeface="Arial" pitchFamily="34" charset="0"/>
              </a:rPr>
              <a:t>Once daily dosing associated with fewer compliance problems.</a:t>
            </a:r>
          </a:p>
          <a:p>
            <a:pPr marL="217488" indent="-217488"/>
            <a:endParaRPr lang="en-US" altLang="en-US" sz="900" smtClean="0">
              <a:latin typeface="Arial" pitchFamily="34" charset="0"/>
            </a:endParaRPr>
          </a:p>
          <a:p>
            <a:pPr marL="217488" indent="-217488"/>
            <a:r>
              <a:rPr lang="en-US" altLang="en-US" sz="900" smtClean="0">
                <a:latin typeface="Arial" pitchFamily="34" charset="0"/>
              </a:rPr>
              <a:t>Disadvantages of the patch include the following: </a:t>
            </a:r>
          </a:p>
          <a:p>
            <a:pPr marL="544513" lvl="1" indent="-107950">
              <a:buFontTx/>
              <a:buChar char="•"/>
            </a:pPr>
            <a:r>
              <a:rPr lang="en-US" altLang="en-US" sz="900" smtClean="0">
                <a:latin typeface="Arial" pitchFamily="34" charset="0"/>
              </a:rPr>
              <a:t>Patients cannot titrate the dose to acutely manage withdrawal symptoms.</a:t>
            </a:r>
          </a:p>
          <a:p>
            <a:pPr marL="544513" lvl="1" indent="-107950">
              <a:buFontTx/>
              <a:buChar char="•"/>
            </a:pPr>
            <a:r>
              <a:rPr lang="en-US" altLang="en-US" sz="900" smtClean="0">
                <a:latin typeface="Arial" pitchFamily="34" charset="0"/>
              </a:rPr>
              <a:t>Allergic reactions to the adhesive may occur.</a:t>
            </a:r>
          </a:p>
          <a:p>
            <a:pPr marL="544513" lvl="1" indent="-107950">
              <a:buFontTx/>
              <a:buChar char="•"/>
            </a:pPr>
            <a:r>
              <a:rPr lang="en-US" altLang="en-US" sz="900" smtClean="0">
                <a:latin typeface="Arial" pitchFamily="34" charset="0"/>
              </a:rPr>
              <a:t>Patients with underlying dermatologic conditions</a:t>
            </a:r>
            <a:r>
              <a:rPr lang="en-US" sz="900" smtClean="0">
                <a:latin typeface="Arial" pitchFamily="34" charset="0"/>
                <a:cs typeface="Times New Roman" pitchFamily="18" charset="0"/>
              </a:rPr>
              <a:t> (e.g., psoriasis, eczema, atopic dermatitis) should not use the patch because they are more likely to experience skin irritation.</a:t>
            </a:r>
            <a:endParaRPr lang="en-US" altLang="en-US" sz="900"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965EB48-E53C-4739-A202-68291C0F5894}" type="slidenum">
              <a:rPr lang="en-US" smtClean="0"/>
              <a:pPr/>
              <a:t>91</a:t>
            </a:fld>
            <a:endParaRPr lang="en-US" smtClean="0"/>
          </a:p>
        </p:txBody>
      </p:sp>
      <p:sp>
        <p:nvSpPr>
          <p:cNvPr id="13005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DCCD9AD3-8F57-49A2-B476-A64F3438A785}" type="slidenum">
              <a:rPr kumimoji="0" lang="en-US" sz="1200">
                <a:latin typeface="Tahoma" pitchFamily="34" charset="0"/>
                <a:cs typeface="Arial" pitchFamily="34" charset="0"/>
              </a:rPr>
              <a:pPr algn="r" defTabSz="966788" eaLnBrk="1" hangingPunct="1">
                <a:lnSpc>
                  <a:spcPct val="100000"/>
                </a:lnSpc>
                <a:spcBef>
                  <a:spcPct val="0"/>
                </a:spcBef>
              </a:pPr>
              <a:t>91</a:t>
            </a:fld>
            <a:endParaRPr kumimoji="0" lang="en-US" sz="1200">
              <a:latin typeface="Tahoma" pitchFamily="34" charset="0"/>
              <a:cs typeface="Arial" pitchFamily="34" charset="0"/>
            </a:endParaRPr>
          </a:p>
        </p:txBody>
      </p:sp>
      <p:sp>
        <p:nvSpPr>
          <p:cNvPr id="130052" name="Rectangle 2"/>
          <p:cNvSpPr>
            <a:spLocks noGrp="1" noRot="1" noChangeAspect="1" noChangeArrowheads="1" noTextEdit="1"/>
          </p:cNvSpPr>
          <p:nvPr>
            <p:ph type="sldImg"/>
          </p:nvPr>
        </p:nvSpPr>
        <p:spPr>
          <a:xfrm>
            <a:off x="1874838" y="719138"/>
            <a:ext cx="3554412" cy="2665412"/>
          </a:xfrm>
          <a:ln/>
        </p:spPr>
      </p:sp>
      <p:sp>
        <p:nvSpPr>
          <p:cNvPr id="130053" name="Rectangle 3"/>
          <p:cNvSpPr>
            <a:spLocks noGrp="1" noChangeArrowheads="1"/>
          </p:cNvSpPr>
          <p:nvPr>
            <p:ph type="body" idx="1"/>
          </p:nvPr>
        </p:nvSpPr>
        <p:spPr>
          <a:noFill/>
        </p:spPr>
        <p:txBody>
          <a:bodyPr lIns="95715" tIns="47857" rIns="95715" bIns="47857"/>
          <a:lstStyle/>
          <a:p>
            <a:pPr>
              <a:lnSpc>
                <a:spcPct val="90000"/>
              </a:lnSpc>
            </a:pPr>
            <a:r>
              <a:rPr lang="en-US" sz="900" smtClean="0">
                <a:solidFill>
                  <a:srgbClr val="000000"/>
                </a:solidFill>
                <a:latin typeface="Arial" pitchFamily="34" charset="0"/>
                <a:cs typeface="Times New Roman" pitchFamily="18" charset="0"/>
              </a:rPr>
              <a:t> </a:t>
            </a:r>
            <a:r>
              <a:rPr lang="en-US" sz="900" smtClean="0">
                <a:latin typeface="Arial" pitchFamily="34" charset="0"/>
                <a:cs typeface="Times New Roman" pitchFamily="18" charset="0"/>
              </a:rPr>
              <a:t>FDA approved: March 1996 (prescription only)</a:t>
            </a:r>
          </a:p>
          <a:p>
            <a:pPr>
              <a:lnSpc>
                <a:spcPct val="90000"/>
              </a:lnSpc>
            </a:pPr>
            <a:r>
              <a:rPr lang="en-US" sz="900" smtClean="0">
                <a:solidFill>
                  <a:srgbClr val="000000"/>
                </a:solidFill>
                <a:latin typeface="Arial" pitchFamily="34" charset="0"/>
                <a:cs typeface="Times New Roman" pitchFamily="18" charset="0"/>
              </a:rPr>
              <a:t> </a:t>
            </a:r>
            <a:endParaRPr lang="en-US" sz="900" smtClean="0">
              <a:latin typeface="Arial" pitchFamily="34" charset="0"/>
              <a:cs typeface="Times New Roman" pitchFamily="18" charset="0"/>
            </a:endParaRPr>
          </a:p>
          <a:p>
            <a:pPr>
              <a:lnSpc>
                <a:spcPct val="90000"/>
              </a:lnSpc>
            </a:pPr>
            <a:r>
              <a:rPr lang="en-US" sz="900" b="1" smtClean="0">
                <a:latin typeface="Arial" pitchFamily="34" charset="0"/>
                <a:cs typeface="Times New Roman" pitchFamily="18" charset="0"/>
              </a:rPr>
              <a:t>Description of Product</a:t>
            </a:r>
            <a:endParaRPr lang="en-US" sz="900" smtClean="0">
              <a:latin typeface="Arial" pitchFamily="34" charset="0"/>
              <a:cs typeface="Times New Roman" pitchFamily="18" charset="0"/>
            </a:endParaRPr>
          </a:p>
          <a:p>
            <a:pPr>
              <a:lnSpc>
                <a:spcPct val="90000"/>
              </a:lnSpc>
            </a:pPr>
            <a:r>
              <a:rPr lang="en-US" sz="900" smtClean="0">
                <a:latin typeface="Arial" pitchFamily="34" charset="0"/>
                <a:cs typeface="Times New Roman" pitchFamily="18" charset="0"/>
              </a:rPr>
              <a:t>Nicotrol NS (nicotine nasal spray)</a:t>
            </a:r>
            <a:r>
              <a:rPr lang="en-US" sz="900" b="1" i="1" smtClean="0">
                <a:latin typeface="Arial" pitchFamily="34" charset="0"/>
                <a:cs typeface="Times New Roman" pitchFamily="18" charset="0"/>
              </a:rPr>
              <a:t> </a:t>
            </a:r>
            <a:r>
              <a:rPr lang="en-US" sz="900" smtClean="0">
                <a:latin typeface="Arial" pitchFamily="34" charset="0"/>
                <a:cs typeface="Times New Roman" pitchFamily="18" charset="0"/>
              </a:rPr>
              <a:t>is an aqueous solution of nicotine available in a metered-spray pump for administration to the nasal mucosa. Each actuation delivers a metered 50-</a:t>
            </a:r>
            <a:r>
              <a:rPr lang="en-US" sz="900" smtClean="0">
                <a:latin typeface="Arial" pitchFamily="34" charset="0"/>
                <a:cs typeface="Arial" pitchFamily="34" charset="0"/>
              </a:rPr>
              <a:t>µ</a:t>
            </a:r>
            <a:r>
              <a:rPr lang="en-US" sz="900" smtClean="0">
                <a:latin typeface="Arial" pitchFamily="34" charset="0"/>
                <a:cs typeface="Times New Roman" pitchFamily="18" charset="0"/>
              </a:rPr>
              <a:t>L spray containing 0.5 mg of nicotine. Each bottle contains approximately 100 doses (200 sprays) or about a 1-week supply (about 15 doses per day). </a:t>
            </a:r>
          </a:p>
          <a:p>
            <a:pPr>
              <a:lnSpc>
                <a:spcPct val="90000"/>
              </a:lnSpc>
            </a:pPr>
            <a:endParaRPr lang="en-US" sz="900" smtClean="0">
              <a:latin typeface="Arial" pitchFamily="34" charset="0"/>
            </a:endParaRPr>
          </a:p>
          <a:p>
            <a:pPr>
              <a:lnSpc>
                <a:spcPct val="90000"/>
              </a:lnSpc>
            </a:pPr>
            <a:r>
              <a:rPr lang="en-US" sz="900" smtClean="0">
                <a:latin typeface="Arial" pitchFamily="34" charset="0"/>
              </a:rPr>
              <a:t>Nicotine is absorbed rapidly, and plasma nicotine concentrations attained via the nasal spray are comparable to (but lower than) those achieved by smoking. The nasal spray has a faster onset of action (t</a:t>
            </a:r>
            <a:r>
              <a:rPr lang="en-US" sz="900" baseline="-25000" smtClean="0">
                <a:latin typeface="Arial" pitchFamily="34" charset="0"/>
              </a:rPr>
              <a:t>max </a:t>
            </a:r>
            <a:r>
              <a:rPr lang="en-US" sz="900" smtClean="0">
                <a:latin typeface="Arial" pitchFamily="34" charset="0"/>
              </a:rPr>
              <a:t>11</a:t>
            </a:r>
            <a:r>
              <a:rPr lang="en-US" sz="900" smtClean="0">
                <a:latin typeface="Arial" pitchFamily="34" charset="0"/>
                <a:cs typeface="Arial" pitchFamily="34" charset="0"/>
              </a:rPr>
              <a:t>–</a:t>
            </a:r>
            <a:r>
              <a:rPr lang="en-US" sz="900" smtClean="0">
                <a:latin typeface="Arial" pitchFamily="34" charset="0"/>
              </a:rPr>
              <a:t>13 minutes) compared to the gum, patch, or inhaler (Schneider et al., 1996).</a:t>
            </a:r>
          </a:p>
          <a:p>
            <a:pPr>
              <a:lnSpc>
                <a:spcPct val="90000"/>
              </a:lnSpc>
            </a:pPr>
            <a:endParaRPr lang="en-US" sz="900" smtClean="0">
              <a:latin typeface="Arial" pitchFamily="34" charset="0"/>
            </a:endParaRPr>
          </a:p>
          <a:p>
            <a:pPr>
              <a:lnSpc>
                <a:spcPct val="90000"/>
              </a:lnSpc>
            </a:pPr>
            <a:r>
              <a:rPr lang="en-US" altLang="en-US" sz="900" b="1" smtClean="0">
                <a:latin typeface="Arial" pitchFamily="34" charset="0"/>
              </a:rPr>
              <a:t>Clinical Efficacy </a:t>
            </a:r>
            <a:r>
              <a:rPr lang="en-US" altLang="en-US" sz="900" smtClean="0">
                <a:latin typeface="Arial" pitchFamily="34" charset="0"/>
              </a:rPr>
              <a:t>(Fiore, et al., 2008)</a:t>
            </a:r>
          </a:p>
          <a:p>
            <a:r>
              <a:rPr lang="en-US" altLang="en-US" sz="900" smtClean="0">
                <a:latin typeface="Arial" pitchFamily="34" charset="0"/>
              </a:rPr>
              <a:t>In a meta-analysis of four trials, the nicotine nasal spray was found to significantly improve quit rates compared to placebo. The effectiveness and abstinence rates at 6-months post-quit date are as follows:</a:t>
            </a:r>
          </a:p>
          <a:p>
            <a:endParaRPr lang="en-US" altLang="en-US" sz="900" smtClean="0">
              <a:solidFill>
                <a:srgbClr val="FF0000"/>
              </a:solidFill>
              <a:latin typeface="Arial" pitchFamily="34" charset="0"/>
              <a:sym typeface="Symbol" pitchFamily="18" charset="2"/>
            </a:endParaRPr>
          </a:p>
          <a:p>
            <a:endParaRPr lang="en-US" sz="800" smtClean="0">
              <a:solidFill>
                <a:srgbClr val="FF0000"/>
              </a:solidFill>
              <a:latin typeface="Arial" pitchFamily="34" charset="0"/>
            </a:endParaRPr>
          </a:p>
          <a:p>
            <a:endParaRPr lang="en-US" sz="800" smtClean="0">
              <a:solidFill>
                <a:srgbClr val="FF0000"/>
              </a:solidFill>
              <a:latin typeface="Arial" pitchFamily="34" charset="0"/>
            </a:endParaRPr>
          </a:p>
          <a:p>
            <a:endParaRPr lang="en-US" sz="800" smtClean="0">
              <a:solidFill>
                <a:srgbClr val="FF0000"/>
              </a:solidFill>
              <a:latin typeface="Arial" pitchFamily="34" charset="0"/>
            </a:endParaRPr>
          </a:p>
          <a:p>
            <a:endParaRPr lang="en-US" sz="800" smtClean="0">
              <a:solidFill>
                <a:srgbClr val="FF0000"/>
              </a:solidFill>
              <a:latin typeface="Arial" pitchFamily="34" charset="0"/>
            </a:endParaRPr>
          </a:p>
          <a:p>
            <a:endParaRPr lang="en-US" sz="800" smtClean="0">
              <a:solidFill>
                <a:srgbClr val="FF0000"/>
              </a:solidFill>
              <a:latin typeface="Arial" pitchFamily="34" charset="0"/>
            </a:endParaRPr>
          </a:p>
          <a:p>
            <a:endParaRPr lang="en-US" sz="800" smtClean="0">
              <a:solidFill>
                <a:srgbClr val="FF0000"/>
              </a:solidFill>
              <a:latin typeface="Arial" pitchFamily="34" charset="0"/>
            </a:endParaRPr>
          </a:p>
          <a:p>
            <a:endParaRPr lang="en-US" sz="800" smtClean="0">
              <a:solidFill>
                <a:srgbClr val="FF0000"/>
              </a:solidFill>
              <a:latin typeface="Arial" pitchFamily="34" charset="0"/>
            </a:endParaRPr>
          </a:p>
          <a:p>
            <a:endParaRPr lang="en-US" sz="800" smtClean="0">
              <a:solidFill>
                <a:srgbClr val="FF0000"/>
              </a:solidFill>
              <a:latin typeface="Arial" pitchFamily="34" charset="0"/>
            </a:endParaRPr>
          </a:p>
          <a:p>
            <a:endParaRPr lang="en-US" altLang="en-US" sz="800" smtClean="0">
              <a:latin typeface="Arial" pitchFamily="34" charset="0"/>
            </a:endParaRPr>
          </a:p>
          <a:p>
            <a:pPr>
              <a:lnSpc>
                <a:spcPct val="90000"/>
              </a:lnSpc>
            </a:pPr>
            <a:endParaRPr lang="en-US" altLang="en-US" sz="800" smtClean="0">
              <a:latin typeface="Arial" pitchFamily="34" charset="0"/>
            </a:endParaRPr>
          </a:p>
          <a:p>
            <a:endParaRPr lang="en-US" sz="800" smtClean="0">
              <a:latin typeface="Arial" pitchFamily="34" charset="0"/>
            </a:endParaRPr>
          </a:p>
          <a:p>
            <a:endParaRPr lang="en-US" sz="800" smtClean="0">
              <a:latin typeface="Arial" pitchFamily="34" charset="0"/>
            </a:endParaRPr>
          </a:p>
          <a:p>
            <a:endParaRPr lang="en-US" sz="8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r>
              <a:rPr lang="en-US" altLang="en-US" sz="800" smtClean="0">
                <a:latin typeface="Arial" pitchFamily="34" charset="0"/>
              </a:rPr>
              <a:t>Schneider NG, Lunell E, Olmstead RE, Fagerstr</a:t>
            </a:r>
            <a:r>
              <a:rPr lang="en-US" altLang="en-US" sz="800" smtClean="0">
                <a:latin typeface="Arial" pitchFamily="34" charset="0"/>
                <a:cs typeface="Arial" pitchFamily="34" charset="0"/>
              </a:rPr>
              <a:t>ö</a:t>
            </a:r>
            <a:r>
              <a:rPr lang="en-US" altLang="en-US" sz="800" smtClean="0">
                <a:latin typeface="Arial" pitchFamily="34" charset="0"/>
              </a:rPr>
              <a:t>m KO. (1996). Clinical pharmacokinetics of nasal nicotine delivery. A review and comparison to other nicotine systems. </a:t>
            </a:r>
            <a:r>
              <a:rPr lang="en-US" altLang="en-US" sz="800" i="1" smtClean="0">
                <a:latin typeface="Arial" pitchFamily="34" charset="0"/>
              </a:rPr>
              <a:t>Clin Pharmacokinet</a:t>
            </a:r>
            <a:r>
              <a:rPr lang="en-US" altLang="en-US" sz="800" smtClean="0">
                <a:latin typeface="Arial" pitchFamily="34" charset="0"/>
              </a:rPr>
              <a:t> 31:65</a:t>
            </a:r>
            <a:r>
              <a:rPr lang="en-US" altLang="en-US" sz="800" smtClean="0">
                <a:latin typeface="Arial" pitchFamily="34" charset="0"/>
                <a:cs typeface="Arial" pitchFamily="34" charset="0"/>
              </a:rPr>
              <a:t>–</a:t>
            </a:r>
            <a:r>
              <a:rPr lang="en-US" altLang="en-US" sz="800" smtClean="0">
                <a:latin typeface="Arial" pitchFamily="34" charset="0"/>
              </a:rPr>
              <a:t>80.</a:t>
            </a:r>
          </a:p>
        </p:txBody>
      </p:sp>
      <p:graphicFrame>
        <p:nvGraphicFramePr>
          <p:cNvPr id="144409" name="Group 25"/>
          <p:cNvGraphicFramePr>
            <a:graphicFrameLocks noGrp="1"/>
          </p:cNvGraphicFramePr>
          <p:nvPr/>
        </p:nvGraphicFramePr>
        <p:xfrm>
          <a:off x="1014413" y="6221413"/>
          <a:ext cx="5218112" cy="1117600"/>
        </p:xfrm>
        <a:graphic>
          <a:graphicData uri="http://schemas.openxmlformats.org/drawingml/2006/table">
            <a:tbl>
              <a:tblPr/>
              <a:tblGrid>
                <a:gridCol w="1739900"/>
                <a:gridCol w="1739900"/>
                <a:gridCol w="1738312"/>
              </a:tblGrid>
              <a:tr h="374650">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Treatment</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odds ratio </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(95% CI)</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abstinence rate (95% CI)</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Placebo</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1.0</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13.8%</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Nicotine nasal spray</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2.3 (1.7–3.0)</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26.7% (21.5</a:t>
                      </a:r>
                      <a:r>
                        <a:rPr kumimoji="1" lang="en-US" sz="900" b="0" i="0" u="none" strike="noStrike" cap="none" normalizeH="0" baseline="0" smtClean="0">
                          <a:ln>
                            <a:noFill/>
                          </a:ln>
                          <a:solidFill>
                            <a:schemeClr val="tx1"/>
                          </a:solidFill>
                          <a:effectLst/>
                          <a:latin typeface="Arial" charset="0"/>
                          <a:cs typeface="Arial" charset="0"/>
                        </a:rPr>
                        <a:t>–3</a:t>
                      </a:r>
                      <a:r>
                        <a:rPr kumimoji="1" lang="en-US" altLang="en-US" sz="900" b="0" i="0" u="none" strike="noStrike" cap="none" normalizeH="0" baseline="0" smtClean="0">
                          <a:ln>
                            <a:noFill/>
                          </a:ln>
                          <a:solidFill>
                            <a:schemeClr val="tx1"/>
                          </a:solidFill>
                          <a:effectLst/>
                          <a:latin typeface="Arial" charset="0"/>
                          <a:cs typeface="Arial" charset="0"/>
                          <a:sym typeface="Symbol" pitchFamily="18" charset="2"/>
                        </a:rPr>
                        <a:t>2.7)</a:t>
                      </a:r>
                      <a:endParaRPr kumimoji="1" lang="en-US" sz="900" b="0" i="0" u="none" strike="noStrike" cap="none" normalizeH="0" baseline="0" smtClean="0">
                        <a:ln>
                          <a:noFill/>
                        </a:ln>
                        <a:solidFill>
                          <a:schemeClr val="tx1"/>
                        </a:solidFill>
                        <a:effectLst/>
                        <a:latin typeface="Arial" charset="0"/>
                        <a:cs typeface="Arial" charset="0"/>
                      </a:endParaRP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B8266E3-7935-4E17-AD0D-9FB9199D3BC7}" type="slidenum">
              <a:rPr lang="en-US" smtClean="0"/>
              <a:pPr/>
              <a:t>92</a:t>
            </a:fld>
            <a:endParaRPr lang="en-US" smtClean="0"/>
          </a:p>
        </p:txBody>
      </p:sp>
      <p:sp>
        <p:nvSpPr>
          <p:cNvPr id="13107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8062CD01-EDB8-4CA6-97E6-B4CFEC153280}" type="slidenum">
              <a:rPr kumimoji="0" lang="en-US" sz="1200">
                <a:latin typeface="Tahoma" pitchFamily="34" charset="0"/>
                <a:cs typeface="Arial" pitchFamily="34" charset="0"/>
              </a:rPr>
              <a:pPr algn="r" defTabSz="966788" eaLnBrk="1" hangingPunct="1">
                <a:lnSpc>
                  <a:spcPct val="100000"/>
                </a:lnSpc>
                <a:spcBef>
                  <a:spcPct val="0"/>
                </a:spcBef>
              </a:pPr>
              <a:t>92</a:t>
            </a:fld>
            <a:endParaRPr kumimoji="0" lang="en-US" sz="1200">
              <a:latin typeface="Tahoma" pitchFamily="34" charset="0"/>
              <a:cs typeface="Arial" pitchFamily="34" charset="0"/>
            </a:endParaRPr>
          </a:p>
        </p:txBody>
      </p:sp>
      <p:sp>
        <p:nvSpPr>
          <p:cNvPr id="131076" name="Rectangle 2"/>
          <p:cNvSpPr>
            <a:spLocks noGrp="1" noRot="1" noChangeAspect="1" noChangeArrowheads="1" noTextEdit="1"/>
          </p:cNvSpPr>
          <p:nvPr>
            <p:ph type="sldImg"/>
          </p:nvPr>
        </p:nvSpPr>
        <p:spPr>
          <a:xfrm>
            <a:off x="1874838" y="719138"/>
            <a:ext cx="3554412" cy="2665412"/>
          </a:xfrm>
          <a:ln/>
        </p:spPr>
      </p:sp>
      <p:sp>
        <p:nvSpPr>
          <p:cNvPr id="131077" name="Rectangle 3"/>
          <p:cNvSpPr>
            <a:spLocks noGrp="1" noChangeArrowheads="1"/>
          </p:cNvSpPr>
          <p:nvPr>
            <p:ph type="body" idx="1"/>
          </p:nvPr>
        </p:nvSpPr>
        <p:spPr>
          <a:noFill/>
        </p:spPr>
        <p:txBody>
          <a:bodyPr lIns="95715" tIns="47857" rIns="95715" bIns="47857"/>
          <a:lstStyle/>
          <a:p>
            <a:r>
              <a:rPr lang="en-US" sz="900" smtClean="0">
                <a:solidFill>
                  <a:srgbClr val="000000"/>
                </a:solidFill>
                <a:latin typeface="Arial" pitchFamily="34" charset="0"/>
                <a:cs typeface="Times New Roman" pitchFamily="18" charset="0"/>
              </a:rPr>
              <a:t>Patients should be instructed to stop smoking completely while using the nicotine nasal spray. </a:t>
            </a: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One dose is 1 mg of nicotine</a:t>
            </a:r>
            <a:r>
              <a:rPr lang="en-US" sz="900" smtClean="0">
                <a:solidFill>
                  <a:srgbClr val="000000"/>
                </a:solidFill>
                <a:latin typeface="Arial" pitchFamily="34" charset="0"/>
                <a:cs typeface="Arial" pitchFamily="34" charset="0"/>
              </a:rPr>
              <a:t>—two</a:t>
            </a:r>
            <a:r>
              <a:rPr lang="en-US" sz="900" smtClean="0">
                <a:solidFill>
                  <a:srgbClr val="000000"/>
                </a:solidFill>
                <a:latin typeface="Arial" pitchFamily="34" charset="0"/>
                <a:cs typeface="Times New Roman" pitchFamily="18" charset="0"/>
              </a:rPr>
              <a:t> sprays, one (0.5 mg spray) in </a:t>
            </a:r>
            <a:r>
              <a:rPr lang="en-US" sz="900" b="1" smtClean="0">
                <a:solidFill>
                  <a:srgbClr val="000000"/>
                </a:solidFill>
                <a:latin typeface="Arial" pitchFamily="34" charset="0"/>
                <a:cs typeface="Times New Roman" pitchFamily="18" charset="0"/>
              </a:rPr>
              <a:t>each</a:t>
            </a:r>
            <a:r>
              <a:rPr lang="en-US" sz="900" smtClean="0">
                <a:solidFill>
                  <a:srgbClr val="000000"/>
                </a:solidFill>
                <a:latin typeface="Arial" pitchFamily="34" charset="0"/>
                <a:cs typeface="Times New Roman" pitchFamily="18" charset="0"/>
              </a:rPr>
              <a:t> nostril. The recommended starting regimen is one or two doses per hour for 6</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8 weeks. This may be increased up to a maximum recommended dose of 40 mg/day (80 sprays, about half a bottle). </a:t>
            </a:r>
            <a:endParaRPr lang="en-US" sz="900" smtClean="0">
              <a:latin typeface="Arial" pitchFamily="34" charset="0"/>
              <a:cs typeface="Times New Roman" pitchFamily="18" charset="0"/>
            </a:endParaRP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For best results, patients should be encouraged to use at least the recommended minimum of 8 doses per day during the first 6</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8 weeks of therapy. Less frequent administration may be less effective. </a:t>
            </a:r>
          </a:p>
          <a:p>
            <a:endParaRPr lang="en-US" altLang="en-US" sz="900" smtClean="0">
              <a:latin typeface="Arial" pitchFamily="34" charset="0"/>
            </a:endParaRPr>
          </a:p>
          <a:p>
            <a:r>
              <a:rPr lang="en-US" altLang="en-US" sz="900" smtClean="0">
                <a:latin typeface="Arial" pitchFamily="34" charset="0"/>
              </a:rPr>
              <a:t>After 6</a:t>
            </a:r>
            <a:r>
              <a:rPr lang="en-US" sz="900" smtClean="0">
                <a:solidFill>
                  <a:srgbClr val="000000"/>
                </a:solidFill>
                <a:latin typeface="Arial" pitchFamily="34" charset="0"/>
                <a:cs typeface="Arial" pitchFamily="34" charset="0"/>
              </a:rPr>
              <a:t>–</a:t>
            </a:r>
            <a:r>
              <a:rPr lang="en-US" altLang="en-US" sz="900" smtClean="0">
                <a:latin typeface="Arial" pitchFamily="34" charset="0"/>
              </a:rPr>
              <a:t>8 weeks, the dose should be decreased gradually over an additional 4</a:t>
            </a:r>
            <a:r>
              <a:rPr lang="en-US" sz="900" smtClean="0">
                <a:solidFill>
                  <a:srgbClr val="000000"/>
                </a:solidFill>
                <a:latin typeface="Arial" pitchFamily="34" charset="0"/>
                <a:cs typeface="Arial" pitchFamily="34" charset="0"/>
              </a:rPr>
              <a:t>–</a:t>
            </a:r>
            <a:r>
              <a:rPr lang="en-US" altLang="en-US" sz="900" smtClean="0">
                <a:latin typeface="Arial" pitchFamily="34" charset="0"/>
              </a:rPr>
              <a:t>6 weeks.</a:t>
            </a:r>
          </a:p>
          <a:p>
            <a:endParaRPr lang="en-US" sz="900" smtClean="0">
              <a:latin typeface="Arial" pitchFamily="34" charset="0"/>
            </a:endParaRPr>
          </a:p>
          <a:p>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latin typeface="Arial" pitchFamily="34" charset="0"/>
                <a:cs typeface="Times New Roman" pitchFamily="18" charset="0"/>
              </a:rPr>
              <a:t>No tapering strategy has been shown to be optimal in clinical studies. Many patients simply stopped using the spray at their last clinic visit. Strategies recommended by the manufacturer for discontinuing use include the following:</a:t>
            </a:r>
          </a:p>
          <a:p>
            <a:pPr marL="327025" lvl="1" indent="-107950">
              <a:buFontTx/>
              <a:buChar char="•"/>
            </a:pPr>
            <a:r>
              <a:rPr lang="en-US" sz="900" smtClean="0">
                <a:latin typeface="Arial" pitchFamily="34" charset="0"/>
                <a:cs typeface="Times New Roman" pitchFamily="18" charset="0"/>
              </a:rPr>
              <a:t> Use only </a:t>
            </a:r>
            <a:r>
              <a:rPr lang="en-US" sz="900" smtClean="0">
                <a:latin typeface="Arial" pitchFamily="34" charset="0"/>
                <a:cs typeface="Arial" pitchFamily="34" charset="0"/>
              </a:rPr>
              <a:t>half </a:t>
            </a:r>
            <a:r>
              <a:rPr lang="en-US" sz="900" smtClean="0">
                <a:latin typeface="Arial" pitchFamily="34" charset="0"/>
                <a:cs typeface="Times New Roman" pitchFamily="18" charset="0"/>
              </a:rPr>
              <a:t>a dose (one spray) at a time.</a:t>
            </a:r>
          </a:p>
          <a:p>
            <a:pPr marL="327025" lvl="1" indent="-107950">
              <a:buFontTx/>
              <a:buChar char="•"/>
            </a:pPr>
            <a:r>
              <a:rPr lang="en-US" sz="900" smtClean="0">
                <a:latin typeface="Arial" pitchFamily="34" charset="0"/>
                <a:cs typeface="Times New Roman" pitchFamily="18" charset="0"/>
              </a:rPr>
              <a:t> Use the spray less frequently:</a:t>
            </a:r>
          </a:p>
          <a:p>
            <a:pPr marL="544513" lvl="2" indent="-107950">
              <a:buFontTx/>
              <a:buChar char="•"/>
            </a:pPr>
            <a:r>
              <a:rPr lang="en-US" sz="900" smtClean="0">
                <a:latin typeface="Arial" pitchFamily="34" charset="0"/>
                <a:cs typeface="Times New Roman" pitchFamily="18" charset="0"/>
              </a:rPr>
              <a:t> Skip a dose by not medicating every hour.</a:t>
            </a:r>
          </a:p>
          <a:p>
            <a:pPr marL="544513" lvl="2" indent="-107950">
              <a:buFontTx/>
              <a:buChar char="•"/>
            </a:pPr>
            <a:r>
              <a:rPr lang="en-US" sz="900" smtClean="0">
                <a:latin typeface="Arial" pitchFamily="34" charset="0"/>
                <a:cs typeface="Times New Roman" pitchFamily="18" charset="0"/>
              </a:rPr>
              <a:t> Keep a tally of daily usage, and try to meet a steadily reducing usage target.</a:t>
            </a:r>
          </a:p>
          <a:p>
            <a:endParaRPr lang="en-US" sz="900" smtClean="0">
              <a:latin typeface="Arial" pitchFamily="34" charset="0"/>
              <a:cs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5D0A62F-91CF-4BFB-BC18-3631B69BFD61}" type="slidenum">
              <a:rPr lang="en-US" smtClean="0"/>
              <a:pPr/>
              <a:t>93</a:t>
            </a:fld>
            <a:endParaRPr lang="en-US" smtClean="0"/>
          </a:p>
        </p:txBody>
      </p:sp>
      <p:sp>
        <p:nvSpPr>
          <p:cNvPr id="13209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86A8A963-99D5-478A-9B3A-5D29459DB01A}" type="slidenum">
              <a:rPr kumimoji="0" lang="en-US" sz="1200">
                <a:latin typeface="Tahoma" pitchFamily="34" charset="0"/>
                <a:cs typeface="Arial" pitchFamily="34" charset="0"/>
              </a:rPr>
              <a:pPr algn="r" defTabSz="966788" eaLnBrk="1" hangingPunct="1">
                <a:lnSpc>
                  <a:spcPct val="100000"/>
                </a:lnSpc>
                <a:spcBef>
                  <a:spcPct val="0"/>
                </a:spcBef>
              </a:pPr>
              <a:t>93</a:t>
            </a:fld>
            <a:endParaRPr kumimoji="0" lang="en-US" sz="1200">
              <a:latin typeface="Tahoma" pitchFamily="34" charset="0"/>
              <a:cs typeface="Arial" pitchFamily="34" charset="0"/>
            </a:endParaRPr>
          </a:p>
        </p:txBody>
      </p:sp>
      <p:sp>
        <p:nvSpPr>
          <p:cNvPr id="132100" name="Rectangle 2"/>
          <p:cNvSpPr>
            <a:spLocks noGrp="1" noRot="1" noChangeAspect="1" noChangeArrowheads="1" noTextEdit="1"/>
          </p:cNvSpPr>
          <p:nvPr>
            <p:ph type="sldImg"/>
          </p:nvPr>
        </p:nvSpPr>
        <p:spPr>
          <a:xfrm>
            <a:off x="1874838" y="719138"/>
            <a:ext cx="3554412" cy="2665412"/>
          </a:xfrm>
          <a:ln/>
        </p:spPr>
      </p:sp>
      <p:sp>
        <p:nvSpPr>
          <p:cNvPr id="132101" name="Rectangle 3"/>
          <p:cNvSpPr>
            <a:spLocks noGrp="1" noChangeArrowheads="1"/>
          </p:cNvSpPr>
          <p:nvPr>
            <p:ph type="body" idx="1"/>
          </p:nvPr>
        </p:nvSpPr>
        <p:spPr>
          <a:noFill/>
        </p:spPr>
        <p:txBody>
          <a:bodyPr lIns="95715" tIns="47857" rIns="95715" bIns="47857"/>
          <a:lstStyle/>
          <a:p>
            <a:pPr>
              <a:buFont typeface="Wingdings" pitchFamily="2" charset="2"/>
              <a:buNone/>
            </a:pPr>
            <a:r>
              <a:rPr lang="en-US" altLang="en-US" sz="900" b="1" smtClean="0">
                <a:latin typeface="Arial" pitchFamily="34" charset="0"/>
                <a:cs typeface="Arial" pitchFamily="34" charset="0"/>
                <a:sym typeface="Webdings" pitchFamily="18" charset="2"/>
              </a:rPr>
              <a:t>♪</a:t>
            </a:r>
            <a:r>
              <a:rPr lang="en-US" sz="900" b="1" smtClean="0">
                <a:latin typeface="Arial" pitchFamily="34" charset="0"/>
                <a:sym typeface="Monotype Sorts"/>
              </a:rPr>
              <a:t> Note to instructor(s): </a:t>
            </a:r>
            <a:r>
              <a:rPr lang="en-US" sz="900" smtClean="0">
                <a:solidFill>
                  <a:srgbClr val="000000"/>
                </a:solidFill>
                <a:latin typeface="Arial" pitchFamily="34" charset="0"/>
                <a:cs typeface="Times New Roman" pitchFamily="18" charset="0"/>
              </a:rPr>
              <a:t>Demonstrate for participants, using nicotine nasal spray sample or placebo. Pass around sample for class to see and handle. </a:t>
            </a:r>
            <a:r>
              <a:rPr lang="en-US" sz="900" b="1" i="1" smtClean="0">
                <a:solidFill>
                  <a:srgbClr val="000000"/>
                </a:solidFill>
                <a:latin typeface="Arial" pitchFamily="34" charset="0"/>
                <a:cs typeface="Times New Roman" pitchFamily="18" charset="0"/>
              </a:rPr>
              <a:t>Participants should NOT use this prescription product.</a:t>
            </a:r>
          </a:p>
          <a:p>
            <a:endParaRPr lang="en-US" sz="900" b="1" i="1" smtClean="0">
              <a:latin typeface="Arial" pitchFamily="34" charset="0"/>
              <a:cs typeface="Times New Roman" pitchFamily="18" charset="0"/>
            </a:endParaRPr>
          </a:p>
          <a:p>
            <a:r>
              <a:rPr lang="en-US" sz="900" b="1" smtClean="0">
                <a:solidFill>
                  <a:srgbClr val="000000"/>
                </a:solidFill>
                <a:latin typeface="Arial" pitchFamily="34" charset="0"/>
                <a:cs typeface="Times New Roman" pitchFamily="18" charset="0"/>
              </a:rPr>
              <a:t>Nicotine nasal spray: Directions for use</a:t>
            </a:r>
          </a:p>
          <a:p>
            <a:pPr marL="327025" lvl="1" indent="-107950">
              <a:buFontTx/>
              <a:buChar char="•"/>
            </a:pPr>
            <a:r>
              <a:rPr lang="en-US" sz="900" smtClean="0">
                <a:solidFill>
                  <a:srgbClr val="000000"/>
                </a:solidFill>
                <a:latin typeface="Arial" pitchFamily="34" charset="0"/>
                <a:cs typeface="Times New Roman" pitchFamily="18" charset="0"/>
              </a:rPr>
              <a:t>Remove the cap. Using your thumb and index finger, press in on the circles on the sides of the bottle. Pull off the cap.</a:t>
            </a:r>
            <a:r>
              <a:rPr lang="en-US" sz="900" smtClean="0">
                <a:latin typeface="Arial" pitchFamily="34" charset="0"/>
                <a:cs typeface="Times New Roman" pitchFamily="18" charset="0"/>
              </a:rPr>
              <a:t> </a:t>
            </a:r>
            <a:r>
              <a:rPr lang="en-US" sz="900" i="1" smtClean="0">
                <a:latin typeface="Arial" pitchFamily="34" charset="0"/>
                <a:cs typeface="Times New Roman" pitchFamily="18" charset="0"/>
              </a:rPr>
              <a:t>Note:</a:t>
            </a:r>
            <a:r>
              <a:rPr lang="en-US" sz="900" smtClean="0">
                <a:latin typeface="Arial" pitchFamily="34" charset="0"/>
                <a:cs typeface="Times New Roman" pitchFamily="18" charset="0"/>
              </a:rPr>
              <a:t> This child-resistant cap can be very difficult to remove. It is important to press firmly on the circles on the side of the bottle to unlock the cap.</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8521810-2443-4AE4-8D69-2F862FAB44FA}" type="slidenum">
              <a:rPr lang="en-US" smtClean="0"/>
              <a:pPr/>
              <a:t>94</a:t>
            </a:fld>
            <a:endParaRPr lang="en-US" smtClean="0"/>
          </a:p>
        </p:txBody>
      </p:sp>
      <p:sp>
        <p:nvSpPr>
          <p:cNvPr id="13312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320D4A98-2A4B-41F1-9902-89C9467A7AD2}" type="slidenum">
              <a:rPr kumimoji="0" lang="en-US" sz="1200">
                <a:latin typeface="Tahoma" pitchFamily="34" charset="0"/>
                <a:cs typeface="Arial" pitchFamily="34" charset="0"/>
              </a:rPr>
              <a:pPr algn="r" defTabSz="966788" eaLnBrk="1" hangingPunct="1">
                <a:lnSpc>
                  <a:spcPct val="100000"/>
                </a:lnSpc>
                <a:spcBef>
                  <a:spcPct val="0"/>
                </a:spcBef>
              </a:pPr>
              <a:t>94</a:t>
            </a:fld>
            <a:endParaRPr kumimoji="0" lang="en-US" sz="1200">
              <a:latin typeface="Tahoma" pitchFamily="34" charset="0"/>
              <a:cs typeface="Arial" pitchFamily="34" charset="0"/>
            </a:endParaRPr>
          </a:p>
        </p:txBody>
      </p:sp>
      <p:sp>
        <p:nvSpPr>
          <p:cNvPr id="133124" name="Rectangle 2"/>
          <p:cNvSpPr>
            <a:spLocks noGrp="1" noRot="1" noChangeAspect="1" noChangeArrowheads="1" noTextEdit="1"/>
          </p:cNvSpPr>
          <p:nvPr>
            <p:ph type="sldImg"/>
          </p:nvPr>
        </p:nvSpPr>
        <p:spPr>
          <a:xfrm>
            <a:off x="1874838" y="719138"/>
            <a:ext cx="3554412" cy="2665412"/>
          </a:xfrm>
          <a:ln/>
        </p:spPr>
      </p:sp>
      <p:sp>
        <p:nvSpPr>
          <p:cNvPr id="133125" name="Rectangle 3"/>
          <p:cNvSpPr>
            <a:spLocks noGrp="1" noChangeArrowheads="1"/>
          </p:cNvSpPr>
          <p:nvPr>
            <p:ph type="body" idx="1"/>
          </p:nvPr>
        </p:nvSpPr>
        <p:spPr>
          <a:noFill/>
        </p:spPr>
        <p:txBody>
          <a:bodyPr lIns="95715" tIns="47857" rIns="95715" bIns="47857"/>
          <a:lstStyle/>
          <a:p>
            <a:r>
              <a:rPr lang="en-US" sz="900" b="1" smtClean="0">
                <a:solidFill>
                  <a:srgbClr val="000000"/>
                </a:solidFill>
                <a:latin typeface="Arial" pitchFamily="34" charset="0"/>
                <a:cs typeface="Times New Roman" pitchFamily="18" charset="0"/>
              </a:rPr>
              <a:t>Nicotine nasal spray: Directions for use (cont’d)</a:t>
            </a:r>
          </a:p>
          <a:p>
            <a:pPr marL="327025" lvl="1" indent="-107950">
              <a:buFontTx/>
              <a:buChar char="•"/>
            </a:pPr>
            <a:r>
              <a:rPr lang="en-US" sz="900" smtClean="0">
                <a:solidFill>
                  <a:srgbClr val="000000"/>
                </a:solidFill>
                <a:latin typeface="Arial" pitchFamily="34" charset="0"/>
                <a:cs typeface="Times New Roman" pitchFamily="18" charset="0"/>
              </a:rPr>
              <a:t>Before using the nasal spray for the first time, the pump must be primed. This is done by actuating the device into a tissue:</a:t>
            </a:r>
          </a:p>
          <a:p>
            <a:pPr marL="544513" lvl="2" indent="-107950">
              <a:buFontTx/>
              <a:buChar char="•"/>
            </a:pPr>
            <a:r>
              <a:rPr lang="en-US" sz="900" smtClean="0">
                <a:solidFill>
                  <a:srgbClr val="000000"/>
                </a:solidFill>
                <a:latin typeface="Arial" pitchFamily="34" charset="0"/>
                <a:cs typeface="Times New Roman" pitchFamily="18" charset="0"/>
              </a:rPr>
              <a:t>Obtain a facial tissue or paper towel.</a:t>
            </a:r>
          </a:p>
          <a:p>
            <a:pPr marL="544513" lvl="2" indent="-107950">
              <a:buFontTx/>
              <a:buChar char="•"/>
            </a:pPr>
            <a:r>
              <a:rPr lang="en-US" sz="900" smtClean="0">
                <a:solidFill>
                  <a:srgbClr val="000000"/>
                </a:solidFill>
                <a:latin typeface="Arial" pitchFamily="34" charset="0"/>
                <a:cs typeface="Times New Roman" pitchFamily="18" charset="0"/>
              </a:rPr>
              <a:t>Hold the bottle and press firmly on the glass bottom of the unit with thumb. </a:t>
            </a:r>
          </a:p>
          <a:p>
            <a:pPr marL="544513" lvl="2" indent="-107950">
              <a:buFontTx/>
              <a:buChar char="•"/>
            </a:pPr>
            <a:r>
              <a:rPr lang="en-US" sz="900" smtClean="0">
                <a:solidFill>
                  <a:srgbClr val="000000"/>
                </a:solidFill>
                <a:latin typeface="Arial" pitchFamily="34" charset="0"/>
                <a:cs typeface="Times New Roman" pitchFamily="18" charset="0"/>
              </a:rPr>
              <a:t>Pump into the tissue until a fine spray is visible (about 6</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8 times). The tissue should be discarded after use.</a:t>
            </a:r>
          </a:p>
          <a:p>
            <a:pPr marL="327025" lvl="1" indent="-107950">
              <a:buFontTx/>
              <a:buChar char="•"/>
            </a:pPr>
            <a:r>
              <a:rPr lang="en-US" sz="900" smtClean="0">
                <a:solidFill>
                  <a:srgbClr val="000000"/>
                </a:solidFill>
                <a:latin typeface="Arial" pitchFamily="34" charset="0"/>
                <a:cs typeface="Times New Roman" pitchFamily="18" charset="0"/>
              </a:rPr>
              <a:t>If the pump is not used for 24 hours, it should be primed into a tissue 1</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2 times. To minimize drug wastage, avoid excessive priming.</a:t>
            </a:r>
          </a:p>
          <a:p>
            <a:pPr marL="327025" lvl="1" indent="-107950">
              <a:buFontTx/>
              <a:buChar char="•"/>
            </a:pPr>
            <a:r>
              <a:rPr lang="en-US" sz="900" smtClean="0">
                <a:solidFill>
                  <a:srgbClr val="000000"/>
                </a:solidFill>
                <a:latin typeface="Arial" pitchFamily="34" charset="0"/>
                <a:cs typeface="Times New Roman" pitchFamily="18" charset="0"/>
              </a:rPr>
              <a:t>Before using the spray, blow nose if it is not clear. </a:t>
            </a:r>
          </a:p>
          <a:p>
            <a:pPr marL="327025" lvl="1" indent="-107950">
              <a:buFontTx/>
              <a:buChar char="•"/>
            </a:pPr>
            <a:r>
              <a:rPr lang="en-US" sz="900" smtClean="0">
                <a:solidFill>
                  <a:srgbClr val="000000"/>
                </a:solidFill>
                <a:latin typeface="Arial" pitchFamily="34" charset="0"/>
                <a:cs typeface="Times New Roman" pitchFamily="18" charset="0"/>
              </a:rPr>
              <a:t>Tilt head back slightly and insert the tip of the bottle into the nostril as far as is comfortable. </a:t>
            </a:r>
          </a:p>
          <a:p>
            <a:pPr marL="327025" lvl="1" indent="-107950">
              <a:buFontTx/>
              <a:buChar char="•"/>
            </a:pPr>
            <a:r>
              <a:rPr lang="en-US" sz="900" smtClean="0">
                <a:solidFill>
                  <a:srgbClr val="000000"/>
                </a:solidFill>
                <a:latin typeface="Arial" pitchFamily="34" charset="0"/>
                <a:cs typeface="Times New Roman" pitchFamily="18" charset="0"/>
              </a:rPr>
              <a:t>Breathe through the mouth, and spray once in each nostril. </a:t>
            </a:r>
          </a:p>
          <a:p>
            <a:pPr marL="327025" lvl="1" indent="-107950">
              <a:buFontTx/>
              <a:buChar char="•"/>
            </a:pPr>
            <a:r>
              <a:rPr lang="en-US" sz="900" smtClean="0">
                <a:solidFill>
                  <a:srgbClr val="000000"/>
                </a:solidFill>
                <a:latin typeface="Arial" pitchFamily="34" charset="0"/>
                <a:cs typeface="Times New Roman" pitchFamily="18" charset="0"/>
              </a:rPr>
              <a:t>Do not sniff, swallow, or inhale through the nose while administering the medication because this increases the irritating effects of the spray.</a:t>
            </a:r>
          </a:p>
          <a:p>
            <a:pPr marL="327025" lvl="1" indent="-107950"/>
            <a:endParaRPr lang="en-US" sz="900" smtClean="0">
              <a:solidFill>
                <a:srgbClr val="000000"/>
              </a:solidFill>
              <a:latin typeface="Arial" pitchFamily="34" charset="0"/>
              <a:cs typeface="Times New Roman"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95AD549-DCC0-48CC-B1C1-B4E7378C7330}" type="slidenum">
              <a:rPr lang="en-US" smtClean="0"/>
              <a:pPr/>
              <a:t>95</a:t>
            </a:fld>
            <a:endParaRPr lang="en-US" smtClean="0"/>
          </a:p>
        </p:txBody>
      </p:sp>
      <p:sp>
        <p:nvSpPr>
          <p:cNvPr id="134147"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F2676D35-5050-42E2-9010-5DABB1C0D53B}" type="slidenum">
              <a:rPr kumimoji="0" lang="en-US" sz="1200">
                <a:latin typeface="Tahoma" pitchFamily="34" charset="0"/>
                <a:cs typeface="Arial" pitchFamily="34" charset="0"/>
              </a:rPr>
              <a:pPr algn="r" defTabSz="966788" eaLnBrk="1" hangingPunct="1">
                <a:lnSpc>
                  <a:spcPct val="100000"/>
                </a:lnSpc>
                <a:spcBef>
                  <a:spcPct val="0"/>
                </a:spcBef>
              </a:pPr>
              <a:t>95</a:t>
            </a:fld>
            <a:endParaRPr kumimoji="0" lang="en-US" sz="1200">
              <a:latin typeface="Tahoma" pitchFamily="34" charset="0"/>
              <a:cs typeface="Arial" pitchFamily="34" charset="0"/>
            </a:endParaRPr>
          </a:p>
        </p:txBody>
      </p:sp>
      <p:sp>
        <p:nvSpPr>
          <p:cNvPr id="134148" name="Rectangle 2"/>
          <p:cNvSpPr>
            <a:spLocks noGrp="1" noRot="1" noChangeAspect="1" noChangeArrowheads="1" noTextEdit="1"/>
          </p:cNvSpPr>
          <p:nvPr>
            <p:ph type="sldImg"/>
          </p:nvPr>
        </p:nvSpPr>
        <p:spPr>
          <a:xfrm>
            <a:off x="1874838" y="719138"/>
            <a:ext cx="3554412" cy="2665412"/>
          </a:xfrm>
          <a:ln/>
        </p:spPr>
      </p:sp>
      <p:sp>
        <p:nvSpPr>
          <p:cNvPr id="134149" name="Rectangle 3"/>
          <p:cNvSpPr>
            <a:spLocks noGrp="1" noChangeArrowheads="1"/>
          </p:cNvSpPr>
          <p:nvPr>
            <p:ph type="body" idx="1"/>
          </p:nvPr>
        </p:nvSpPr>
        <p:spPr>
          <a:noFill/>
        </p:spPr>
        <p:txBody>
          <a:bodyPr lIns="95715" tIns="47857" rIns="95715" bIns="47857"/>
          <a:lstStyle/>
          <a:p>
            <a:r>
              <a:rPr lang="en-US" sz="900" b="1" smtClean="0">
                <a:solidFill>
                  <a:srgbClr val="000000"/>
                </a:solidFill>
                <a:latin typeface="Arial" pitchFamily="34" charset="0"/>
                <a:cs typeface="Times New Roman" pitchFamily="18" charset="0"/>
              </a:rPr>
              <a:t>Nicotine nasal spray: Directions for use (cont’d)</a:t>
            </a:r>
          </a:p>
          <a:p>
            <a:pPr marL="327025" lvl="1" indent="-107950">
              <a:buFontTx/>
              <a:buChar char="•"/>
            </a:pPr>
            <a:r>
              <a:rPr lang="en-US" sz="900" smtClean="0">
                <a:solidFill>
                  <a:srgbClr val="000000"/>
                </a:solidFill>
                <a:latin typeface="Arial" pitchFamily="34" charset="0"/>
                <a:cs typeface="Times New Roman" pitchFamily="18" charset="0"/>
              </a:rPr>
              <a:t>If nose runs, gently sniff to keep nasal spray in the nose.</a:t>
            </a:r>
          </a:p>
          <a:p>
            <a:pPr marL="327025" lvl="1" indent="-107950">
              <a:buFontTx/>
              <a:buChar char="•"/>
            </a:pPr>
            <a:r>
              <a:rPr lang="en-US" sz="900" smtClean="0">
                <a:solidFill>
                  <a:srgbClr val="000000"/>
                </a:solidFill>
                <a:latin typeface="Arial" pitchFamily="34" charset="0"/>
                <a:cs typeface="Times New Roman" pitchFamily="18" charset="0"/>
              </a:rPr>
              <a:t>Wait 2</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3 minutes before blowing nose to allow the nicotine to be absorbed across the nasal mucosa.</a:t>
            </a:r>
            <a:endParaRPr lang="en-US" sz="900" smtClean="0">
              <a:latin typeface="Arial" pitchFamily="34" charset="0"/>
              <a:cs typeface="Times New Roman" pitchFamily="18" charset="0"/>
            </a:endParaRPr>
          </a:p>
          <a:p>
            <a:pPr marL="327025" lvl="1" indent="-107950">
              <a:buFontTx/>
              <a:buChar char="•"/>
            </a:pPr>
            <a:r>
              <a:rPr lang="en-US" altLang="en-US" sz="900" smtClean="0">
                <a:latin typeface="Arial" pitchFamily="34" charset="0"/>
              </a:rPr>
              <a:t>Because of the potential for tearing, coughing, and sneezing, wait 5 minutes before driving or operating heavy machinery.</a:t>
            </a:r>
          </a:p>
          <a:p>
            <a:pPr marL="327025" lvl="1" indent="-107950">
              <a:buFontTx/>
              <a:buChar char="•"/>
            </a:pPr>
            <a:r>
              <a:rPr lang="en-US" sz="900" smtClean="0">
                <a:solidFill>
                  <a:srgbClr val="000000"/>
                </a:solidFill>
                <a:latin typeface="Arial" pitchFamily="34" charset="0"/>
                <a:cs typeface="Times New Roman" pitchFamily="18" charset="0"/>
              </a:rPr>
              <a:t>Place the cap back on the bottle after use and avoid contact with skin, eyes, and mouth. If contact occurs, rinse immediately with water, because nicotine is readily absorbed across the skin and mucous membranes.</a:t>
            </a:r>
            <a:endParaRPr lang="en-US" altLang="en-US" sz="900" smtClean="0">
              <a:latin typeface="Arial" pitchFamily="34" charset="0"/>
            </a:endParaRPr>
          </a:p>
          <a:p>
            <a:pPr marL="327025" lvl="1" indent="-107950"/>
            <a:endParaRPr lang="en-US" sz="900" smtClean="0">
              <a:latin typeface="Arial" pitchFamily="34" charset="0"/>
              <a:cs typeface="Times New Roman" pitchFamily="18" charset="0"/>
            </a:endParaRPr>
          </a:p>
          <a:p>
            <a:endParaRPr lang="en-US" sz="900" smtClean="0">
              <a:solidFill>
                <a:srgbClr val="000000"/>
              </a:solidFill>
              <a:latin typeface="Arial" pitchFamily="34" charset="0"/>
              <a:cs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D4F5436E-5516-46E0-8DBF-A2175296D622}" type="slidenum">
              <a:rPr lang="en-US" smtClean="0"/>
              <a:pPr/>
              <a:t>96</a:t>
            </a:fld>
            <a:endParaRPr lang="en-US" smtClean="0"/>
          </a:p>
        </p:txBody>
      </p:sp>
      <p:sp>
        <p:nvSpPr>
          <p:cNvPr id="135171"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E72C7197-75E7-47FF-8240-6E990ED211D7}" type="slidenum">
              <a:rPr kumimoji="0" lang="en-US" sz="1200">
                <a:latin typeface="Tahoma" pitchFamily="34" charset="0"/>
                <a:cs typeface="Arial" pitchFamily="34" charset="0"/>
              </a:rPr>
              <a:pPr algn="r" defTabSz="966788" eaLnBrk="1" hangingPunct="1">
                <a:lnSpc>
                  <a:spcPct val="100000"/>
                </a:lnSpc>
                <a:spcBef>
                  <a:spcPct val="0"/>
                </a:spcBef>
              </a:pPr>
              <a:t>96</a:t>
            </a:fld>
            <a:endParaRPr kumimoji="0" lang="en-US" sz="1200">
              <a:latin typeface="Tahoma" pitchFamily="34" charset="0"/>
              <a:cs typeface="Arial" pitchFamily="34" charset="0"/>
            </a:endParaRPr>
          </a:p>
        </p:txBody>
      </p:sp>
      <p:sp>
        <p:nvSpPr>
          <p:cNvPr id="135172" name="Rectangle 2"/>
          <p:cNvSpPr>
            <a:spLocks noGrp="1" noRot="1" noChangeAspect="1" noChangeArrowheads="1" noTextEdit="1"/>
          </p:cNvSpPr>
          <p:nvPr>
            <p:ph type="sldImg"/>
          </p:nvPr>
        </p:nvSpPr>
        <p:spPr>
          <a:xfrm>
            <a:off x="1874838" y="719138"/>
            <a:ext cx="3554412" cy="2665412"/>
          </a:xfrm>
          <a:ln/>
        </p:spPr>
      </p:sp>
      <p:sp>
        <p:nvSpPr>
          <p:cNvPr id="135173" name="Rectangle 3"/>
          <p:cNvSpPr>
            <a:spLocks noGrp="1" noChangeArrowheads="1"/>
          </p:cNvSpPr>
          <p:nvPr>
            <p:ph type="body" idx="1"/>
          </p:nvPr>
        </p:nvSpPr>
        <p:spPr>
          <a:noFill/>
        </p:spPr>
        <p:txBody>
          <a:bodyPr lIns="95715" tIns="47857" rIns="95715" bIns="47857"/>
          <a:lstStyle/>
          <a:p>
            <a:r>
              <a:rPr lang="en-US" sz="900" smtClean="0">
                <a:solidFill>
                  <a:srgbClr val="000000"/>
                </a:solidFill>
                <a:latin typeface="Arial" pitchFamily="34" charset="0"/>
                <a:cs typeface="Times New Roman" pitchFamily="18" charset="0"/>
              </a:rPr>
              <a:t>What to expect during first week:</a:t>
            </a:r>
          </a:p>
          <a:p>
            <a:pPr marL="327025" lvl="1" indent="-107950">
              <a:buFontTx/>
              <a:buChar char="•"/>
            </a:pPr>
            <a:r>
              <a:rPr lang="en-US" sz="900" smtClean="0">
                <a:solidFill>
                  <a:srgbClr val="000000"/>
                </a:solidFill>
                <a:latin typeface="Arial" pitchFamily="34" charset="0"/>
                <a:cs typeface="Times New Roman" pitchFamily="18" charset="0"/>
              </a:rPr>
              <a:t>Hot peppery feeling in the back of the throat or nose</a:t>
            </a:r>
          </a:p>
          <a:p>
            <a:pPr marL="327025" lvl="1" indent="-107950">
              <a:buFontTx/>
              <a:buChar char="•"/>
            </a:pPr>
            <a:r>
              <a:rPr lang="en-US" sz="900" smtClean="0">
                <a:solidFill>
                  <a:srgbClr val="000000"/>
                </a:solidFill>
                <a:latin typeface="Arial" pitchFamily="34" charset="0"/>
                <a:cs typeface="Times New Roman" pitchFamily="18" charset="0"/>
              </a:rPr>
              <a:t>Sneezing</a:t>
            </a:r>
          </a:p>
          <a:p>
            <a:pPr marL="327025" lvl="1" indent="-107950">
              <a:buFontTx/>
              <a:buChar char="•"/>
            </a:pPr>
            <a:r>
              <a:rPr lang="en-US" sz="900" smtClean="0">
                <a:solidFill>
                  <a:srgbClr val="000000"/>
                </a:solidFill>
                <a:latin typeface="Arial" pitchFamily="34" charset="0"/>
                <a:cs typeface="Times New Roman" pitchFamily="18" charset="0"/>
              </a:rPr>
              <a:t>Coughing</a:t>
            </a:r>
          </a:p>
          <a:p>
            <a:pPr marL="327025" lvl="1" indent="-107950">
              <a:buFontTx/>
              <a:buChar char="•"/>
            </a:pPr>
            <a:r>
              <a:rPr lang="en-US" sz="900" smtClean="0">
                <a:solidFill>
                  <a:srgbClr val="000000"/>
                </a:solidFill>
                <a:latin typeface="Arial" pitchFamily="34" charset="0"/>
                <a:cs typeface="Times New Roman" pitchFamily="18" charset="0"/>
              </a:rPr>
              <a:t>Watery eyes</a:t>
            </a:r>
          </a:p>
          <a:p>
            <a:pPr marL="327025" lvl="1" indent="-107950">
              <a:buFontTx/>
              <a:buChar char="•"/>
            </a:pPr>
            <a:r>
              <a:rPr lang="en-US" sz="900" smtClean="0">
                <a:solidFill>
                  <a:srgbClr val="000000"/>
                </a:solidFill>
                <a:latin typeface="Arial" pitchFamily="34" charset="0"/>
                <a:cs typeface="Times New Roman" pitchFamily="18" charset="0"/>
              </a:rPr>
              <a:t>Runny nose</a:t>
            </a:r>
          </a:p>
          <a:p>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These adverse effects should lessen over a few days. Regular use during the first week will help the patient adapt to the irritant effects of the spray. Some investigators have found that with regular use during the first week, tolerance to the irritant effects of the spray develops (Benowitz et al., 1997). However, the irritant effects of the spray should not be minimized because nasal or airway reactions are common (Fiore et al., 2008):</a:t>
            </a:r>
          </a:p>
          <a:p>
            <a:pPr marL="327025" lvl="1" indent="-107950">
              <a:buFontTx/>
              <a:buChar char="•"/>
            </a:pPr>
            <a:r>
              <a:rPr lang="en-US" sz="900" smtClean="0">
                <a:solidFill>
                  <a:srgbClr val="000000"/>
                </a:solidFill>
                <a:latin typeface="Arial" pitchFamily="34" charset="0"/>
                <a:cs typeface="Times New Roman" pitchFamily="18" charset="0"/>
              </a:rPr>
              <a:t>94% of patients report moderate-to-severe irritation in the first 2 days of therapy.</a:t>
            </a:r>
          </a:p>
          <a:p>
            <a:pPr marL="327025" lvl="1" indent="-107950">
              <a:buFontTx/>
              <a:buChar char="•"/>
            </a:pPr>
            <a:r>
              <a:rPr lang="en-US" sz="900" smtClean="0">
                <a:solidFill>
                  <a:srgbClr val="000000"/>
                </a:solidFill>
                <a:latin typeface="Arial" pitchFamily="34" charset="0"/>
                <a:cs typeface="Times New Roman" pitchFamily="18" charset="0"/>
              </a:rPr>
              <a:t>81% still report nasal irritation (mild to moderate) after 3 weeks.</a:t>
            </a:r>
          </a:p>
          <a:p>
            <a:pPr marL="327025" lvl="1" indent="-107950">
              <a:buFontTx/>
              <a:buChar char="•"/>
            </a:pPr>
            <a:endParaRPr 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If side effects do not lessen after a week, the patient should contact his or her health care provider.</a:t>
            </a:r>
          </a:p>
          <a:p>
            <a:pPr marL="327025" lvl="1" indent="-107950"/>
            <a:endParaRPr lang="en-US" sz="900" smtClean="0">
              <a:solidFill>
                <a:srgbClr val="000000"/>
              </a:solidFill>
              <a:latin typeface="Arial" pitchFamily="34" charset="0"/>
              <a:cs typeface="Times New Roman" pitchFamily="18" charset="0"/>
            </a:endParaRPr>
          </a:p>
          <a:p>
            <a:r>
              <a:rPr lang="en-US" altLang="en-US" sz="800" smtClean="0">
                <a:latin typeface="Arial" pitchFamily="34" charset="0"/>
              </a:rPr>
              <a:t>Benowitz NL, Zevin S, Jacob P. (1997). Sources of variability in nicotine and cotinine levels with use of nicotine nasal spray, transdermal nicotine and cigarette smoking. </a:t>
            </a:r>
            <a:r>
              <a:rPr lang="en-US" altLang="en-US" sz="800" i="1" smtClean="0">
                <a:latin typeface="Arial" pitchFamily="34" charset="0"/>
              </a:rPr>
              <a:t>Br J Clin Pharmacol</a:t>
            </a:r>
            <a:r>
              <a:rPr lang="en-US" altLang="en-US" sz="800" smtClean="0">
                <a:latin typeface="Arial" pitchFamily="34" charset="0"/>
              </a:rPr>
              <a:t> 43;259</a:t>
            </a:r>
            <a:r>
              <a:rPr lang="en-US" altLang="en-US" sz="800" smtClean="0">
                <a:latin typeface="Arial" pitchFamily="34" charset="0"/>
                <a:cs typeface="Arial" pitchFamily="34" charset="0"/>
              </a:rPr>
              <a:t>–</a:t>
            </a:r>
            <a:r>
              <a:rPr lang="en-US" altLang="en-US" sz="800" smtClean="0">
                <a:latin typeface="Arial" pitchFamily="34" charset="0"/>
              </a:rPr>
              <a:t>267.</a:t>
            </a: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67B6DE6-82B4-4448-855F-6F56E6B6D076}" type="slidenum">
              <a:rPr lang="en-US" smtClean="0"/>
              <a:pPr/>
              <a:t>97</a:t>
            </a:fld>
            <a:endParaRPr lang="en-US" smtClean="0"/>
          </a:p>
        </p:txBody>
      </p:sp>
      <p:sp>
        <p:nvSpPr>
          <p:cNvPr id="136195"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8E54AACF-C3B3-4451-AA05-D5BBF4634807}" type="slidenum">
              <a:rPr kumimoji="0" lang="en-US" sz="1200">
                <a:latin typeface="Tahoma" pitchFamily="34" charset="0"/>
                <a:cs typeface="Arial" pitchFamily="34" charset="0"/>
              </a:rPr>
              <a:pPr algn="r" defTabSz="966788" eaLnBrk="1" hangingPunct="1">
                <a:lnSpc>
                  <a:spcPct val="100000"/>
                </a:lnSpc>
                <a:spcBef>
                  <a:spcPct val="0"/>
                </a:spcBef>
              </a:pPr>
              <a:t>97</a:t>
            </a:fld>
            <a:endParaRPr kumimoji="0" lang="en-US" sz="1200">
              <a:latin typeface="Tahoma" pitchFamily="34" charset="0"/>
              <a:cs typeface="Arial" pitchFamily="34" charset="0"/>
            </a:endParaRPr>
          </a:p>
        </p:txBody>
      </p:sp>
      <p:sp>
        <p:nvSpPr>
          <p:cNvPr id="136196" name="Rectangle 2"/>
          <p:cNvSpPr>
            <a:spLocks noGrp="1" noRot="1" noChangeAspect="1" noChangeArrowheads="1" noTextEdit="1"/>
          </p:cNvSpPr>
          <p:nvPr>
            <p:ph type="sldImg"/>
          </p:nvPr>
        </p:nvSpPr>
        <p:spPr>
          <a:xfrm>
            <a:off x="1874838" y="719138"/>
            <a:ext cx="3554412" cy="2665412"/>
          </a:xfrm>
          <a:ln/>
        </p:spPr>
      </p:sp>
      <p:sp>
        <p:nvSpPr>
          <p:cNvPr id="136197" name="Rectangle 3"/>
          <p:cNvSpPr>
            <a:spLocks noGrp="1" noChangeArrowheads="1"/>
          </p:cNvSpPr>
          <p:nvPr>
            <p:ph type="body" idx="1"/>
          </p:nvPr>
        </p:nvSpPr>
        <p:spPr>
          <a:solidFill>
            <a:srgbClr val="FFFFFF"/>
          </a:solidFill>
        </p:spPr>
        <p:txBody>
          <a:bodyPr lIns="97519" tIns="48760" rIns="97519" bIns="48760"/>
          <a:lstStyle/>
          <a:p>
            <a:r>
              <a:rPr lang="en-US" altLang="en-US" sz="900" smtClean="0">
                <a:latin typeface="Arial" pitchFamily="34" charset="0"/>
              </a:rPr>
              <a:t>Advantages of the nicotine nasal spray include the following:</a:t>
            </a:r>
          </a:p>
          <a:p>
            <a:pPr marL="327025" lvl="1" indent="-107950">
              <a:buFontTx/>
              <a:buChar char="•"/>
            </a:pPr>
            <a:r>
              <a:rPr lang="en-US" altLang="en-US" sz="900" smtClean="0">
                <a:latin typeface="Arial" pitchFamily="34" charset="0"/>
              </a:rPr>
              <a:t>The dose can be easily titrated to rapidly manage withdrawal symptoms.</a:t>
            </a:r>
          </a:p>
          <a:p>
            <a:endParaRPr lang="en-US" altLang="en-US" sz="900" smtClean="0">
              <a:latin typeface="Arial" pitchFamily="34" charset="0"/>
            </a:endParaRPr>
          </a:p>
          <a:p>
            <a:r>
              <a:rPr lang="en-US" altLang="en-US" sz="900" smtClean="0">
                <a:latin typeface="Arial" pitchFamily="34" charset="0"/>
              </a:rPr>
              <a:t>Disadvantages of the nasal spray include the following: </a:t>
            </a:r>
          </a:p>
          <a:p>
            <a:pPr marL="327025" lvl="1" indent="-107950">
              <a:buFontTx/>
              <a:buChar char="•"/>
            </a:pPr>
            <a:r>
              <a:rPr lang="en-US" altLang="en-US" sz="900" smtClean="0">
                <a:latin typeface="Arial" pitchFamily="34" charset="0"/>
              </a:rPr>
              <a:t>Need for frequent dosing can compromise compliance.</a:t>
            </a:r>
          </a:p>
          <a:p>
            <a:pPr marL="327025" lvl="1" indent="-107950">
              <a:buFontTx/>
              <a:buChar char="•"/>
            </a:pPr>
            <a:r>
              <a:rPr lang="en-US" altLang="en-US" sz="900" smtClean="0">
                <a:latin typeface="Arial" pitchFamily="34" charset="0"/>
              </a:rPr>
              <a:t>The initial nasal or throat irritation can be bothersome; it may take up to 3 weeks for the patient to tolerate therapy.</a:t>
            </a:r>
          </a:p>
          <a:p>
            <a:pPr marL="327025" lvl="1" indent="-107950">
              <a:buFontTx/>
              <a:buChar char="•"/>
            </a:pPr>
            <a:r>
              <a:rPr lang="en-US" altLang="en-US" sz="900" smtClean="0">
                <a:latin typeface="Arial" pitchFamily="34" charset="0"/>
              </a:rPr>
              <a:t>The nicotine nasal spray has a higher dependence potential relative to other NRT formulations but a lower dependence potential relative to tobacco products. About 13</a:t>
            </a:r>
            <a:r>
              <a:rPr lang="en-US" altLang="en-US" sz="900" smtClean="0">
                <a:latin typeface="Arial" pitchFamily="34" charset="0"/>
                <a:cs typeface="Arial" pitchFamily="34" charset="0"/>
              </a:rPr>
              <a:t>–</a:t>
            </a:r>
            <a:r>
              <a:rPr lang="en-US" altLang="en-US" sz="900" smtClean="0">
                <a:latin typeface="Arial" pitchFamily="34" charset="0"/>
              </a:rPr>
              <a:t>20% of patients continue to use the nicotine nasal spray for longer periods than recommended (6</a:t>
            </a:r>
            <a:r>
              <a:rPr lang="en-US" altLang="en-US" sz="900" smtClean="0">
                <a:latin typeface="Arial" pitchFamily="34" charset="0"/>
                <a:cs typeface="Arial" pitchFamily="34" charset="0"/>
              </a:rPr>
              <a:t>–</a:t>
            </a:r>
            <a:r>
              <a:rPr lang="en-US" altLang="en-US" sz="900" smtClean="0">
                <a:latin typeface="Arial" pitchFamily="34" charset="0"/>
              </a:rPr>
              <a:t>12 months) (Fiore et al., 2008; Hajeck et al., 2007), and 5% use the spray at higher doses than recommended (Fiore et al., 2008).</a:t>
            </a:r>
          </a:p>
          <a:p>
            <a:pPr marL="327025" lvl="1" indent="-107950">
              <a:buFontTx/>
              <a:buChar char="•"/>
            </a:pPr>
            <a:r>
              <a:rPr lang="en-US" altLang="en-US" sz="900" smtClean="0">
                <a:latin typeface="Arial" pitchFamily="34" charset="0"/>
                <a:cs typeface="Times New Roman" pitchFamily="18" charset="0"/>
              </a:rPr>
              <a:t>Patients with chronic nasal disorders (e.g., rhinitis, polyps, sinusitis) or patients with severe reactive airway disease should not use the nicotine nasal spray because of the irritant effects of the spray. Asthma e</a:t>
            </a:r>
            <a:r>
              <a:rPr lang="en-US" altLang="en-US" sz="900" smtClean="0">
                <a:latin typeface="Arial" pitchFamily="34" charset="0"/>
              </a:rPr>
              <a:t>xacerbation has been noted in some patients after administration of nicotine nasal spray.</a:t>
            </a:r>
            <a:r>
              <a:rPr lang="en-US" altLang="en-US" smtClean="0">
                <a:latin typeface="Arial" pitchFamily="34" charset="0"/>
              </a:rPr>
              <a:t> </a:t>
            </a:r>
          </a:p>
          <a:p>
            <a:endParaRPr lang="en-US" sz="800" smtClean="0">
              <a:latin typeface="Arial" pitchFamily="34" charset="0"/>
            </a:endParaRPr>
          </a:p>
          <a:p>
            <a:r>
              <a:rPr lang="en-US" sz="800" smtClean="0">
                <a:latin typeface="Arial" pitchFamily="34" charset="0"/>
              </a:rPr>
              <a:t>Fiore MC, Jaén CR, Baker TB, et al. (2008). </a:t>
            </a:r>
            <a:r>
              <a:rPr lang="en-US" sz="800" i="1" smtClean="0">
                <a:latin typeface="Arial" pitchFamily="34" charset="0"/>
              </a:rPr>
              <a:t>Treating Tobacco Use and Dependence: 2008 Update. Clinical Practice Guideline.</a:t>
            </a:r>
            <a:r>
              <a:rPr lang="en-US" sz="800" smtClean="0">
                <a:latin typeface="Arial" pitchFamily="34" charset="0"/>
              </a:rPr>
              <a:t> Rockville, MD: U.S. Department of Health and Human Services. Public Health Service.</a:t>
            </a:r>
          </a:p>
          <a:p>
            <a:r>
              <a:rPr lang="en-US" sz="800" smtClean="0">
                <a:latin typeface="Arial" pitchFamily="34" charset="0"/>
              </a:rPr>
              <a:t>Hajek P, McRobbie H, Gillison F. (2007). Dependence potential of nicotine replacement treatments: effects of product type, patient characteristics, and cost to user. </a:t>
            </a:r>
            <a:r>
              <a:rPr lang="en-US" sz="800" i="1" smtClean="0">
                <a:latin typeface="Arial" pitchFamily="34" charset="0"/>
              </a:rPr>
              <a:t>Prev Med</a:t>
            </a:r>
            <a:r>
              <a:rPr lang="en-US" sz="800" smtClean="0">
                <a:latin typeface="Arial" pitchFamily="34" charset="0"/>
              </a:rPr>
              <a:t> 44:230</a:t>
            </a:r>
            <a:r>
              <a:rPr lang="en-US" altLang="en-US" sz="800" smtClean="0">
                <a:latin typeface="Arial" pitchFamily="34" charset="0"/>
                <a:cs typeface="Arial" pitchFamily="34" charset="0"/>
              </a:rPr>
              <a:t>–</a:t>
            </a:r>
            <a:r>
              <a:rPr lang="en-US" sz="800" smtClean="0">
                <a:latin typeface="Arial" pitchFamily="34" charset="0"/>
              </a:rPr>
              <a:t>234. </a:t>
            </a:r>
          </a:p>
          <a:p>
            <a:endParaRPr lang="en-US" sz="800"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4B3AD4E-D9F1-41BF-B6AF-4D524F47963C}" type="slidenum">
              <a:rPr lang="en-US" smtClean="0"/>
              <a:pPr/>
              <a:t>98</a:t>
            </a:fld>
            <a:endParaRPr lang="en-US" smtClean="0"/>
          </a:p>
        </p:txBody>
      </p:sp>
      <p:sp>
        <p:nvSpPr>
          <p:cNvPr id="137219"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D35BAF27-A1FD-4978-B855-C969687E5CB2}" type="slidenum">
              <a:rPr kumimoji="0" lang="en-US" sz="1200">
                <a:latin typeface="Tahoma" pitchFamily="34" charset="0"/>
                <a:cs typeface="Arial" pitchFamily="34" charset="0"/>
              </a:rPr>
              <a:pPr algn="r" defTabSz="966788" eaLnBrk="1" hangingPunct="1">
                <a:lnSpc>
                  <a:spcPct val="100000"/>
                </a:lnSpc>
                <a:spcBef>
                  <a:spcPct val="0"/>
                </a:spcBef>
              </a:pPr>
              <a:t>98</a:t>
            </a:fld>
            <a:endParaRPr kumimoji="0" lang="en-US" sz="1200">
              <a:latin typeface="Tahoma" pitchFamily="34" charset="0"/>
              <a:cs typeface="Arial" pitchFamily="34" charset="0"/>
            </a:endParaRPr>
          </a:p>
        </p:txBody>
      </p:sp>
      <p:sp>
        <p:nvSpPr>
          <p:cNvPr id="137220" name="Rectangle 2"/>
          <p:cNvSpPr>
            <a:spLocks noGrp="1" noRot="1" noChangeAspect="1" noChangeArrowheads="1" noTextEdit="1"/>
          </p:cNvSpPr>
          <p:nvPr>
            <p:ph type="sldImg"/>
          </p:nvPr>
        </p:nvSpPr>
        <p:spPr>
          <a:xfrm>
            <a:off x="1874838" y="719138"/>
            <a:ext cx="3554412" cy="2665412"/>
          </a:xfrm>
          <a:ln/>
        </p:spPr>
      </p:sp>
      <p:sp>
        <p:nvSpPr>
          <p:cNvPr id="137221" name="Rectangle 3"/>
          <p:cNvSpPr>
            <a:spLocks noGrp="1" noChangeArrowheads="1"/>
          </p:cNvSpPr>
          <p:nvPr>
            <p:ph type="body" idx="1"/>
          </p:nvPr>
        </p:nvSpPr>
        <p:spPr>
          <a:xfrm>
            <a:off x="539750" y="3560763"/>
            <a:ext cx="6362700" cy="5316537"/>
          </a:xfrm>
          <a:noFill/>
        </p:spPr>
        <p:txBody>
          <a:bodyPr lIns="96606" tIns="48303" rIns="96606" bIns="48303"/>
          <a:lstStyle/>
          <a:p>
            <a:pPr>
              <a:lnSpc>
                <a:spcPct val="90000"/>
              </a:lnSpc>
              <a:spcBef>
                <a:spcPct val="50000"/>
              </a:spcBef>
            </a:pPr>
            <a:r>
              <a:rPr lang="en-US" sz="900" dirty="0" smtClean="0">
                <a:latin typeface="Arial" pitchFamily="34" charset="0"/>
              </a:rPr>
              <a:t>FDA approved: May 1997 (prescription only)</a:t>
            </a:r>
            <a:endParaRPr lang="en-US" sz="900" b="1" dirty="0" smtClean="0">
              <a:solidFill>
                <a:srgbClr val="000000"/>
              </a:solidFill>
              <a:latin typeface="Arial" pitchFamily="34" charset="0"/>
              <a:cs typeface="Times New Roman" pitchFamily="18" charset="0"/>
            </a:endParaRPr>
          </a:p>
          <a:p>
            <a:pPr>
              <a:lnSpc>
                <a:spcPct val="90000"/>
              </a:lnSpc>
              <a:spcBef>
                <a:spcPct val="50000"/>
              </a:spcBef>
            </a:pPr>
            <a:r>
              <a:rPr lang="en-US" sz="900" b="1" dirty="0" smtClean="0">
                <a:solidFill>
                  <a:srgbClr val="000000"/>
                </a:solidFill>
                <a:latin typeface="Arial" pitchFamily="34" charset="0"/>
                <a:cs typeface="Times New Roman" pitchFamily="18" charset="0"/>
              </a:rPr>
              <a:t>Description of Product</a:t>
            </a:r>
            <a:endParaRPr lang="en-US" sz="900" dirty="0" smtClean="0">
              <a:latin typeface="Arial" pitchFamily="34" charset="0"/>
              <a:cs typeface="Times New Roman" pitchFamily="18" charset="0"/>
            </a:endParaRPr>
          </a:p>
          <a:p>
            <a:pPr>
              <a:lnSpc>
                <a:spcPct val="90000"/>
              </a:lnSpc>
              <a:spcBef>
                <a:spcPct val="0"/>
              </a:spcBef>
            </a:pPr>
            <a:r>
              <a:rPr lang="en-US" sz="900" dirty="0" smtClean="0">
                <a:solidFill>
                  <a:srgbClr val="000000"/>
                </a:solidFill>
                <a:latin typeface="Arial" pitchFamily="34" charset="0"/>
                <a:cs typeface="Times New Roman" pitchFamily="18" charset="0"/>
              </a:rPr>
              <a:t>The </a:t>
            </a:r>
            <a:r>
              <a:rPr lang="en-US" sz="900" dirty="0" err="1" smtClean="0">
                <a:solidFill>
                  <a:srgbClr val="000000"/>
                </a:solidFill>
                <a:latin typeface="Arial" pitchFamily="34" charset="0"/>
                <a:cs typeface="Times New Roman" pitchFamily="18" charset="0"/>
              </a:rPr>
              <a:t>Nicotrol</a:t>
            </a:r>
            <a:r>
              <a:rPr lang="en-US" sz="900" dirty="0" smtClean="0">
                <a:solidFill>
                  <a:srgbClr val="000000"/>
                </a:solidFill>
                <a:latin typeface="Arial" pitchFamily="34" charset="0"/>
                <a:cs typeface="Times New Roman" pitchFamily="18" charset="0"/>
              </a:rPr>
              <a:t> Inhaler (nicotine inhalation system) consists of a mouthpiece and a plastic cartridge delivering 4 mg of nicotine as an inhaled vapor from a porous plug containing 10 mg of nicotine and 1 mg of menthol (Pfizer, 2010). Menthol is added to decrease the irritant effects of nicotine (Schneider et al., 2001). </a:t>
            </a:r>
          </a:p>
          <a:p>
            <a:pPr>
              <a:lnSpc>
                <a:spcPct val="90000"/>
              </a:lnSpc>
              <a:spcBef>
                <a:spcPct val="50000"/>
              </a:spcBef>
            </a:pPr>
            <a:r>
              <a:rPr lang="en-US" sz="900" dirty="0" smtClean="0">
                <a:latin typeface="Arial" pitchFamily="34" charset="0"/>
              </a:rPr>
              <a:t>Given that the usual pack-a-day smoker repeats the hand-to-mouth motion up to 200 times per day or 73,000 times each year, it is not surprising that many smokers find they miss the physical manipulation of the cigarette and associated behaviors that go with smoking. The nicotine inhaler was designed to provide nicotine replacement in a manner similar to smoking while addressing the sensory and ritualistic factors important to many smokers (Schneider et al., 2001).</a:t>
            </a:r>
          </a:p>
          <a:p>
            <a:pPr>
              <a:lnSpc>
                <a:spcPct val="90000"/>
              </a:lnSpc>
              <a:spcBef>
                <a:spcPct val="50000"/>
              </a:spcBef>
            </a:pPr>
            <a:r>
              <a:rPr lang="en-US" altLang="en-US" sz="900" dirty="0" smtClean="0">
                <a:latin typeface="Arial" pitchFamily="34" charset="0"/>
              </a:rPr>
              <a:t>As a patient puffs on the inhaler mouthpiece, </a:t>
            </a:r>
            <a:r>
              <a:rPr lang="en-US" altLang="en-US" sz="900" dirty="0" err="1" smtClean="0">
                <a:latin typeface="Arial" pitchFamily="34" charset="0"/>
              </a:rPr>
              <a:t>buccal</a:t>
            </a:r>
            <a:r>
              <a:rPr lang="en-US" altLang="en-US" sz="900" dirty="0" smtClean="0">
                <a:latin typeface="Arial" pitchFamily="34" charset="0"/>
              </a:rPr>
              <a:t> nicotine vapor is released and delivers nicotine to the mouth and throat, where it is absorbed through the mucosa. Less than 5% of the nicotine in a dose reaches the lower respiratory tract. With an intensive inhalation regimen (80 puffs over 20 minutes), about 4 mg of nicotine is delivered and, of that, 2 mg is absorbed. Plasma nicotine levels are 50</a:t>
            </a:r>
            <a:r>
              <a:rPr lang="en-US" altLang="en-US" sz="900" dirty="0" smtClean="0">
                <a:latin typeface="Arial" pitchFamily="34" charset="0"/>
                <a:cs typeface="Arial" pitchFamily="34" charset="0"/>
              </a:rPr>
              <a:t>–</a:t>
            </a:r>
            <a:r>
              <a:rPr lang="en-US" altLang="en-US" sz="900" dirty="0" smtClean="0">
                <a:latin typeface="Arial" pitchFamily="34" charset="0"/>
              </a:rPr>
              <a:t>70% lower than those achieved with cigarette smoking, and peak nicotine concentrations occur after 30 minutes, compared to 5 minutes after cigarette smoking (Schneider et al., 2001).</a:t>
            </a:r>
          </a:p>
          <a:p>
            <a:pPr>
              <a:lnSpc>
                <a:spcPct val="90000"/>
              </a:lnSpc>
              <a:spcBef>
                <a:spcPct val="50000"/>
              </a:spcBef>
            </a:pPr>
            <a:endParaRPr lang="en-US" altLang="en-US" sz="900" dirty="0" smtClean="0">
              <a:latin typeface="Arial" pitchFamily="34" charset="0"/>
            </a:endParaRPr>
          </a:p>
          <a:p>
            <a:pPr>
              <a:lnSpc>
                <a:spcPct val="90000"/>
              </a:lnSpc>
            </a:pPr>
            <a:r>
              <a:rPr lang="en-US" altLang="en-US" sz="900" b="1" dirty="0" smtClean="0">
                <a:latin typeface="Arial" pitchFamily="34" charset="0"/>
              </a:rPr>
              <a:t>Clinical Efficacy </a:t>
            </a:r>
            <a:r>
              <a:rPr lang="en-US" altLang="en-US" sz="900" dirty="0" smtClean="0">
                <a:latin typeface="Arial" pitchFamily="34" charset="0"/>
              </a:rPr>
              <a:t>(Fiore et al., 2008)</a:t>
            </a:r>
            <a:endParaRPr lang="en-US" altLang="en-US" sz="900" b="1" dirty="0" smtClean="0">
              <a:latin typeface="Arial" pitchFamily="34" charset="0"/>
            </a:endParaRPr>
          </a:p>
          <a:p>
            <a:r>
              <a:rPr lang="en-US" altLang="en-US" sz="900" dirty="0" smtClean="0">
                <a:latin typeface="Arial" pitchFamily="34" charset="0"/>
              </a:rPr>
              <a:t>In a meta-analysis of six trials, the nicotine nasal spray was found to significantly improve quit rates compared to placebo. The effectiveness and abstinence rates at 6-months post-quit date are as follows:</a:t>
            </a:r>
          </a:p>
          <a:p>
            <a:endParaRPr lang="en-US" altLang="en-US" sz="900" dirty="0" smtClean="0">
              <a:latin typeface="Arial" pitchFamily="34" charset="0"/>
              <a:sym typeface="Symbol" pitchFamily="18" charset="2"/>
            </a:endParaRPr>
          </a:p>
          <a:p>
            <a:endParaRPr lang="en-US" sz="800" dirty="0" smtClean="0">
              <a:solidFill>
                <a:srgbClr val="FF0000"/>
              </a:solidFill>
              <a:latin typeface="Arial" pitchFamily="34" charset="0"/>
            </a:endParaRPr>
          </a:p>
          <a:p>
            <a:endParaRPr lang="en-US" sz="800" dirty="0" smtClean="0">
              <a:solidFill>
                <a:srgbClr val="FF0000"/>
              </a:solidFill>
              <a:latin typeface="Arial" pitchFamily="34" charset="0"/>
            </a:endParaRPr>
          </a:p>
          <a:p>
            <a:endParaRPr lang="en-US" sz="800" dirty="0" smtClean="0">
              <a:solidFill>
                <a:srgbClr val="FF0000"/>
              </a:solidFill>
              <a:latin typeface="Arial" pitchFamily="34" charset="0"/>
            </a:endParaRPr>
          </a:p>
          <a:p>
            <a:endParaRPr lang="en-US" sz="800" dirty="0" smtClean="0">
              <a:solidFill>
                <a:srgbClr val="FF0000"/>
              </a:solidFill>
              <a:latin typeface="Arial" pitchFamily="34" charset="0"/>
            </a:endParaRPr>
          </a:p>
          <a:p>
            <a:endParaRPr lang="en-US" altLang="en-US" sz="800" dirty="0" smtClean="0">
              <a:latin typeface="Arial" pitchFamily="34" charset="0"/>
            </a:endParaRPr>
          </a:p>
          <a:p>
            <a:pPr>
              <a:lnSpc>
                <a:spcPct val="90000"/>
              </a:lnSpc>
            </a:pPr>
            <a:endParaRPr lang="en-US" altLang="en-US" sz="800" dirty="0" smtClean="0">
              <a:latin typeface="Arial" pitchFamily="34" charset="0"/>
            </a:endParaRPr>
          </a:p>
          <a:p>
            <a:pPr>
              <a:lnSpc>
                <a:spcPct val="90000"/>
              </a:lnSpc>
            </a:pPr>
            <a:endParaRPr lang="en-US" sz="800" dirty="0" smtClean="0">
              <a:latin typeface="Arial" pitchFamily="34" charset="0"/>
            </a:endParaRPr>
          </a:p>
          <a:p>
            <a:pPr>
              <a:lnSpc>
                <a:spcPct val="90000"/>
              </a:lnSpc>
            </a:pPr>
            <a:endParaRPr lang="en-US" sz="800" dirty="0" smtClean="0">
              <a:latin typeface="Arial" pitchFamily="34" charset="0"/>
            </a:endParaRPr>
          </a:p>
          <a:p>
            <a:pPr>
              <a:lnSpc>
                <a:spcPct val="90000"/>
              </a:lnSpc>
            </a:pPr>
            <a:endParaRPr lang="en-US" sz="800" dirty="0" smtClean="0">
              <a:latin typeface="Arial" pitchFamily="34" charset="0"/>
            </a:endParaRPr>
          </a:p>
          <a:p>
            <a:pPr>
              <a:lnSpc>
                <a:spcPct val="90000"/>
              </a:lnSpc>
            </a:pPr>
            <a:endParaRPr lang="en-US" sz="800" dirty="0" smtClean="0">
              <a:latin typeface="Arial" pitchFamily="34" charset="0"/>
            </a:endParaRPr>
          </a:p>
          <a:p>
            <a:pPr>
              <a:lnSpc>
                <a:spcPct val="90000"/>
              </a:lnSpc>
            </a:pPr>
            <a:endParaRPr lang="en-US" sz="800" dirty="0" smtClean="0">
              <a:latin typeface="Arial" pitchFamily="34" charset="0"/>
            </a:endParaRPr>
          </a:p>
          <a:p>
            <a:pPr>
              <a:lnSpc>
                <a:spcPct val="90000"/>
              </a:lnSpc>
            </a:pPr>
            <a:r>
              <a:rPr lang="en-US" sz="800" dirty="0" smtClean="0">
                <a:latin typeface="Arial" pitchFamily="34" charset="0"/>
              </a:rPr>
              <a:t>Fiore MC, </a:t>
            </a:r>
            <a:r>
              <a:rPr lang="en-US" sz="800" dirty="0" err="1" smtClean="0">
                <a:latin typeface="Arial" pitchFamily="34" charset="0"/>
              </a:rPr>
              <a:t>Jaén</a:t>
            </a:r>
            <a:r>
              <a:rPr lang="en-US" sz="800" dirty="0" smtClean="0">
                <a:latin typeface="Arial" pitchFamily="34" charset="0"/>
              </a:rPr>
              <a:t> CR, Baker TB, et al. (2008). </a:t>
            </a:r>
            <a:r>
              <a:rPr lang="en-US" sz="800" i="1" dirty="0" smtClean="0">
                <a:latin typeface="Arial" pitchFamily="34" charset="0"/>
              </a:rPr>
              <a:t>Treating Tobacco Use and Dependence: 2008 Update. Clinical Practice Guideline.</a:t>
            </a:r>
            <a:r>
              <a:rPr lang="en-US" sz="800" dirty="0" smtClean="0">
                <a:latin typeface="Arial" pitchFamily="34" charset="0"/>
              </a:rPr>
              <a:t> Rockville, MD: U.S. Department of Health and Human Services. Public Health Service.</a:t>
            </a:r>
          </a:p>
          <a:p>
            <a:pPr>
              <a:lnSpc>
                <a:spcPct val="90000"/>
              </a:lnSpc>
            </a:pPr>
            <a:r>
              <a:rPr lang="en-US" altLang="en-US" sz="800" dirty="0" smtClean="0">
                <a:latin typeface="Arial" pitchFamily="34" charset="0"/>
              </a:rPr>
              <a:t>Pfizer Inc. (2010, January). </a:t>
            </a:r>
            <a:r>
              <a:rPr lang="en-US" altLang="en-US" sz="800" dirty="0" err="1" smtClean="0">
                <a:latin typeface="Arial" pitchFamily="34" charset="0"/>
              </a:rPr>
              <a:t>Nicotrol</a:t>
            </a:r>
            <a:r>
              <a:rPr lang="en-US" altLang="en-US" sz="800" dirty="0" smtClean="0">
                <a:latin typeface="Arial" pitchFamily="34" charset="0"/>
              </a:rPr>
              <a:t> Inhaler Package Insert. New York, NY.</a:t>
            </a:r>
          </a:p>
          <a:p>
            <a:pPr>
              <a:lnSpc>
                <a:spcPct val="90000"/>
              </a:lnSpc>
            </a:pPr>
            <a:r>
              <a:rPr lang="en-US" altLang="en-US" sz="800" dirty="0" smtClean="0">
                <a:latin typeface="Arial" pitchFamily="34" charset="0"/>
              </a:rPr>
              <a:t>Schneider NG, Olmstead RE, </a:t>
            </a:r>
            <a:r>
              <a:rPr lang="en-US" altLang="en-US" sz="800" dirty="0" err="1" smtClean="0">
                <a:latin typeface="Arial" pitchFamily="34" charset="0"/>
              </a:rPr>
              <a:t>Franzon</a:t>
            </a:r>
            <a:r>
              <a:rPr lang="en-US" altLang="en-US" sz="800" dirty="0" smtClean="0">
                <a:latin typeface="Arial" pitchFamily="34" charset="0"/>
              </a:rPr>
              <a:t> MA, </a:t>
            </a:r>
            <a:r>
              <a:rPr lang="en-US" altLang="en-US" sz="800" dirty="0" err="1" smtClean="0">
                <a:latin typeface="Arial" pitchFamily="34" charset="0"/>
              </a:rPr>
              <a:t>Lunell</a:t>
            </a:r>
            <a:r>
              <a:rPr lang="en-US" altLang="en-US" sz="800" dirty="0" smtClean="0">
                <a:latin typeface="Arial" pitchFamily="34" charset="0"/>
              </a:rPr>
              <a:t> E. (2001). The nicotine inhaler. Clinical pharmacokinetics and comparison with other nicotine treatments. </a:t>
            </a:r>
            <a:r>
              <a:rPr lang="en-US" altLang="en-US" sz="800" i="1" dirty="0" smtClean="0">
                <a:latin typeface="Arial" pitchFamily="34" charset="0"/>
              </a:rPr>
              <a:t>Clin </a:t>
            </a:r>
            <a:r>
              <a:rPr lang="en-US" altLang="en-US" sz="800" i="1" dirty="0" err="1" smtClean="0">
                <a:latin typeface="Arial" pitchFamily="34" charset="0"/>
              </a:rPr>
              <a:t>Pharmacokinet</a:t>
            </a:r>
            <a:r>
              <a:rPr lang="en-US" altLang="en-US" sz="800" dirty="0" smtClean="0">
                <a:latin typeface="Arial" pitchFamily="34" charset="0"/>
              </a:rPr>
              <a:t> 40:661</a:t>
            </a:r>
            <a:r>
              <a:rPr lang="en-US" altLang="en-US" sz="800" dirty="0" smtClean="0">
                <a:latin typeface="Arial" pitchFamily="34" charset="0"/>
                <a:cs typeface="Arial" pitchFamily="34" charset="0"/>
              </a:rPr>
              <a:t>–</a:t>
            </a:r>
            <a:r>
              <a:rPr lang="en-US" altLang="en-US" sz="800" dirty="0" smtClean="0">
                <a:latin typeface="Arial" pitchFamily="34" charset="0"/>
              </a:rPr>
              <a:t>684.</a:t>
            </a:r>
          </a:p>
        </p:txBody>
      </p:sp>
      <p:graphicFrame>
        <p:nvGraphicFramePr>
          <p:cNvPr id="2056215" name="Group 23"/>
          <p:cNvGraphicFramePr>
            <a:graphicFrameLocks noGrp="1"/>
          </p:cNvGraphicFramePr>
          <p:nvPr/>
        </p:nvGraphicFramePr>
        <p:xfrm>
          <a:off x="1187450" y="6677025"/>
          <a:ext cx="4876800" cy="854391"/>
        </p:xfrm>
        <a:graphic>
          <a:graphicData uri="http://schemas.openxmlformats.org/drawingml/2006/table">
            <a:tbl>
              <a:tblPr/>
              <a:tblGrid>
                <a:gridCol w="1625600"/>
                <a:gridCol w="1625600"/>
                <a:gridCol w="1625600"/>
              </a:tblGrid>
              <a:tr h="349250">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dirty="0" smtClean="0">
                          <a:ln>
                            <a:noFill/>
                          </a:ln>
                          <a:solidFill>
                            <a:schemeClr val="tx1"/>
                          </a:solidFill>
                          <a:effectLst/>
                          <a:latin typeface="Arial" charset="0"/>
                          <a:cs typeface="Arial" charset="0"/>
                        </a:rPr>
                        <a:t>Treatment</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odds ratio </a:t>
                      </a:r>
                    </a:p>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(95% CI)</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cs typeface="Arial" charset="0"/>
                        </a:rPr>
                        <a:t>Estimated abstinence rate (95% CI)</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3971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Placebo</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1.0</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13.8%</a:t>
                      </a: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Nicotine inhaler</a:t>
                      </a:r>
                    </a:p>
                  </a:txBody>
                  <a:tcPr marL="89763" marR="89763" marT="46354" marB="46354"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sz="900" b="0" i="0" u="none" strike="noStrike" cap="none" normalizeH="0" baseline="0" smtClean="0">
                          <a:ln>
                            <a:noFill/>
                          </a:ln>
                          <a:solidFill>
                            <a:schemeClr val="tx1"/>
                          </a:solidFill>
                          <a:effectLst/>
                          <a:latin typeface="Arial" charset="0"/>
                          <a:cs typeface="Arial" charset="0"/>
                        </a:rPr>
                        <a:t>2.1 (1.5–2.9)</a:t>
                      </a:r>
                    </a:p>
                  </a:txBody>
                  <a:tcPr marL="89763" marR="89763" marT="46354" marB="463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1" lang="en-US" altLang="en-US" sz="900" b="0" i="0" u="none" strike="noStrike" cap="none" normalizeH="0" baseline="0" dirty="0" smtClean="0">
                          <a:ln>
                            <a:noFill/>
                          </a:ln>
                          <a:solidFill>
                            <a:schemeClr val="tx1"/>
                          </a:solidFill>
                          <a:effectLst/>
                          <a:latin typeface="Arial" charset="0"/>
                          <a:cs typeface="Arial" charset="0"/>
                          <a:sym typeface="Symbol" pitchFamily="18" charset="2"/>
                        </a:rPr>
                        <a:t>24.8% (19.1</a:t>
                      </a:r>
                      <a:r>
                        <a:rPr kumimoji="1" lang="en-US" sz="900" b="0" i="0" u="none" strike="noStrike" cap="none" normalizeH="0" baseline="0" dirty="0" smtClean="0">
                          <a:ln>
                            <a:noFill/>
                          </a:ln>
                          <a:solidFill>
                            <a:schemeClr val="tx1"/>
                          </a:solidFill>
                          <a:effectLst/>
                          <a:latin typeface="Arial" charset="0"/>
                          <a:cs typeface="Arial" charset="0"/>
                        </a:rPr>
                        <a:t>–3</a:t>
                      </a:r>
                      <a:r>
                        <a:rPr kumimoji="1" lang="en-US" sz="900" b="0" i="0" u="none" strike="noStrike" cap="none" normalizeH="0" baseline="0" dirty="0" smtClean="0">
                          <a:ln>
                            <a:noFill/>
                          </a:ln>
                          <a:solidFill>
                            <a:schemeClr val="tx1"/>
                          </a:solidFill>
                          <a:effectLst/>
                          <a:latin typeface="Arial" charset="0"/>
                          <a:cs typeface="Arial" charset="0"/>
                          <a:sym typeface="Symbol" pitchFamily="18" charset="2"/>
                        </a:rPr>
                        <a:t>1</a:t>
                      </a:r>
                      <a:r>
                        <a:rPr kumimoji="1" lang="en-US" altLang="en-US" sz="900" b="0" i="0" u="none" strike="noStrike" cap="none" normalizeH="0" baseline="0" dirty="0" smtClean="0">
                          <a:ln>
                            <a:noFill/>
                          </a:ln>
                          <a:solidFill>
                            <a:schemeClr val="tx1"/>
                          </a:solidFill>
                          <a:effectLst/>
                          <a:latin typeface="Arial" charset="0"/>
                          <a:cs typeface="Arial" charset="0"/>
                          <a:sym typeface="Symbol" pitchFamily="18" charset="2"/>
                        </a:rPr>
                        <a:t>.6)</a:t>
                      </a:r>
                      <a:endParaRPr kumimoji="1" lang="en-US" sz="900" b="0" i="0" u="none" strike="noStrike" cap="none" normalizeH="0" baseline="0" dirty="0" smtClean="0">
                        <a:ln>
                          <a:noFill/>
                        </a:ln>
                        <a:solidFill>
                          <a:schemeClr val="tx1"/>
                        </a:solidFill>
                        <a:effectLst/>
                        <a:latin typeface="Arial" charset="0"/>
                        <a:cs typeface="Arial" charset="0"/>
                      </a:endParaRPr>
                    </a:p>
                  </a:txBody>
                  <a:tcPr marL="89763" marR="89763" marT="46354" marB="46354"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A98BC39-CADD-4A8C-BEE0-432E275C9715}" type="slidenum">
              <a:rPr lang="en-US" smtClean="0"/>
              <a:pPr/>
              <a:t>99</a:t>
            </a:fld>
            <a:endParaRPr lang="en-US" smtClean="0"/>
          </a:p>
        </p:txBody>
      </p:sp>
      <p:sp>
        <p:nvSpPr>
          <p:cNvPr id="138243" name="Rectangle 7"/>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06" tIns="48303" rIns="96606" bIns="48303" anchor="b"/>
          <a:lstStyle/>
          <a:p>
            <a:pPr algn="r" defTabSz="966788" eaLnBrk="1" hangingPunct="1">
              <a:lnSpc>
                <a:spcPct val="100000"/>
              </a:lnSpc>
              <a:spcBef>
                <a:spcPct val="0"/>
              </a:spcBef>
            </a:pPr>
            <a:fld id="{2BF42833-C2CE-4C1C-842D-16A86B801557}" type="slidenum">
              <a:rPr kumimoji="0" lang="en-US" sz="1200">
                <a:latin typeface="Tahoma" pitchFamily="34" charset="0"/>
                <a:cs typeface="Arial" pitchFamily="34" charset="0"/>
              </a:rPr>
              <a:pPr algn="r" defTabSz="966788" eaLnBrk="1" hangingPunct="1">
                <a:lnSpc>
                  <a:spcPct val="100000"/>
                </a:lnSpc>
                <a:spcBef>
                  <a:spcPct val="0"/>
                </a:spcBef>
              </a:pPr>
              <a:t>99</a:t>
            </a:fld>
            <a:endParaRPr kumimoji="0" lang="en-US" sz="1200">
              <a:latin typeface="Tahoma" pitchFamily="34" charset="0"/>
              <a:cs typeface="Arial" pitchFamily="34" charset="0"/>
            </a:endParaRPr>
          </a:p>
        </p:txBody>
      </p:sp>
      <p:sp>
        <p:nvSpPr>
          <p:cNvPr id="138244" name="Rectangle 2"/>
          <p:cNvSpPr>
            <a:spLocks noGrp="1" noRot="1" noChangeAspect="1" noChangeArrowheads="1" noTextEdit="1"/>
          </p:cNvSpPr>
          <p:nvPr>
            <p:ph type="sldImg"/>
          </p:nvPr>
        </p:nvSpPr>
        <p:spPr>
          <a:xfrm>
            <a:off x="1874838" y="719138"/>
            <a:ext cx="3554412" cy="2665412"/>
          </a:xfrm>
          <a:ln/>
        </p:spPr>
      </p:sp>
      <p:sp>
        <p:nvSpPr>
          <p:cNvPr id="138245" name="Rectangle 3"/>
          <p:cNvSpPr>
            <a:spLocks noGrp="1" noChangeArrowheads="1"/>
          </p:cNvSpPr>
          <p:nvPr>
            <p:ph type="body" idx="1"/>
          </p:nvPr>
        </p:nvSpPr>
        <p:spPr>
          <a:solidFill>
            <a:srgbClr val="FFFFFF"/>
          </a:solidFill>
        </p:spPr>
        <p:txBody>
          <a:bodyPr lIns="97519" tIns="48760" rIns="97519" bIns="48760"/>
          <a:lstStyle/>
          <a:p>
            <a:r>
              <a:rPr lang="en-US" altLang="en-US" sz="900" smtClean="0">
                <a:latin typeface="Arial" pitchFamily="34" charset="0"/>
              </a:rPr>
              <a:t>The initial dose for the inhaler should be individualized. Patients should titrate the dose to the level of nicotine that alleviates withdrawal symptoms. </a:t>
            </a:r>
            <a:r>
              <a:rPr lang="en-US" sz="900" smtClean="0">
                <a:solidFill>
                  <a:srgbClr val="000000"/>
                </a:solidFill>
                <a:latin typeface="Arial" pitchFamily="34" charset="0"/>
                <a:cs typeface="Times New Roman" pitchFamily="18" charset="0"/>
              </a:rPr>
              <a:t>The best effects are achieved by frequent continuous puffing (20 minutes). In clinical trials, the average daily dose was more than 6 cartridges (range 3</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18) for patients who successfully quit smoking.</a:t>
            </a:r>
          </a:p>
          <a:p>
            <a:endParaRPr lang="en-US" altLang="en-US" sz="900" smtClean="0">
              <a:solidFill>
                <a:srgbClr val="000000"/>
              </a:solidFill>
              <a:latin typeface="Arial" pitchFamily="34" charset="0"/>
              <a:cs typeface="Times New Roman" pitchFamily="18" charset="0"/>
            </a:endParaRPr>
          </a:p>
          <a:p>
            <a:r>
              <a:rPr lang="en-US" altLang="en-US" sz="900" smtClean="0">
                <a:latin typeface="Arial" pitchFamily="34" charset="0"/>
              </a:rPr>
              <a:t>Patients should start with at least 6 cartridges per day during the first 3</a:t>
            </a:r>
            <a:r>
              <a:rPr lang="en-US" sz="900" smtClean="0">
                <a:solidFill>
                  <a:srgbClr val="000000"/>
                </a:solidFill>
                <a:latin typeface="Arial" pitchFamily="34" charset="0"/>
                <a:cs typeface="Arial" pitchFamily="34" charset="0"/>
              </a:rPr>
              <a:t>–</a:t>
            </a:r>
            <a:r>
              <a:rPr lang="en-US" altLang="en-US" sz="900" smtClean="0">
                <a:latin typeface="Arial" pitchFamily="34" charset="0"/>
              </a:rPr>
              <a:t>6 weeks of treatment and increase as needed to a maximum of 16 cartridges per day. In general, patients should use 1 cartridge every 1</a:t>
            </a:r>
            <a:r>
              <a:rPr lang="en-US" sz="900" smtClean="0">
                <a:solidFill>
                  <a:srgbClr val="000000"/>
                </a:solidFill>
                <a:latin typeface="Arial" pitchFamily="34" charset="0"/>
                <a:cs typeface="Arial" pitchFamily="34" charset="0"/>
              </a:rPr>
              <a:t>–</a:t>
            </a:r>
            <a:r>
              <a:rPr lang="en-US" altLang="en-US" sz="900" smtClean="0">
                <a:latin typeface="Arial" pitchFamily="34" charset="0"/>
              </a:rPr>
              <a:t>2 hours during the initial 6 weeks of treatment.</a:t>
            </a:r>
          </a:p>
          <a:p>
            <a:endParaRPr lang="en-US" altLang="en-US" sz="900" smtClean="0">
              <a:latin typeface="Arial" pitchFamily="34" charset="0"/>
            </a:endParaRPr>
          </a:p>
          <a:p>
            <a:r>
              <a:rPr lang="en-US" sz="900" smtClean="0">
                <a:solidFill>
                  <a:srgbClr val="000000"/>
                </a:solidFill>
                <a:latin typeface="Arial" pitchFamily="34" charset="0"/>
                <a:cs typeface="Times New Roman" pitchFamily="18" charset="0"/>
              </a:rPr>
              <a:t>The recommended duration of treatment is up to 3 months, after which patients may be weaned from the inhaler by gradual reduction of the daily dose over the following 6</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12 weeks. The safety and efficacy of the continued use of nicotine inhaler for periods longer than 6 months have not been studied, and such use is not recommended. </a:t>
            </a:r>
          </a:p>
          <a:p>
            <a:endParaRPr lang="en-US" altLang="en-US" sz="900" smtClean="0">
              <a:solidFill>
                <a:srgbClr val="000000"/>
              </a:solidFill>
              <a:latin typeface="Arial" pitchFamily="34" charset="0"/>
              <a:cs typeface="Times New Roman" pitchFamily="18" charset="0"/>
            </a:endParaRPr>
          </a:p>
          <a:p>
            <a:r>
              <a:rPr lang="en-US" sz="900" smtClean="0">
                <a:solidFill>
                  <a:srgbClr val="000000"/>
                </a:solidFill>
                <a:latin typeface="Arial" pitchFamily="34" charset="0"/>
                <a:cs typeface="Times New Roman" pitchFamily="18" charset="0"/>
              </a:rPr>
              <a:t>Dosing recommendations are summarized below:</a:t>
            </a:r>
          </a:p>
          <a:p>
            <a:r>
              <a:rPr lang="en-US" sz="900" smtClean="0">
                <a:solidFill>
                  <a:srgbClr val="000000"/>
                </a:solidFill>
                <a:latin typeface="Arial" pitchFamily="34" charset="0"/>
                <a:cs typeface="Times New Roman" pitchFamily="18" charset="0"/>
              </a:rPr>
              <a:t> </a:t>
            </a:r>
          </a:p>
          <a:p>
            <a:pPr marL="107950" lvl="1"/>
            <a:r>
              <a:rPr lang="en-US" sz="900" u="sng" smtClean="0">
                <a:solidFill>
                  <a:srgbClr val="000000"/>
                </a:solidFill>
                <a:latin typeface="Arial" pitchFamily="34" charset="0"/>
                <a:cs typeface="Times New Roman" pitchFamily="18" charset="0"/>
              </a:rPr>
              <a:t>		Duration		Recommended cartridges/day</a:t>
            </a:r>
          </a:p>
          <a:p>
            <a:pPr marL="107950" lvl="1"/>
            <a:r>
              <a:rPr lang="en-US" sz="900" smtClean="0">
                <a:solidFill>
                  <a:srgbClr val="000000"/>
                </a:solidFill>
                <a:latin typeface="Arial" pitchFamily="34" charset="0"/>
                <a:cs typeface="Times New Roman" pitchFamily="18" charset="0"/>
              </a:rPr>
              <a:t>Initial treatment		Up to 12 weeks		6</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16</a:t>
            </a:r>
          </a:p>
          <a:p>
            <a:pPr marL="107950" lvl="1"/>
            <a:r>
              <a:rPr lang="en-US" sz="900" smtClean="0">
                <a:solidFill>
                  <a:srgbClr val="000000"/>
                </a:solidFill>
                <a:latin typeface="Arial" pitchFamily="34" charset="0"/>
                <a:cs typeface="Times New Roman" pitchFamily="18" charset="0"/>
              </a:rPr>
              <a:t>Gradual reduction	6</a:t>
            </a:r>
            <a:r>
              <a:rPr lang="en-US" sz="900" smtClean="0">
                <a:solidFill>
                  <a:srgbClr val="000000"/>
                </a:solidFill>
                <a:latin typeface="Arial" pitchFamily="34" charset="0"/>
                <a:cs typeface="Arial" pitchFamily="34" charset="0"/>
              </a:rPr>
              <a:t>–</a:t>
            </a:r>
            <a:r>
              <a:rPr lang="en-US" sz="900" smtClean="0">
                <a:solidFill>
                  <a:srgbClr val="000000"/>
                </a:solidFill>
                <a:latin typeface="Arial" pitchFamily="34" charset="0"/>
                <a:cs typeface="Times New Roman" pitchFamily="18" charset="0"/>
              </a:rPr>
              <a:t>12 weeks		No tapering strategy has been</a:t>
            </a:r>
          </a:p>
          <a:p>
            <a:pPr marL="107950" lvl="1">
              <a:spcBef>
                <a:spcPct val="0"/>
              </a:spcBef>
            </a:pPr>
            <a:r>
              <a:rPr lang="en-US" sz="900" smtClean="0">
                <a:solidFill>
                  <a:srgbClr val="000000"/>
                </a:solidFill>
                <a:latin typeface="Arial" pitchFamily="34" charset="0"/>
                <a:cs typeface="Times New Roman" pitchFamily="18" charset="0"/>
              </a:rPr>
              <a:t> (if needed)				shown to be superior to any 					other in clinical studies.</a:t>
            </a:r>
          </a:p>
          <a:p>
            <a:pPr marL="107950" lvl="1">
              <a:spcBef>
                <a:spcPct val="0"/>
              </a:spcBef>
            </a:pPr>
            <a:endParaRPr lang="en-US" altLang="en-US" sz="900" smtClean="0">
              <a:solidFill>
                <a:srgbClr val="000000"/>
              </a:solidFill>
              <a:latin typeface="Arial" pitchFamily="34" charset="0"/>
              <a:cs typeface="Times New Roman" pitchFamily="18" charset="0"/>
            </a:endParaRPr>
          </a:p>
          <a:p>
            <a:pPr marL="107950" lvl="1">
              <a:spcBef>
                <a:spcPct val="0"/>
              </a:spcBef>
            </a:pPr>
            <a:endParaRPr lang="en-US" altLang="en-US" sz="900" smtClean="0">
              <a:latin typeface="Arial" pitchFamily="34"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flipV="1">
            <a:off x="125413" y="2803525"/>
            <a:ext cx="8883650" cy="42863"/>
          </a:xfrm>
          <a:prstGeom prst="rect">
            <a:avLst/>
          </a:prstGeom>
          <a:gradFill rotWithShape="0">
            <a:gsLst>
              <a:gs pos="0">
                <a:srgbClr val="009482"/>
              </a:gs>
              <a:gs pos="100000">
                <a:srgbClr val="FFFFFF"/>
              </a:gs>
            </a:gsLst>
            <a:lin ang="0" scaled="1"/>
          </a:gradFill>
          <a:ln w="9525">
            <a:noFill/>
            <a:miter lim="800000"/>
            <a:headEnd/>
            <a:tailEnd/>
          </a:ln>
        </p:spPr>
        <p:txBody>
          <a:bodyPr wrap="none" anchor="ctr"/>
          <a:lstStyle/>
          <a:p>
            <a:pPr>
              <a:defRPr/>
            </a:pPr>
            <a:endParaRPr lang="en-US"/>
          </a:p>
        </p:txBody>
      </p:sp>
      <p:sp>
        <p:nvSpPr>
          <p:cNvPr id="5" name="Rectangle 4"/>
          <p:cNvSpPr>
            <a:spLocks noChangeArrowheads="1"/>
          </p:cNvSpPr>
          <p:nvPr userDrawn="1"/>
        </p:nvSpPr>
        <p:spPr bwMode="auto">
          <a:xfrm flipV="1">
            <a:off x="125413" y="2803525"/>
            <a:ext cx="8883650" cy="42863"/>
          </a:xfrm>
          <a:prstGeom prst="rect">
            <a:avLst/>
          </a:prstGeom>
          <a:gradFill rotWithShape="0">
            <a:gsLst>
              <a:gs pos="0">
                <a:srgbClr val="009482"/>
              </a:gs>
              <a:gs pos="100000">
                <a:srgbClr val="FFFFFF"/>
              </a:gs>
            </a:gsLst>
            <a:lin ang="0" scaled="1"/>
          </a:gradFill>
          <a:ln w="9525">
            <a:noFill/>
            <a:miter lim="800000"/>
            <a:headEnd/>
            <a:tailEnd/>
          </a:ln>
        </p:spPr>
        <p:txBody>
          <a:bodyPr wrap="none" anchor="ctr"/>
          <a:lstStyle/>
          <a:p>
            <a:pPr>
              <a:defRPr/>
            </a:pPr>
            <a:endParaRPr lang="en-US"/>
          </a:p>
        </p:txBody>
      </p:sp>
      <p:pic>
        <p:nvPicPr>
          <p:cNvPr id="6" name="Picture 10"/>
          <p:cNvPicPr>
            <a:picLocks noChangeAspect="1" noChangeArrowheads="1"/>
          </p:cNvPicPr>
          <p:nvPr userDrawn="1"/>
        </p:nvPicPr>
        <p:blipFill>
          <a:blip r:embed="rId2" cstate="print"/>
          <a:srcRect/>
          <a:stretch>
            <a:fillRect/>
          </a:stretch>
        </p:blipFill>
        <p:spPr bwMode="auto">
          <a:xfrm>
            <a:off x="228600" y="1714500"/>
            <a:ext cx="1143000" cy="1047750"/>
          </a:xfrm>
          <a:prstGeom prst="rect">
            <a:avLst/>
          </a:prstGeom>
          <a:noFill/>
          <a:ln w="9525">
            <a:noFill/>
            <a:miter lim="800000"/>
            <a:headEnd/>
            <a:tailEnd/>
          </a:ln>
        </p:spPr>
      </p:pic>
      <p:sp>
        <p:nvSpPr>
          <p:cNvPr id="1329155" name="Rectangle 3"/>
          <p:cNvSpPr>
            <a:spLocks noGrp="1" noChangeArrowheads="1"/>
          </p:cNvSpPr>
          <p:nvPr>
            <p:ph type="ctrTitle"/>
          </p:nvPr>
        </p:nvSpPr>
        <p:spPr>
          <a:xfrm>
            <a:off x="2100263" y="1724025"/>
            <a:ext cx="6848475" cy="1143000"/>
          </a:xfrm>
        </p:spPr>
        <p:txBody>
          <a:bodyPr/>
          <a:lstStyle>
            <a:lvl1pPr>
              <a:defRPr sz="3600"/>
            </a:lvl1pPr>
          </a:lstStyle>
          <a:p>
            <a:r>
              <a:rPr lang="en-US"/>
              <a:t>Click to edit Master title style</a:t>
            </a:r>
          </a:p>
        </p:txBody>
      </p:sp>
      <p:sp>
        <p:nvSpPr>
          <p:cNvPr id="1329156" name="Rectangle 4"/>
          <p:cNvSpPr>
            <a:spLocks noGrp="1" noChangeArrowheads="1"/>
          </p:cNvSpPr>
          <p:nvPr>
            <p:ph type="subTitle" idx="1"/>
          </p:nvPr>
        </p:nvSpPr>
        <p:spPr>
          <a:xfrm>
            <a:off x="2100263" y="3248025"/>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5"/>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8" name="Rectangle 6"/>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9" name="Rectangle 7"/>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081D0123-F523-4B17-8C3D-4E08824E81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E29DF-C489-43EA-B7A5-048B7D7508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325" y="617538"/>
            <a:ext cx="2025650"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17538"/>
            <a:ext cx="5927725"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6A340-1000-4071-B30A-0CC0A9206A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133600"/>
            <a:ext cx="7924800" cy="399891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8D4D6-EE33-4696-95CE-87808CBDF5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133600"/>
            <a:ext cx="3886200" cy="3998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76800" y="2133600"/>
            <a:ext cx="3886200" cy="399891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C1B8D9-9A51-4E98-AC07-1147C5504DF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133600"/>
            <a:ext cx="3886200" cy="3998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133600"/>
            <a:ext cx="3886200" cy="192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4208463"/>
            <a:ext cx="3886200" cy="192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26748BF-ECB0-4CBB-BC47-3C2F4AF2B07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133600"/>
            <a:ext cx="3886200" cy="3998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133600"/>
            <a:ext cx="3886200" cy="3998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3CC8F3-67A5-4687-BC0B-EE686B4182C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133600"/>
            <a:ext cx="7924800" cy="399891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F8D53-C62E-4CC5-A9B2-9AEF116F104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838200" y="2133600"/>
            <a:ext cx="3886200" cy="3998913"/>
          </a:xfrm>
        </p:spPr>
        <p:txBody>
          <a:bodyPr/>
          <a:lstStyle/>
          <a:p>
            <a:pPr lvl="0"/>
            <a:endParaRPr lang="en-US" noProof="0" smtClean="0"/>
          </a:p>
        </p:txBody>
      </p:sp>
      <p:sp>
        <p:nvSpPr>
          <p:cNvPr id="4" name="Text Placeholder 3"/>
          <p:cNvSpPr>
            <a:spLocks noGrp="1"/>
          </p:cNvSpPr>
          <p:nvPr>
            <p:ph type="body" sz="half" idx="2"/>
          </p:nvPr>
        </p:nvSpPr>
        <p:spPr>
          <a:xfrm>
            <a:off x="4876800" y="2133600"/>
            <a:ext cx="3886200" cy="3998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9318F9-F390-4EF2-92F7-6DBA5EFFA9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9FF7FC-0C7A-4786-A997-6F3947AB2A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AB3B9-87B8-45DA-9551-BC289F6CD6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133600"/>
            <a:ext cx="3886200" cy="399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133600"/>
            <a:ext cx="3886200" cy="3998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8C2C76-DDDA-414E-AAF9-6FFC8F856B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B7042F-B7D9-4E59-8645-DC6E3EC39D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819716-93C4-4D5C-9349-84718D54A7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E33871-28B1-4616-802D-348AB37856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D2BC26-FD47-49BC-971F-2CF30368EA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7ABD7-80FE-4AD4-8C4A-25C11A0B9F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676400" y="617538"/>
            <a:ext cx="72675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838200" y="2133600"/>
            <a:ext cx="7924800" cy="3998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8132"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kumimoji="0" sz="1400">
                <a:latin typeface="+mn-lt"/>
              </a:defRPr>
            </a:lvl1pPr>
          </a:lstStyle>
          <a:p>
            <a:pPr>
              <a:defRPr/>
            </a:pPr>
            <a:endParaRPr lang="en-US"/>
          </a:p>
        </p:txBody>
      </p:sp>
      <p:sp>
        <p:nvSpPr>
          <p:cNvPr id="1328133"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defRPr kumimoji="0" sz="1400">
                <a:latin typeface="+mn-lt"/>
              </a:defRPr>
            </a:lvl1pPr>
          </a:lstStyle>
          <a:p>
            <a:pPr>
              <a:defRPr/>
            </a:pPr>
            <a:endParaRPr lang="en-US"/>
          </a:p>
        </p:txBody>
      </p:sp>
      <p:sp>
        <p:nvSpPr>
          <p:cNvPr id="1328134"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kumimoji="0" sz="1400">
                <a:latin typeface="+mn-lt"/>
              </a:defRPr>
            </a:lvl1pPr>
          </a:lstStyle>
          <a:p>
            <a:pPr>
              <a:defRPr/>
            </a:pPr>
            <a:fld id="{C359A183-BCB2-4E72-8C06-A3640B226EB8}" type="slidenum">
              <a:rPr lang="en-US"/>
              <a:pPr>
                <a:defRPr/>
              </a:pPr>
              <a:t>‹#›</a:t>
            </a:fld>
            <a:endParaRPr lang="en-US"/>
          </a:p>
        </p:txBody>
      </p:sp>
      <p:sp>
        <p:nvSpPr>
          <p:cNvPr id="1031" name="Rectangle 7"/>
          <p:cNvSpPr>
            <a:spLocks noChangeArrowheads="1"/>
          </p:cNvSpPr>
          <p:nvPr/>
        </p:nvSpPr>
        <p:spPr bwMode="auto">
          <a:xfrm flipV="1">
            <a:off x="125413" y="1717675"/>
            <a:ext cx="8883650" cy="42863"/>
          </a:xfrm>
          <a:prstGeom prst="rect">
            <a:avLst/>
          </a:prstGeom>
          <a:gradFill rotWithShape="0">
            <a:gsLst>
              <a:gs pos="0">
                <a:srgbClr val="009482"/>
              </a:gs>
              <a:gs pos="100000">
                <a:srgbClr val="FFFFFF"/>
              </a:gs>
            </a:gsLst>
            <a:lin ang="0" scaled="1"/>
          </a:gradFill>
          <a:ln w="9525">
            <a:noFill/>
            <a:miter lim="800000"/>
            <a:headEnd/>
            <a:tailEnd/>
          </a:ln>
        </p:spPr>
        <p:txBody>
          <a:bodyPr wrap="none" anchor="ctr"/>
          <a:lstStyle/>
          <a:p>
            <a:pPr>
              <a:defRPr/>
            </a:pPr>
            <a:endParaRPr lang="en-US"/>
          </a:p>
        </p:txBody>
      </p:sp>
      <p:pic>
        <p:nvPicPr>
          <p:cNvPr id="11272" name="Picture 8"/>
          <p:cNvPicPr>
            <a:picLocks noChangeAspect="1" noChangeArrowheads="1"/>
          </p:cNvPicPr>
          <p:nvPr/>
        </p:nvPicPr>
        <p:blipFill>
          <a:blip r:embed="rId19" cstate="print"/>
          <a:srcRect/>
          <a:stretch>
            <a:fillRect/>
          </a:stretch>
        </p:blipFill>
        <p:spPr bwMode="auto">
          <a:xfrm>
            <a:off x="228600" y="590550"/>
            <a:ext cx="1143000" cy="1047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6"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folHlink"/>
          </a:solidFill>
          <a:latin typeface="+mj-lt"/>
          <a:ea typeface="+mj-ea"/>
          <a:cs typeface="+mj-cs"/>
        </a:defRPr>
      </a:lvl1pPr>
      <a:lvl2pPr algn="l" rtl="0" eaLnBrk="0" fontAlgn="base" hangingPunct="0">
        <a:spcBef>
          <a:spcPct val="0"/>
        </a:spcBef>
        <a:spcAft>
          <a:spcPct val="0"/>
        </a:spcAft>
        <a:defRPr sz="3800">
          <a:solidFill>
            <a:schemeClr val="folHlink"/>
          </a:solidFill>
          <a:latin typeface="Tahoma" pitchFamily="34" charset="0"/>
        </a:defRPr>
      </a:lvl2pPr>
      <a:lvl3pPr algn="l" rtl="0" eaLnBrk="0" fontAlgn="base" hangingPunct="0">
        <a:spcBef>
          <a:spcPct val="0"/>
        </a:spcBef>
        <a:spcAft>
          <a:spcPct val="0"/>
        </a:spcAft>
        <a:defRPr sz="3800">
          <a:solidFill>
            <a:schemeClr val="folHlink"/>
          </a:solidFill>
          <a:latin typeface="Tahoma" pitchFamily="34" charset="0"/>
        </a:defRPr>
      </a:lvl3pPr>
      <a:lvl4pPr algn="l" rtl="0" eaLnBrk="0" fontAlgn="base" hangingPunct="0">
        <a:spcBef>
          <a:spcPct val="0"/>
        </a:spcBef>
        <a:spcAft>
          <a:spcPct val="0"/>
        </a:spcAft>
        <a:defRPr sz="3800">
          <a:solidFill>
            <a:schemeClr val="folHlink"/>
          </a:solidFill>
          <a:latin typeface="Tahoma" pitchFamily="34" charset="0"/>
        </a:defRPr>
      </a:lvl4pPr>
      <a:lvl5pPr algn="l" rtl="0" eaLnBrk="0" fontAlgn="base" hangingPunct="0">
        <a:spcBef>
          <a:spcPct val="0"/>
        </a:spcBef>
        <a:spcAft>
          <a:spcPct val="0"/>
        </a:spcAft>
        <a:defRPr sz="3800">
          <a:solidFill>
            <a:schemeClr val="folHlink"/>
          </a:solidFill>
          <a:latin typeface="Tahoma" pitchFamily="34" charset="0"/>
        </a:defRPr>
      </a:lvl5pPr>
      <a:lvl6pPr marL="457200" algn="l" rtl="0" fontAlgn="base">
        <a:spcBef>
          <a:spcPct val="0"/>
        </a:spcBef>
        <a:spcAft>
          <a:spcPct val="0"/>
        </a:spcAft>
        <a:defRPr sz="3800">
          <a:solidFill>
            <a:schemeClr val="folHlink"/>
          </a:solidFill>
          <a:latin typeface="Tahoma" pitchFamily="34" charset="0"/>
        </a:defRPr>
      </a:lvl6pPr>
      <a:lvl7pPr marL="914400" algn="l" rtl="0" fontAlgn="base">
        <a:spcBef>
          <a:spcPct val="0"/>
        </a:spcBef>
        <a:spcAft>
          <a:spcPct val="0"/>
        </a:spcAft>
        <a:defRPr sz="3800">
          <a:solidFill>
            <a:schemeClr val="folHlink"/>
          </a:solidFill>
          <a:latin typeface="Tahoma" pitchFamily="34" charset="0"/>
        </a:defRPr>
      </a:lvl7pPr>
      <a:lvl8pPr marL="1371600" algn="l" rtl="0" fontAlgn="base">
        <a:spcBef>
          <a:spcPct val="0"/>
        </a:spcBef>
        <a:spcAft>
          <a:spcPct val="0"/>
        </a:spcAft>
        <a:defRPr sz="3800">
          <a:solidFill>
            <a:schemeClr val="folHlink"/>
          </a:solidFill>
          <a:latin typeface="Tahoma" pitchFamily="34" charset="0"/>
        </a:defRPr>
      </a:lvl8pPr>
      <a:lvl9pPr marL="1828800" algn="l" rtl="0" fontAlgn="base">
        <a:spcBef>
          <a:spcPct val="0"/>
        </a:spcBef>
        <a:spcAft>
          <a:spcPct val="0"/>
        </a:spcAft>
        <a:defRPr sz="3800">
          <a:solidFill>
            <a:schemeClr val="folHlink"/>
          </a:solidFill>
          <a:latin typeface="Tahoma" pitchFamily="34" charset="0"/>
        </a:defRPr>
      </a:lvl9pPr>
    </p:titleStyle>
    <p:bodyStyle>
      <a:lvl1pPr marL="342900" indent="-342900" algn="l" rtl="0" eaLnBrk="0" fontAlgn="base" hangingPunct="0">
        <a:spcBef>
          <a:spcPct val="100000"/>
        </a:spcBef>
        <a:spcAft>
          <a:spcPct val="0"/>
        </a:spcAft>
        <a:buClr>
          <a:schemeClr val="tx1"/>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3.wmf"/><Relationship Id="rId4" Type="http://schemas.openxmlformats.org/officeDocument/2006/relationships/oleObject" Target="../embeddings/oleObject4.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3.png"/><Relationship Id="rId4" Type="http://schemas.openxmlformats.org/officeDocument/2006/relationships/oleObject" Target="../embeddings/oleObject5.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4.emf"/><Relationship Id="rId4" Type="http://schemas.openxmlformats.org/officeDocument/2006/relationships/oleObject" Target="../embeddings/oleObject6.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5.png"/><Relationship Id="rId4" Type="http://schemas.openxmlformats.org/officeDocument/2006/relationships/oleObject" Target="../embeddings/Microsoft_Excel_97-2003_Worksheet2.xls"/></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Excel_97-2003_Worksheet1.xls"/><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19238" y="2114550"/>
            <a:ext cx="6848475" cy="1933575"/>
          </a:xfrm>
          <a:prstGeom prst="rect">
            <a:avLst/>
          </a:prstGeom>
          <a:noFill/>
          <a:ln w="9525">
            <a:noFill/>
            <a:miter lim="800000"/>
            <a:headEnd/>
            <a:tailEnd/>
          </a:ln>
        </p:spPr>
        <p:txBody>
          <a:bodyPr anchor="b"/>
          <a:lstStyle/>
          <a:p>
            <a:pPr algn="ctr">
              <a:lnSpc>
                <a:spcPct val="100000"/>
              </a:lnSpc>
              <a:spcBef>
                <a:spcPct val="500000"/>
              </a:spcBef>
              <a:defRPr/>
            </a:pPr>
            <a:r>
              <a:rPr kumimoji="0" lang="en-US" sz="3800" kern="0">
                <a:solidFill>
                  <a:schemeClr val="folHlink"/>
                </a:solidFill>
                <a:latin typeface="+mj-lt"/>
                <a:ea typeface="+mj-ea"/>
                <a:cs typeface="+mj-cs"/>
              </a:rPr>
              <a:t>TOBACCO CESSATION:</a:t>
            </a:r>
            <a:br>
              <a:rPr kumimoji="0" lang="en-US" sz="3800" kern="0">
                <a:solidFill>
                  <a:schemeClr val="folHlink"/>
                </a:solidFill>
                <a:latin typeface="+mj-lt"/>
                <a:ea typeface="+mj-ea"/>
                <a:cs typeface="+mj-cs"/>
              </a:rPr>
            </a:br>
            <a:r>
              <a:rPr kumimoji="0" lang="en-US" sz="3800" kern="0">
                <a:solidFill>
                  <a:schemeClr val="folHlink"/>
                </a:solidFill>
                <a:latin typeface="+mj-lt"/>
                <a:ea typeface="+mj-ea"/>
                <a:cs typeface="+mj-cs"/>
              </a:rPr>
              <a:t>Behavioral Counseling and Pharmacotherapy</a:t>
            </a:r>
            <a:endParaRPr kumimoji="0" lang="en-US" sz="3800" kern="0" dirty="0">
              <a:solidFill>
                <a:schemeClr val="folHlink"/>
              </a:solidFill>
              <a:latin typeface="+mj-lt"/>
              <a:ea typeface="+mj-ea"/>
              <a:cs typeface="+mj-cs"/>
            </a:endParaRPr>
          </a:p>
        </p:txBody>
      </p:sp>
    </p:spTree>
    <p:extLst>
      <p:ext uri="{BB962C8B-B14F-4D97-AF65-F5344CB8AC3E}">
        <p14:creationId xmlns:p14="http://schemas.microsoft.com/office/powerpoint/2010/main" val="2480153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a:lstStyle/>
          <a:p>
            <a:pPr eaLnBrk="1" hangingPunct="1"/>
            <a:r>
              <a:rPr lang="en-US" smtClean="0"/>
              <a:t>EFFECTS of CLINICIAN INTERVENTIONS</a:t>
            </a:r>
          </a:p>
        </p:txBody>
      </p:sp>
      <p:graphicFrame>
        <p:nvGraphicFramePr>
          <p:cNvPr id="1026" name="Object 5"/>
          <p:cNvGraphicFramePr>
            <a:graphicFrameLocks noChangeAspect="1"/>
          </p:cNvGraphicFramePr>
          <p:nvPr/>
        </p:nvGraphicFramePr>
        <p:xfrm>
          <a:off x="246063" y="2084388"/>
          <a:ext cx="9286875" cy="4446587"/>
        </p:xfrm>
        <a:graphic>
          <a:graphicData uri="http://schemas.openxmlformats.org/presentationml/2006/ole">
            <mc:AlternateContent xmlns:mc="http://schemas.openxmlformats.org/markup-compatibility/2006">
              <mc:Choice xmlns:v="urn:schemas-microsoft-com:vml" Requires="v">
                <p:oleObj spid="_x0000_s92168" name="Chart" r:id="rId4" imgW="7943850" imgH="3819347" progId="MSGraph.Chart.8">
                  <p:embed/>
                </p:oleObj>
              </mc:Choice>
              <mc:Fallback>
                <p:oleObj name="Chart" r:id="rId4" imgW="7943850" imgH="3819347" progId="MSGraph.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2084388"/>
                        <a:ext cx="9286875" cy="4446587"/>
                      </a:xfrm>
                      <a:prstGeom prst="rect">
                        <a:avLst/>
                      </a:prstGeom>
                      <a:noFill/>
                      <a:effectLst/>
                      <a:extLst>
                        <a:ext uri="{909E8E84-426E-40DD-AFC4-6F175D3DCCD1}">
                          <a14:hiddenFill xmlns:a14="http://schemas.microsoft.com/office/drawing/2010/main">
                            <a:solidFill>
                              <a:srgbClr val="00E4A8"/>
                            </a:solidFill>
                          </a14:hiddenFill>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1028" name="Text Box 6"/>
          <p:cNvSpPr txBox="1">
            <a:spLocks noChangeArrowheads="1"/>
          </p:cNvSpPr>
          <p:nvPr/>
        </p:nvSpPr>
        <p:spPr bwMode="auto">
          <a:xfrm>
            <a:off x="1905000" y="4424363"/>
            <a:ext cx="666750" cy="457200"/>
          </a:xfrm>
          <a:prstGeom prst="rect">
            <a:avLst/>
          </a:prstGeom>
          <a:noFill/>
          <a:ln w="9525">
            <a:noFill/>
            <a:miter lim="800000"/>
            <a:headEnd/>
            <a:tailEnd/>
          </a:ln>
        </p:spPr>
        <p:txBody>
          <a:bodyPr wrap="none">
            <a:spAutoFit/>
          </a:bodyPr>
          <a:lstStyle/>
          <a:p>
            <a:pPr eaLnBrk="1" hangingPunct="1">
              <a:lnSpc>
                <a:spcPct val="100000"/>
              </a:lnSpc>
              <a:spcBef>
                <a:spcPct val="0"/>
              </a:spcBef>
            </a:pPr>
            <a:r>
              <a:rPr kumimoji="0" lang="en-US" sz="2400" b="1">
                <a:solidFill>
                  <a:schemeClr val="bg1"/>
                </a:solidFill>
                <a:latin typeface="Tahoma" pitchFamily="34" charset="0"/>
              </a:rPr>
              <a:t>1.0</a:t>
            </a:r>
          </a:p>
        </p:txBody>
      </p:sp>
      <p:sp>
        <p:nvSpPr>
          <p:cNvPr id="1029" name="Text Box 7"/>
          <p:cNvSpPr txBox="1">
            <a:spLocks noChangeArrowheads="1"/>
          </p:cNvSpPr>
          <p:nvPr/>
        </p:nvSpPr>
        <p:spPr bwMode="auto">
          <a:xfrm>
            <a:off x="3382963" y="4376738"/>
            <a:ext cx="666750" cy="457200"/>
          </a:xfrm>
          <a:prstGeom prst="rect">
            <a:avLst/>
          </a:prstGeom>
          <a:noFill/>
          <a:ln w="9525">
            <a:noFill/>
            <a:miter lim="800000"/>
            <a:headEnd/>
            <a:tailEnd/>
          </a:ln>
        </p:spPr>
        <p:txBody>
          <a:bodyPr wrap="none">
            <a:spAutoFit/>
          </a:bodyPr>
          <a:lstStyle/>
          <a:p>
            <a:pPr algn="ctr" eaLnBrk="1" hangingPunct="1">
              <a:lnSpc>
                <a:spcPct val="100000"/>
              </a:lnSpc>
              <a:spcBef>
                <a:spcPct val="0"/>
              </a:spcBef>
            </a:pPr>
            <a:r>
              <a:rPr kumimoji="0" lang="en-US" sz="2400" b="1">
                <a:solidFill>
                  <a:schemeClr val="bg1"/>
                </a:solidFill>
                <a:latin typeface="Tahoma" pitchFamily="34" charset="0"/>
              </a:rPr>
              <a:t>1.1</a:t>
            </a:r>
          </a:p>
        </p:txBody>
      </p:sp>
      <p:sp>
        <p:nvSpPr>
          <p:cNvPr id="1030" name="Text Box 8"/>
          <p:cNvSpPr txBox="1">
            <a:spLocks noChangeArrowheads="1"/>
          </p:cNvSpPr>
          <p:nvPr/>
        </p:nvSpPr>
        <p:spPr bwMode="auto">
          <a:xfrm>
            <a:off x="4840288" y="3938588"/>
            <a:ext cx="666750" cy="457200"/>
          </a:xfrm>
          <a:prstGeom prst="rect">
            <a:avLst/>
          </a:prstGeom>
          <a:noFill/>
          <a:ln w="9525">
            <a:noFill/>
            <a:miter lim="800000"/>
            <a:headEnd/>
            <a:tailEnd/>
          </a:ln>
        </p:spPr>
        <p:txBody>
          <a:bodyPr wrap="none">
            <a:spAutoFit/>
          </a:bodyPr>
          <a:lstStyle/>
          <a:p>
            <a:pPr algn="ctr" eaLnBrk="1" hangingPunct="1">
              <a:lnSpc>
                <a:spcPct val="100000"/>
              </a:lnSpc>
              <a:spcBef>
                <a:spcPct val="0"/>
              </a:spcBef>
            </a:pPr>
            <a:r>
              <a:rPr kumimoji="0" lang="en-US" sz="2400" b="1">
                <a:solidFill>
                  <a:schemeClr val="bg1"/>
                </a:solidFill>
                <a:latin typeface="Tahoma" pitchFamily="34" charset="0"/>
              </a:rPr>
              <a:t>1.7</a:t>
            </a:r>
          </a:p>
        </p:txBody>
      </p:sp>
      <p:sp>
        <p:nvSpPr>
          <p:cNvPr id="1031" name="Text Box 9"/>
          <p:cNvSpPr txBox="1">
            <a:spLocks noChangeArrowheads="1"/>
          </p:cNvSpPr>
          <p:nvPr/>
        </p:nvSpPr>
        <p:spPr bwMode="auto">
          <a:xfrm>
            <a:off x="6327775" y="3595688"/>
            <a:ext cx="666750" cy="457200"/>
          </a:xfrm>
          <a:prstGeom prst="rect">
            <a:avLst/>
          </a:prstGeom>
          <a:noFill/>
          <a:ln w="9525">
            <a:noFill/>
            <a:miter lim="800000"/>
            <a:headEnd/>
            <a:tailEnd/>
          </a:ln>
        </p:spPr>
        <p:txBody>
          <a:bodyPr wrap="none">
            <a:spAutoFit/>
          </a:bodyPr>
          <a:lstStyle/>
          <a:p>
            <a:pPr algn="ctr" eaLnBrk="1" hangingPunct="1">
              <a:lnSpc>
                <a:spcPct val="100000"/>
              </a:lnSpc>
              <a:spcBef>
                <a:spcPct val="0"/>
              </a:spcBef>
            </a:pPr>
            <a:r>
              <a:rPr kumimoji="0" lang="en-US" sz="2400" b="1">
                <a:solidFill>
                  <a:schemeClr val="bg1"/>
                </a:solidFill>
                <a:latin typeface="Tahoma" pitchFamily="34" charset="0"/>
              </a:rPr>
              <a:t>2.2</a:t>
            </a:r>
            <a:endParaRPr kumimoji="0" lang="en-US" sz="1800" b="1">
              <a:solidFill>
                <a:schemeClr val="bg1"/>
              </a:solidFill>
              <a:latin typeface="Tahoma" pitchFamily="34" charset="0"/>
            </a:endParaRPr>
          </a:p>
        </p:txBody>
      </p:sp>
      <p:sp>
        <p:nvSpPr>
          <p:cNvPr id="1032" name="Text Box 10"/>
          <p:cNvSpPr txBox="1">
            <a:spLocks noChangeArrowheads="1"/>
          </p:cNvSpPr>
          <p:nvPr/>
        </p:nvSpPr>
        <p:spPr bwMode="auto">
          <a:xfrm>
            <a:off x="1585913" y="2747963"/>
            <a:ext cx="1649412" cy="366712"/>
          </a:xfrm>
          <a:prstGeom prst="rect">
            <a:avLst/>
          </a:prstGeom>
          <a:noFill/>
          <a:ln w="9525">
            <a:noFill/>
            <a:miter lim="800000"/>
            <a:headEnd/>
            <a:tailEnd/>
          </a:ln>
        </p:spPr>
        <p:txBody>
          <a:bodyPr wrap="none">
            <a:spAutoFit/>
          </a:bodyPr>
          <a:lstStyle/>
          <a:p>
            <a:pPr eaLnBrk="1" hangingPunct="1">
              <a:lnSpc>
                <a:spcPct val="100000"/>
              </a:lnSpc>
              <a:spcBef>
                <a:spcPct val="0"/>
              </a:spcBef>
            </a:pPr>
            <a:r>
              <a:rPr kumimoji="0" lang="en-US" sz="1800" i="1">
                <a:latin typeface="Tahoma" pitchFamily="34" charset="0"/>
              </a:rPr>
              <a:t>n </a:t>
            </a:r>
            <a:r>
              <a:rPr kumimoji="0" lang="en-US" sz="1800">
                <a:latin typeface="Tahoma" pitchFamily="34" charset="0"/>
              </a:rPr>
              <a:t>= 29 studies</a:t>
            </a:r>
            <a:endParaRPr kumimoji="0" lang="en-US" sz="1800" i="1">
              <a:latin typeface="Tahoma" pitchFamily="34" charset="0"/>
            </a:endParaRPr>
          </a:p>
        </p:txBody>
      </p:sp>
      <p:sp>
        <p:nvSpPr>
          <p:cNvPr id="1033" name="Text Box 4"/>
          <p:cNvSpPr txBox="1">
            <a:spLocks noChangeArrowheads="1"/>
          </p:cNvSpPr>
          <p:nvPr/>
        </p:nvSpPr>
        <p:spPr bwMode="auto">
          <a:xfrm>
            <a:off x="1517650" y="6330950"/>
            <a:ext cx="7553325" cy="517525"/>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rgbClr val="003366"/>
                </a:solidFill>
              </a:rPr>
              <a:t>Fiore et al. (2008). </a:t>
            </a:r>
            <a:r>
              <a:rPr kumimoji="0" lang="en-US" sz="1400" i="1">
                <a:solidFill>
                  <a:srgbClr val="003366"/>
                </a:solidFill>
              </a:rPr>
              <a:t>Treating Tobacco Use and Dependence: 2008 Update. </a:t>
            </a:r>
          </a:p>
          <a:p>
            <a:pPr algn="r" eaLnBrk="1" hangingPunct="1">
              <a:lnSpc>
                <a:spcPct val="100000"/>
              </a:lnSpc>
              <a:spcBef>
                <a:spcPct val="0"/>
              </a:spcBef>
              <a:buClr>
                <a:schemeClr val="tx1"/>
              </a:buClr>
              <a:buSzPct val="60000"/>
              <a:buFont typeface="Wingdings" pitchFamily="2" charset="2"/>
              <a:buNone/>
            </a:pPr>
            <a:r>
              <a:rPr kumimoji="0" lang="en-US" sz="1400" i="1">
                <a:solidFill>
                  <a:srgbClr val="003366"/>
                </a:solidFill>
              </a:rPr>
              <a:t>Clinical Practice Guideline. </a:t>
            </a:r>
            <a:r>
              <a:rPr kumimoji="0" lang="en-US" sz="1400">
                <a:solidFill>
                  <a:srgbClr val="003366"/>
                </a:solidFill>
              </a:rPr>
              <a:t>Rockville, MD: USDHHS, PHS, May 2008.</a:t>
            </a:r>
          </a:p>
        </p:txBody>
      </p:sp>
      <p:sp>
        <p:nvSpPr>
          <p:cNvPr id="1034" name="Rectangle 9"/>
          <p:cNvSpPr>
            <a:spLocks noChangeArrowheads="1"/>
          </p:cNvSpPr>
          <p:nvPr/>
        </p:nvSpPr>
        <p:spPr bwMode="auto">
          <a:xfrm>
            <a:off x="0" y="1933575"/>
            <a:ext cx="9156700" cy="431800"/>
          </a:xfrm>
          <a:prstGeom prst="rect">
            <a:avLst/>
          </a:prstGeom>
          <a:solidFill>
            <a:schemeClr val="tx1"/>
          </a:solidFill>
          <a:ln w="9525">
            <a:noFill/>
            <a:miter lim="800000"/>
            <a:headEnd/>
            <a:tailEnd/>
          </a:ln>
        </p:spPr>
        <p:txBody>
          <a:bodyPr lIns="92064" tIns="46033" rIns="92064" bIns="46033"/>
          <a:lstStyle/>
          <a:p>
            <a:pPr algn="ctr" eaLnBrk="1" hangingPunct="1">
              <a:lnSpc>
                <a:spcPct val="100000"/>
              </a:lnSpc>
              <a:spcBef>
                <a:spcPct val="45000"/>
              </a:spcBef>
              <a:buClr>
                <a:schemeClr val="tx1"/>
              </a:buClr>
              <a:buSzPct val="60000"/>
              <a:buFont typeface="Wingdings" pitchFamily="2" charset="2"/>
              <a:buNone/>
            </a:pPr>
            <a:r>
              <a:rPr kumimoji="0" lang="en-US" sz="1900" b="1">
                <a:solidFill>
                  <a:schemeClr val="bg1"/>
                </a:solidFill>
                <a:latin typeface="Tahoma" pitchFamily="34" charset="0"/>
              </a:rPr>
              <a:t>With help from a clinician, the odds of quitting approximately doubles. </a:t>
            </a:r>
          </a:p>
        </p:txBody>
      </p:sp>
      <p:sp>
        <p:nvSpPr>
          <p:cNvPr id="1035" name="Text Box 10"/>
          <p:cNvSpPr txBox="1">
            <a:spLocks noChangeArrowheads="1"/>
          </p:cNvSpPr>
          <p:nvPr/>
        </p:nvSpPr>
        <p:spPr bwMode="auto">
          <a:xfrm>
            <a:off x="3433763" y="2563813"/>
            <a:ext cx="5465762" cy="787400"/>
          </a:xfrm>
          <a:prstGeom prst="rect">
            <a:avLst/>
          </a:prstGeom>
          <a:solidFill>
            <a:srgbClr val="DDDDDD"/>
          </a:solidFill>
          <a:ln w="9525" algn="ctr">
            <a:solidFill>
              <a:schemeClr val="tx1"/>
            </a:solidFill>
            <a:miter lim="800000"/>
            <a:headEnd/>
            <a:tailEnd/>
          </a:ln>
        </p:spPr>
        <p:txBody>
          <a:bodyPr>
            <a:spAutoFit/>
          </a:bodyPr>
          <a:lstStyle/>
          <a:p>
            <a:pPr>
              <a:lnSpc>
                <a:spcPct val="100000"/>
              </a:lnSpc>
            </a:pPr>
            <a:r>
              <a:rPr kumimoji="0" lang="en-US" sz="1500" b="1"/>
              <a:t>Compared to patients who receive no assistance from a clinician, patients who receive assistance are 1.7</a:t>
            </a:r>
            <a:r>
              <a:rPr kumimoji="0" lang="en-US" sz="1500" b="1">
                <a:cs typeface="Arial" charset="0"/>
              </a:rPr>
              <a:t>–</a:t>
            </a:r>
            <a:r>
              <a:rPr kumimoji="0" lang="en-US" sz="1500" b="1"/>
              <a:t>2.2 times as likely to quit successfully for 5 or more months.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bild till Mikael"/>
          <p:cNvPicPr>
            <a:picLocks noChangeAspect="1" noChangeArrowheads="1"/>
          </p:cNvPicPr>
          <p:nvPr/>
        </p:nvPicPr>
        <p:blipFill>
          <a:blip r:embed="rId3" cstate="print"/>
          <a:srcRect r="8594" b="34375"/>
          <a:stretch>
            <a:fillRect/>
          </a:stretch>
        </p:blipFill>
        <p:spPr bwMode="auto">
          <a:xfrm>
            <a:off x="1379538" y="2174875"/>
            <a:ext cx="6667500" cy="3589338"/>
          </a:xfrm>
          <a:prstGeom prst="rect">
            <a:avLst/>
          </a:prstGeom>
          <a:solidFill>
            <a:schemeClr val="bg2"/>
          </a:solidFill>
          <a:ln w="9525">
            <a:noFill/>
            <a:miter lim="800000"/>
            <a:headEnd/>
            <a:tailEnd/>
          </a:ln>
        </p:spPr>
      </p:pic>
      <p:sp>
        <p:nvSpPr>
          <p:cNvPr id="56323" name="Line 3"/>
          <p:cNvSpPr>
            <a:spLocks noChangeShapeType="1"/>
          </p:cNvSpPr>
          <p:nvPr/>
        </p:nvSpPr>
        <p:spPr bwMode="auto">
          <a:xfrm flipV="1">
            <a:off x="1008063" y="5330825"/>
            <a:ext cx="703262" cy="301625"/>
          </a:xfrm>
          <a:prstGeom prst="line">
            <a:avLst/>
          </a:prstGeom>
          <a:noFill/>
          <a:ln w="57150">
            <a:solidFill>
              <a:schemeClr val="folHlink"/>
            </a:solidFill>
            <a:round/>
            <a:headEnd/>
            <a:tailEnd type="triangle" w="med" len="med"/>
          </a:ln>
        </p:spPr>
        <p:txBody>
          <a:bodyPr wrap="none" anchor="ctr"/>
          <a:lstStyle/>
          <a:p>
            <a:endParaRPr lang="en-US"/>
          </a:p>
        </p:txBody>
      </p:sp>
      <p:sp>
        <p:nvSpPr>
          <p:cNvPr id="56324" name="Line 4"/>
          <p:cNvSpPr>
            <a:spLocks noChangeShapeType="1"/>
          </p:cNvSpPr>
          <p:nvPr/>
        </p:nvSpPr>
        <p:spPr bwMode="auto">
          <a:xfrm flipV="1">
            <a:off x="7470775" y="2297113"/>
            <a:ext cx="735013" cy="331787"/>
          </a:xfrm>
          <a:prstGeom prst="line">
            <a:avLst/>
          </a:prstGeom>
          <a:noFill/>
          <a:ln w="57150">
            <a:solidFill>
              <a:schemeClr val="folHlink"/>
            </a:solidFill>
            <a:round/>
            <a:headEnd/>
            <a:tailEnd type="triangle" w="med" len="med"/>
          </a:ln>
        </p:spPr>
        <p:txBody>
          <a:bodyPr wrap="none" anchor="ctr"/>
          <a:lstStyle/>
          <a:p>
            <a:endParaRPr lang="en-US"/>
          </a:p>
        </p:txBody>
      </p:sp>
      <p:sp>
        <p:nvSpPr>
          <p:cNvPr id="56325" name="Line 5"/>
          <p:cNvSpPr>
            <a:spLocks noChangeShapeType="1"/>
          </p:cNvSpPr>
          <p:nvPr/>
        </p:nvSpPr>
        <p:spPr bwMode="auto">
          <a:xfrm flipH="1">
            <a:off x="3886200" y="4648200"/>
            <a:ext cx="76200" cy="762000"/>
          </a:xfrm>
          <a:prstGeom prst="line">
            <a:avLst/>
          </a:prstGeom>
          <a:noFill/>
          <a:ln w="9525">
            <a:solidFill>
              <a:schemeClr val="tx1"/>
            </a:solidFill>
            <a:round/>
            <a:headEnd/>
            <a:tailEnd/>
          </a:ln>
        </p:spPr>
        <p:txBody>
          <a:bodyPr wrap="none" anchor="ctr"/>
          <a:lstStyle/>
          <a:p>
            <a:endParaRPr lang="en-US"/>
          </a:p>
        </p:txBody>
      </p:sp>
      <p:sp>
        <p:nvSpPr>
          <p:cNvPr id="56326" name="Line 6"/>
          <p:cNvSpPr>
            <a:spLocks noChangeShapeType="1"/>
          </p:cNvSpPr>
          <p:nvPr/>
        </p:nvSpPr>
        <p:spPr bwMode="auto">
          <a:xfrm>
            <a:off x="3940175" y="4346575"/>
            <a:ext cx="950913" cy="561975"/>
          </a:xfrm>
          <a:prstGeom prst="line">
            <a:avLst/>
          </a:prstGeom>
          <a:noFill/>
          <a:ln w="9525">
            <a:solidFill>
              <a:schemeClr val="tx1"/>
            </a:solidFill>
            <a:round/>
            <a:headEnd/>
            <a:tailEnd/>
          </a:ln>
        </p:spPr>
        <p:txBody>
          <a:bodyPr wrap="none" anchor="ctr"/>
          <a:lstStyle/>
          <a:p>
            <a:endParaRPr lang="en-US"/>
          </a:p>
        </p:txBody>
      </p:sp>
      <p:sp>
        <p:nvSpPr>
          <p:cNvPr id="56327" name="Line 7"/>
          <p:cNvSpPr>
            <a:spLocks noChangeShapeType="1"/>
          </p:cNvSpPr>
          <p:nvPr/>
        </p:nvSpPr>
        <p:spPr bwMode="auto">
          <a:xfrm flipH="1" flipV="1">
            <a:off x="6329363" y="3567113"/>
            <a:ext cx="901700" cy="504825"/>
          </a:xfrm>
          <a:prstGeom prst="line">
            <a:avLst/>
          </a:prstGeom>
          <a:noFill/>
          <a:ln w="9525">
            <a:solidFill>
              <a:schemeClr val="tx1"/>
            </a:solidFill>
            <a:round/>
            <a:headEnd/>
            <a:tailEnd/>
          </a:ln>
        </p:spPr>
        <p:txBody>
          <a:bodyPr wrap="none" anchor="ctr"/>
          <a:lstStyle/>
          <a:p>
            <a:endParaRPr lang="en-US"/>
          </a:p>
        </p:txBody>
      </p:sp>
      <p:sp>
        <p:nvSpPr>
          <p:cNvPr id="56328" name="Text Box 8"/>
          <p:cNvSpPr txBox="1">
            <a:spLocks noChangeArrowheads="1"/>
          </p:cNvSpPr>
          <p:nvPr/>
        </p:nvSpPr>
        <p:spPr bwMode="auto">
          <a:xfrm>
            <a:off x="581025" y="5640388"/>
            <a:ext cx="981075" cy="336550"/>
          </a:xfrm>
          <a:prstGeom prst="rect">
            <a:avLst/>
          </a:prstGeom>
          <a:noFill/>
          <a:ln w="9525">
            <a:noFill/>
            <a:miter lim="800000"/>
            <a:headEnd/>
            <a:tailEnd/>
          </a:ln>
        </p:spPr>
        <p:txBody>
          <a:bodyPr>
            <a:spAutoFit/>
          </a:bodyPr>
          <a:lstStyle/>
          <a:p>
            <a:pPr>
              <a:lnSpc>
                <a:spcPct val="100000"/>
              </a:lnSpc>
              <a:spcBef>
                <a:spcPct val="50000"/>
              </a:spcBef>
            </a:pPr>
            <a:r>
              <a:rPr kumimoji="0" lang="en-US" sz="1600" b="1">
                <a:latin typeface="Tahoma" pitchFamily="34" charset="0"/>
                <a:cs typeface="Arial" pitchFamily="34" charset="0"/>
              </a:rPr>
              <a:t>Air in</a:t>
            </a:r>
            <a:endParaRPr kumimoji="0" lang="en-US" sz="1600">
              <a:latin typeface="Tahoma" pitchFamily="34" charset="0"/>
              <a:cs typeface="Arial" pitchFamily="34" charset="0"/>
            </a:endParaRPr>
          </a:p>
        </p:txBody>
      </p:sp>
      <p:sp>
        <p:nvSpPr>
          <p:cNvPr id="56329" name="Text Box 9"/>
          <p:cNvSpPr txBox="1">
            <a:spLocks noChangeArrowheads="1"/>
          </p:cNvSpPr>
          <p:nvPr/>
        </p:nvSpPr>
        <p:spPr bwMode="auto">
          <a:xfrm>
            <a:off x="1447800" y="2895600"/>
            <a:ext cx="2616200" cy="482600"/>
          </a:xfrm>
          <a:prstGeom prst="rect">
            <a:avLst/>
          </a:prstGeom>
          <a:noFill/>
          <a:ln w="9525">
            <a:noFill/>
            <a:miter lim="800000"/>
            <a:headEnd/>
            <a:tailEnd/>
          </a:ln>
        </p:spPr>
        <p:txBody>
          <a:bodyPr>
            <a:spAutoFit/>
          </a:bodyPr>
          <a:lstStyle/>
          <a:p>
            <a:pPr algn="ctr">
              <a:lnSpc>
                <a:spcPct val="100000"/>
              </a:lnSpc>
              <a:spcBef>
                <a:spcPct val="50000"/>
              </a:spcBef>
            </a:pPr>
            <a:r>
              <a:rPr kumimoji="0" lang="en-US" sz="1600" b="1">
                <a:latin typeface="Tahoma" pitchFamily="34" charset="0"/>
                <a:cs typeface="Arial" pitchFamily="34" charset="0"/>
              </a:rPr>
              <a:t>Aluminum laminate</a:t>
            </a:r>
          </a:p>
          <a:p>
            <a:pPr algn="ctr">
              <a:lnSpc>
                <a:spcPct val="10000"/>
              </a:lnSpc>
              <a:spcBef>
                <a:spcPct val="50000"/>
              </a:spcBef>
            </a:pPr>
            <a:r>
              <a:rPr kumimoji="0" lang="en-US" sz="1600" b="1">
                <a:latin typeface="Tahoma" pitchFamily="34" charset="0"/>
                <a:cs typeface="Arial" pitchFamily="34" charset="0"/>
              </a:rPr>
              <a:t>sealing material</a:t>
            </a:r>
            <a:endParaRPr kumimoji="0" lang="en-US" sz="1600">
              <a:latin typeface="Tahoma" pitchFamily="34" charset="0"/>
              <a:cs typeface="Arial" pitchFamily="34" charset="0"/>
            </a:endParaRPr>
          </a:p>
        </p:txBody>
      </p:sp>
      <p:sp>
        <p:nvSpPr>
          <p:cNvPr id="56330" name="Text Box 10"/>
          <p:cNvSpPr txBox="1">
            <a:spLocks noChangeArrowheads="1"/>
          </p:cNvSpPr>
          <p:nvPr/>
        </p:nvSpPr>
        <p:spPr bwMode="auto">
          <a:xfrm>
            <a:off x="4583113" y="4895850"/>
            <a:ext cx="3195637" cy="581025"/>
          </a:xfrm>
          <a:prstGeom prst="rect">
            <a:avLst/>
          </a:prstGeom>
          <a:noFill/>
          <a:ln w="9525">
            <a:noFill/>
            <a:miter lim="800000"/>
            <a:headEnd/>
            <a:tailEnd/>
          </a:ln>
        </p:spPr>
        <p:txBody>
          <a:bodyPr>
            <a:spAutoFit/>
          </a:bodyPr>
          <a:lstStyle/>
          <a:p>
            <a:pPr algn="ctr">
              <a:lnSpc>
                <a:spcPct val="100000"/>
              </a:lnSpc>
              <a:spcBef>
                <a:spcPct val="50000"/>
              </a:spcBef>
            </a:pPr>
            <a:r>
              <a:rPr kumimoji="0" lang="en-US" sz="1600" b="1">
                <a:latin typeface="Tahoma" pitchFamily="34" charset="0"/>
                <a:cs typeface="Arial" pitchFamily="34" charset="0"/>
              </a:rPr>
              <a:t>Porous plug impregnated with nicotine</a:t>
            </a:r>
            <a:endParaRPr kumimoji="0" lang="en-US" sz="1600">
              <a:latin typeface="Tahoma" pitchFamily="34" charset="0"/>
              <a:cs typeface="Arial" pitchFamily="34" charset="0"/>
            </a:endParaRPr>
          </a:p>
        </p:txBody>
      </p:sp>
      <p:sp>
        <p:nvSpPr>
          <p:cNvPr id="56331" name="Text Box 11"/>
          <p:cNvSpPr txBox="1">
            <a:spLocks noChangeArrowheads="1"/>
          </p:cNvSpPr>
          <p:nvPr/>
        </p:nvSpPr>
        <p:spPr bwMode="auto">
          <a:xfrm>
            <a:off x="7181850" y="4005263"/>
            <a:ext cx="1438275" cy="336550"/>
          </a:xfrm>
          <a:prstGeom prst="rect">
            <a:avLst/>
          </a:prstGeom>
          <a:noFill/>
          <a:ln w="9525">
            <a:noFill/>
            <a:miter lim="800000"/>
            <a:headEnd/>
            <a:tailEnd/>
          </a:ln>
        </p:spPr>
        <p:txBody>
          <a:bodyPr>
            <a:spAutoFit/>
          </a:bodyPr>
          <a:lstStyle/>
          <a:p>
            <a:pPr algn="ctr">
              <a:lnSpc>
                <a:spcPct val="100000"/>
              </a:lnSpc>
              <a:spcBef>
                <a:spcPct val="50000"/>
              </a:spcBef>
            </a:pPr>
            <a:r>
              <a:rPr kumimoji="0" lang="en-US" sz="1600" b="1">
                <a:latin typeface="Tahoma" pitchFamily="34" charset="0"/>
                <a:cs typeface="Arial" pitchFamily="34" charset="0"/>
              </a:rPr>
              <a:t>Mouthpiece</a:t>
            </a:r>
            <a:endParaRPr kumimoji="0" lang="en-US" sz="1600">
              <a:latin typeface="Tahoma" pitchFamily="34" charset="0"/>
              <a:cs typeface="Arial" pitchFamily="34" charset="0"/>
            </a:endParaRPr>
          </a:p>
        </p:txBody>
      </p:sp>
      <p:sp>
        <p:nvSpPr>
          <p:cNvPr id="56332" name="Text Box 12"/>
          <p:cNvSpPr txBox="1">
            <a:spLocks noChangeArrowheads="1"/>
          </p:cNvSpPr>
          <p:nvPr/>
        </p:nvSpPr>
        <p:spPr bwMode="auto">
          <a:xfrm>
            <a:off x="3200400" y="5410200"/>
            <a:ext cx="1438275" cy="581025"/>
          </a:xfrm>
          <a:prstGeom prst="rect">
            <a:avLst/>
          </a:prstGeom>
          <a:noFill/>
          <a:ln w="9525">
            <a:noFill/>
            <a:miter lim="800000"/>
            <a:headEnd/>
            <a:tailEnd/>
          </a:ln>
        </p:spPr>
        <p:txBody>
          <a:bodyPr>
            <a:spAutoFit/>
          </a:bodyPr>
          <a:lstStyle/>
          <a:p>
            <a:pPr algn="ctr">
              <a:lnSpc>
                <a:spcPct val="100000"/>
              </a:lnSpc>
              <a:spcBef>
                <a:spcPct val="50000"/>
              </a:spcBef>
            </a:pPr>
            <a:r>
              <a:rPr kumimoji="0" lang="en-US" sz="1600" b="1">
                <a:latin typeface="Tahoma" pitchFamily="34" charset="0"/>
                <a:cs typeface="Arial" pitchFamily="34" charset="0"/>
              </a:rPr>
              <a:t>Nicotine cartridge</a:t>
            </a:r>
            <a:endParaRPr kumimoji="0" lang="en-US" sz="1600">
              <a:latin typeface="Tahoma" pitchFamily="34" charset="0"/>
              <a:cs typeface="Arial" pitchFamily="34" charset="0"/>
            </a:endParaRPr>
          </a:p>
        </p:txBody>
      </p:sp>
      <p:sp>
        <p:nvSpPr>
          <p:cNvPr id="56333" name="Text Box 13"/>
          <p:cNvSpPr txBox="1">
            <a:spLocks noChangeArrowheads="1"/>
          </p:cNvSpPr>
          <p:nvPr/>
        </p:nvSpPr>
        <p:spPr bwMode="auto">
          <a:xfrm>
            <a:off x="5710238" y="1841500"/>
            <a:ext cx="3433762" cy="336550"/>
          </a:xfrm>
          <a:prstGeom prst="rect">
            <a:avLst/>
          </a:prstGeom>
          <a:noFill/>
          <a:ln w="9525">
            <a:noFill/>
            <a:miter lim="800000"/>
            <a:headEnd/>
            <a:tailEnd/>
          </a:ln>
        </p:spPr>
        <p:txBody>
          <a:bodyPr>
            <a:spAutoFit/>
          </a:bodyPr>
          <a:lstStyle/>
          <a:p>
            <a:pPr algn="ctr">
              <a:lnSpc>
                <a:spcPct val="100000"/>
              </a:lnSpc>
              <a:spcBef>
                <a:spcPct val="50000"/>
              </a:spcBef>
            </a:pPr>
            <a:r>
              <a:rPr kumimoji="0" lang="en-US" sz="1600" b="1">
                <a:latin typeface="Tahoma" pitchFamily="34" charset="0"/>
                <a:cs typeface="Arial" pitchFamily="34" charset="0"/>
              </a:rPr>
              <a:t>Air/nicotine mixture out</a:t>
            </a:r>
            <a:endParaRPr kumimoji="0" lang="en-US" sz="1600">
              <a:latin typeface="Tahoma" pitchFamily="34" charset="0"/>
              <a:cs typeface="Arial" pitchFamily="34" charset="0"/>
            </a:endParaRPr>
          </a:p>
        </p:txBody>
      </p:sp>
      <p:sp>
        <p:nvSpPr>
          <p:cNvPr id="56334" name="Line 14"/>
          <p:cNvSpPr>
            <a:spLocks noChangeShapeType="1"/>
          </p:cNvSpPr>
          <p:nvPr/>
        </p:nvSpPr>
        <p:spPr bwMode="auto">
          <a:xfrm flipH="1" flipV="1">
            <a:off x="4714875" y="2806700"/>
            <a:ext cx="625475" cy="593725"/>
          </a:xfrm>
          <a:prstGeom prst="line">
            <a:avLst/>
          </a:prstGeom>
          <a:noFill/>
          <a:ln w="9525">
            <a:solidFill>
              <a:schemeClr val="tx1"/>
            </a:solidFill>
            <a:round/>
            <a:headEnd/>
            <a:tailEnd/>
          </a:ln>
        </p:spPr>
        <p:txBody>
          <a:bodyPr wrap="none" anchor="ctr"/>
          <a:lstStyle/>
          <a:p>
            <a:endParaRPr lang="en-US"/>
          </a:p>
        </p:txBody>
      </p:sp>
      <p:sp>
        <p:nvSpPr>
          <p:cNvPr id="56335" name="Line 15"/>
          <p:cNvSpPr>
            <a:spLocks noChangeShapeType="1"/>
          </p:cNvSpPr>
          <p:nvPr/>
        </p:nvSpPr>
        <p:spPr bwMode="auto">
          <a:xfrm flipH="1" flipV="1">
            <a:off x="1285875" y="4346575"/>
            <a:ext cx="785813" cy="577850"/>
          </a:xfrm>
          <a:prstGeom prst="line">
            <a:avLst/>
          </a:prstGeom>
          <a:noFill/>
          <a:ln w="9525">
            <a:solidFill>
              <a:schemeClr val="tx1"/>
            </a:solidFill>
            <a:round/>
            <a:headEnd/>
            <a:tailEnd/>
          </a:ln>
        </p:spPr>
        <p:txBody>
          <a:bodyPr wrap="none" anchor="ctr"/>
          <a:lstStyle/>
          <a:p>
            <a:endParaRPr lang="en-US"/>
          </a:p>
        </p:txBody>
      </p:sp>
      <p:sp>
        <p:nvSpPr>
          <p:cNvPr id="56336" name="Text Box 16"/>
          <p:cNvSpPr txBox="1">
            <a:spLocks noChangeArrowheads="1"/>
          </p:cNvSpPr>
          <p:nvPr/>
        </p:nvSpPr>
        <p:spPr bwMode="auto">
          <a:xfrm>
            <a:off x="203200" y="3714750"/>
            <a:ext cx="1990725" cy="581025"/>
          </a:xfrm>
          <a:prstGeom prst="rect">
            <a:avLst/>
          </a:prstGeom>
          <a:noFill/>
          <a:ln w="9525">
            <a:noFill/>
            <a:miter lim="800000"/>
            <a:headEnd/>
            <a:tailEnd/>
          </a:ln>
        </p:spPr>
        <p:txBody>
          <a:bodyPr>
            <a:spAutoFit/>
          </a:bodyPr>
          <a:lstStyle/>
          <a:p>
            <a:pPr algn="ctr">
              <a:lnSpc>
                <a:spcPct val="100000"/>
              </a:lnSpc>
              <a:spcBef>
                <a:spcPct val="0"/>
              </a:spcBef>
            </a:pPr>
            <a:r>
              <a:rPr kumimoji="0" lang="en-US" sz="1600" b="1">
                <a:latin typeface="Tahoma" pitchFamily="34" charset="0"/>
                <a:cs typeface="Arial" pitchFamily="34" charset="0"/>
              </a:rPr>
              <a:t>Sharp point that breaks the seal</a:t>
            </a:r>
          </a:p>
        </p:txBody>
      </p:sp>
      <p:sp>
        <p:nvSpPr>
          <p:cNvPr id="56337" name="Text Box 17"/>
          <p:cNvSpPr txBox="1">
            <a:spLocks noChangeArrowheads="1"/>
          </p:cNvSpPr>
          <p:nvPr/>
        </p:nvSpPr>
        <p:spPr bwMode="auto">
          <a:xfrm>
            <a:off x="2963863" y="2232025"/>
            <a:ext cx="2919412" cy="581025"/>
          </a:xfrm>
          <a:prstGeom prst="rect">
            <a:avLst/>
          </a:prstGeom>
          <a:noFill/>
          <a:ln w="9525">
            <a:noFill/>
            <a:miter lim="800000"/>
            <a:headEnd/>
            <a:tailEnd/>
          </a:ln>
        </p:spPr>
        <p:txBody>
          <a:bodyPr>
            <a:spAutoFit/>
          </a:bodyPr>
          <a:lstStyle/>
          <a:p>
            <a:pPr algn="ctr">
              <a:lnSpc>
                <a:spcPct val="100000"/>
              </a:lnSpc>
              <a:spcBef>
                <a:spcPct val="0"/>
              </a:spcBef>
            </a:pPr>
            <a:r>
              <a:rPr kumimoji="0" lang="en-US" sz="1600" b="1">
                <a:latin typeface="Tahoma" pitchFamily="34" charset="0"/>
                <a:cs typeface="Arial" pitchFamily="34" charset="0"/>
              </a:rPr>
              <a:t>Sharp point that </a:t>
            </a:r>
          </a:p>
          <a:p>
            <a:pPr algn="ctr">
              <a:lnSpc>
                <a:spcPct val="100000"/>
              </a:lnSpc>
              <a:spcBef>
                <a:spcPct val="0"/>
              </a:spcBef>
            </a:pPr>
            <a:r>
              <a:rPr kumimoji="0" lang="en-US" sz="1600" b="1">
                <a:latin typeface="Tahoma" pitchFamily="34" charset="0"/>
                <a:cs typeface="Arial" pitchFamily="34" charset="0"/>
              </a:rPr>
              <a:t>breaks the seal</a:t>
            </a:r>
          </a:p>
        </p:txBody>
      </p:sp>
      <p:sp>
        <p:nvSpPr>
          <p:cNvPr id="56338" name="Rectangle 18"/>
          <p:cNvSpPr>
            <a:spLocks noGrp="1" noChangeArrowheads="1"/>
          </p:cNvSpPr>
          <p:nvPr>
            <p:ph type="title" idx="4294967295"/>
          </p:nvPr>
        </p:nvSpPr>
        <p:spPr>
          <a:xfrm>
            <a:off x="1766888" y="644525"/>
            <a:ext cx="7031037" cy="1143000"/>
          </a:xfrm>
        </p:spPr>
        <p:txBody>
          <a:bodyPr/>
          <a:lstStyle/>
          <a:p>
            <a:pPr eaLnBrk="1" hangingPunct="1"/>
            <a:r>
              <a:rPr lang="en-US" smtClean="0"/>
              <a:t>NICOTINE INHALER:</a:t>
            </a:r>
            <a:br>
              <a:rPr lang="en-US" smtClean="0"/>
            </a:br>
            <a:r>
              <a:rPr lang="en-US" smtClean="0"/>
              <a:t>SCHEMATIC DIAGRAM</a:t>
            </a:r>
          </a:p>
        </p:txBody>
      </p:sp>
      <p:sp>
        <p:nvSpPr>
          <p:cNvPr id="56339" name="Line 19"/>
          <p:cNvSpPr>
            <a:spLocks noChangeShapeType="1"/>
          </p:cNvSpPr>
          <p:nvPr/>
        </p:nvSpPr>
        <p:spPr bwMode="auto">
          <a:xfrm flipH="1" flipV="1">
            <a:off x="2971800" y="4121150"/>
            <a:ext cx="85725" cy="146050"/>
          </a:xfrm>
          <a:prstGeom prst="line">
            <a:avLst/>
          </a:prstGeom>
          <a:noFill/>
          <a:ln w="9525">
            <a:solidFill>
              <a:srgbClr val="000000"/>
            </a:solidFill>
            <a:round/>
            <a:headEnd type="triangle" w="med" len="sm"/>
            <a:tailEnd/>
          </a:ln>
        </p:spPr>
        <p:txBody>
          <a:bodyPr/>
          <a:lstStyle/>
          <a:p>
            <a:endParaRPr lang="en-US"/>
          </a:p>
        </p:txBody>
      </p:sp>
      <p:sp>
        <p:nvSpPr>
          <p:cNvPr id="56340" name="Line 20"/>
          <p:cNvSpPr>
            <a:spLocks noChangeShapeType="1"/>
          </p:cNvSpPr>
          <p:nvPr/>
        </p:nvSpPr>
        <p:spPr bwMode="auto">
          <a:xfrm flipH="1" flipV="1">
            <a:off x="4349750" y="3511550"/>
            <a:ext cx="88900" cy="152400"/>
          </a:xfrm>
          <a:prstGeom prst="line">
            <a:avLst/>
          </a:prstGeom>
          <a:noFill/>
          <a:ln w="9525">
            <a:solidFill>
              <a:srgbClr val="000000"/>
            </a:solidFill>
            <a:round/>
            <a:headEnd type="triangle" w="med" len="sm"/>
            <a:tailEnd/>
          </a:ln>
        </p:spPr>
        <p:txBody>
          <a:bodyPr/>
          <a:lstStyle/>
          <a:p>
            <a:endParaRPr lang="en-US"/>
          </a:p>
        </p:txBody>
      </p:sp>
      <p:sp>
        <p:nvSpPr>
          <p:cNvPr id="56341" name="Line 21"/>
          <p:cNvSpPr>
            <a:spLocks noChangeShapeType="1"/>
          </p:cNvSpPr>
          <p:nvPr/>
        </p:nvSpPr>
        <p:spPr bwMode="auto">
          <a:xfrm flipV="1">
            <a:off x="2978150" y="3511550"/>
            <a:ext cx="1371600" cy="609600"/>
          </a:xfrm>
          <a:prstGeom prst="line">
            <a:avLst/>
          </a:prstGeom>
          <a:noFill/>
          <a:ln w="9525">
            <a:solidFill>
              <a:srgbClr val="000000"/>
            </a:solidFill>
            <a:round/>
            <a:headEnd/>
            <a:tailEnd/>
          </a:ln>
        </p:spPr>
        <p:txBody>
          <a:bodyPr/>
          <a:lstStyle/>
          <a:p>
            <a:endParaRPr lang="en-US"/>
          </a:p>
        </p:txBody>
      </p:sp>
      <p:sp>
        <p:nvSpPr>
          <p:cNvPr id="56342" name="Line 22"/>
          <p:cNvSpPr>
            <a:spLocks noChangeShapeType="1"/>
          </p:cNvSpPr>
          <p:nvPr/>
        </p:nvSpPr>
        <p:spPr bwMode="auto">
          <a:xfrm flipH="1" flipV="1">
            <a:off x="3124200" y="3395663"/>
            <a:ext cx="473075" cy="447675"/>
          </a:xfrm>
          <a:prstGeom prst="line">
            <a:avLst/>
          </a:prstGeom>
          <a:noFill/>
          <a:ln w="9525">
            <a:solidFill>
              <a:schemeClr val="tx1"/>
            </a:solidFill>
            <a:round/>
            <a:headEnd/>
            <a:tailEnd/>
          </a:ln>
        </p:spPr>
        <p:txBody>
          <a:bodyPr wrap="none" anchor="ctr"/>
          <a:lstStyle/>
          <a:p>
            <a:endParaRPr lang="en-US"/>
          </a:p>
        </p:txBody>
      </p:sp>
      <p:sp>
        <p:nvSpPr>
          <p:cNvPr id="56343" name="Rectangle 23"/>
          <p:cNvSpPr>
            <a:spLocks noChangeArrowheads="1"/>
          </p:cNvSpPr>
          <p:nvPr/>
        </p:nvSpPr>
        <p:spPr bwMode="auto">
          <a:xfrm>
            <a:off x="2359025" y="6340475"/>
            <a:ext cx="6784975" cy="517525"/>
          </a:xfrm>
          <a:prstGeom prst="rect">
            <a:avLst/>
          </a:prstGeom>
          <a:noFill/>
          <a:ln w="57150" algn="ctr">
            <a:noFill/>
            <a:miter lim="800000"/>
            <a:headEnd/>
            <a:tailEnd/>
          </a:ln>
        </p:spPr>
        <p:txBody>
          <a:bodyPr>
            <a:spAutoFit/>
          </a:bodyPr>
          <a:lstStyle/>
          <a:p>
            <a:pPr algn="r">
              <a:lnSpc>
                <a:spcPct val="100000"/>
              </a:lnSpc>
              <a:spcBef>
                <a:spcPct val="0"/>
              </a:spcBef>
            </a:pPr>
            <a:r>
              <a:rPr kumimoji="0" lang="en-US" sz="1400">
                <a:solidFill>
                  <a:schemeClr val="tx2"/>
                </a:solidFill>
                <a:cs typeface="Arial" pitchFamily="34" charset="0"/>
              </a:rPr>
              <a:t>Reprinted </a:t>
            </a:r>
            <a:r>
              <a:rPr lang="en-US" altLang="en-US" sz="1400">
                <a:solidFill>
                  <a:schemeClr val="tx2"/>
                </a:solidFill>
                <a:cs typeface="Arial" pitchFamily="34" charset="0"/>
              </a:rPr>
              <a:t>with permission</a:t>
            </a:r>
            <a:r>
              <a:rPr kumimoji="0" lang="en-US" sz="1400">
                <a:cs typeface="Arial" pitchFamily="34" charset="0"/>
              </a:rPr>
              <a:t> </a:t>
            </a:r>
            <a:r>
              <a:rPr kumimoji="0" lang="en-US" sz="1400">
                <a:solidFill>
                  <a:schemeClr val="tx2"/>
                </a:solidFill>
                <a:cs typeface="Arial" pitchFamily="34" charset="0"/>
              </a:rPr>
              <a:t>from Schneider et al. (2001). </a:t>
            </a:r>
            <a:r>
              <a:rPr kumimoji="0" lang="en-US" sz="1400" i="1">
                <a:solidFill>
                  <a:schemeClr val="tx2"/>
                </a:solidFill>
                <a:cs typeface="Arial" pitchFamily="34" charset="0"/>
              </a:rPr>
              <a:t>Clinical Pharmacokinetics </a:t>
            </a:r>
            <a:r>
              <a:rPr lang="en-US" altLang="en-US" sz="1400">
                <a:solidFill>
                  <a:schemeClr val="tx2"/>
                </a:solidFill>
                <a:cs typeface="Arial" pitchFamily="34" charset="0"/>
              </a:rPr>
              <a:t>40:661–684. Adis International, Inc.</a:t>
            </a:r>
            <a:endParaRPr lang="en-US" sz="1400">
              <a:solidFill>
                <a:schemeClr val="tx2"/>
              </a:solidFill>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eaLnBrk="1" hangingPunct="1"/>
            <a:r>
              <a:rPr lang="en-US" smtClean="0"/>
              <a:t>NICOTINE INHALER:</a:t>
            </a:r>
            <a:br>
              <a:rPr lang="en-US" smtClean="0"/>
            </a:br>
            <a:r>
              <a:rPr lang="en-US" smtClean="0"/>
              <a:t>DIRECTIONS for USE</a:t>
            </a:r>
          </a:p>
        </p:txBody>
      </p:sp>
      <p:sp>
        <p:nvSpPr>
          <p:cNvPr id="57347" name="Rectangle 3"/>
          <p:cNvSpPr>
            <a:spLocks noGrp="1" noChangeArrowheads="1"/>
          </p:cNvSpPr>
          <p:nvPr>
            <p:ph type="body" idx="4294967295"/>
          </p:nvPr>
        </p:nvSpPr>
        <p:spPr/>
        <p:txBody>
          <a:bodyPr/>
          <a:lstStyle/>
          <a:p>
            <a:pPr marL="228600" indent="-228600" eaLnBrk="1" hangingPunct="1"/>
            <a:r>
              <a:rPr lang="en-US" smtClean="0">
                <a:sym typeface="Symbol" pitchFamily="18" charset="2"/>
              </a:rPr>
              <a:t>Align marks on the mouthpiece</a:t>
            </a:r>
          </a:p>
          <a:p>
            <a:pPr marL="228600" indent="-228600" eaLnBrk="1" hangingPunct="1"/>
            <a:endParaRPr lang="en-US" smtClean="0">
              <a:sym typeface="Symbol" pitchFamily="18" charset="2"/>
            </a:endParaRPr>
          </a:p>
          <a:p>
            <a:pPr marL="228600" indent="-228600" eaLnBrk="1" hangingPunct="1"/>
            <a:endParaRPr lang="en-US" sz="3000" smtClean="0">
              <a:sym typeface="Symbol" pitchFamily="18" charset="2"/>
            </a:endParaRPr>
          </a:p>
          <a:p>
            <a:pPr marL="228600" indent="-228600" eaLnBrk="1" hangingPunct="1"/>
            <a:endParaRPr lang="en-US" sz="3000" smtClean="0">
              <a:sym typeface="Symbol" pitchFamily="18" charset="2"/>
            </a:endParaRPr>
          </a:p>
          <a:p>
            <a:pPr marL="228600" indent="-228600" eaLnBrk="1" hangingPunct="1">
              <a:spcBef>
                <a:spcPct val="10000"/>
              </a:spcBef>
              <a:buFont typeface="Wingdings" pitchFamily="2" charset="2"/>
              <a:buNone/>
            </a:pPr>
            <a:endParaRPr lang="en-US" sz="2600" smtClean="0">
              <a:sym typeface="Symbol" pitchFamily="18" charset="2"/>
            </a:endParaRPr>
          </a:p>
          <a:p>
            <a:pPr marL="228600" indent="-228600" eaLnBrk="1" hangingPunct="1">
              <a:spcBef>
                <a:spcPct val="10000"/>
              </a:spcBef>
              <a:buFont typeface="Wingdings" pitchFamily="2" charset="2"/>
              <a:buNone/>
            </a:pPr>
            <a:endParaRPr lang="en-US" sz="2600" smtClean="0">
              <a:sym typeface="Symbol" pitchFamily="18" charset="2"/>
            </a:endParaRPr>
          </a:p>
        </p:txBody>
      </p:sp>
      <p:pic>
        <p:nvPicPr>
          <p:cNvPr id="57348" name="Picture 4" descr="Inhaler mouthpiece lines"/>
          <p:cNvPicPr>
            <a:picLocks noChangeAspect="1" noChangeArrowheads="1"/>
          </p:cNvPicPr>
          <p:nvPr/>
        </p:nvPicPr>
        <p:blipFill>
          <a:blip r:embed="rId3" cstate="print"/>
          <a:srcRect l="5908" t="29140" r="8699" b="12509"/>
          <a:stretch>
            <a:fillRect/>
          </a:stretch>
        </p:blipFill>
        <p:spPr bwMode="auto">
          <a:xfrm>
            <a:off x="1063625" y="2805113"/>
            <a:ext cx="6791325" cy="295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smtClean="0"/>
              <a:t>NICOTINE INHALER:</a:t>
            </a:r>
            <a:br>
              <a:rPr lang="en-US" smtClean="0"/>
            </a:br>
            <a:r>
              <a:rPr lang="en-US" smtClean="0"/>
              <a:t>DIRECTIONS for USE</a:t>
            </a:r>
            <a:r>
              <a:rPr lang="en-US" sz="4000" smtClean="0"/>
              <a:t> </a:t>
            </a:r>
            <a:r>
              <a:rPr lang="en-US" sz="2800" smtClean="0"/>
              <a:t>(cont’d)</a:t>
            </a:r>
          </a:p>
        </p:txBody>
      </p:sp>
      <p:sp>
        <p:nvSpPr>
          <p:cNvPr id="58371" name="Rectangle 3"/>
          <p:cNvSpPr>
            <a:spLocks noGrp="1" noChangeArrowheads="1"/>
          </p:cNvSpPr>
          <p:nvPr>
            <p:ph type="body" sz="half" idx="4294967295"/>
          </p:nvPr>
        </p:nvSpPr>
        <p:spPr>
          <a:xfrm>
            <a:off x="838200" y="2133600"/>
            <a:ext cx="7883525" cy="3998913"/>
          </a:xfrm>
        </p:spPr>
        <p:txBody>
          <a:bodyPr/>
          <a:lstStyle/>
          <a:p>
            <a:pPr marL="228600" indent="-228600" eaLnBrk="1" hangingPunct="1"/>
            <a:r>
              <a:rPr lang="en-US" smtClean="0">
                <a:sym typeface="Symbol" pitchFamily="18" charset="2"/>
              </a:rPr>
              <a:t>Pull and separate mouthpiece into two parts</a:t>
            </a:r>
          </a:p>
          <a:p>
            <a:pPr marL="228600" indent="-228600" eaLnBrk="1" hangingPunct="1"/>
            <a:endParaRPr lang="en-US" smtClean="0">
              <a:sym typeface="Symbol" pitchFamily="18" charset="2"/>
            </a:endParaRPr>
          </a:p>
          <a:p>
            <a:pPr marL="228600" indent="-228600" eaLnBrk="1" hangingPunct="1">
              <a:spcBef>
                <a:spcPct val="10000"/>
              </a:spcBef>
            </a:pPr>
            <a:endParaRPr lang="en-US" smtClean="0">
              <a:sym typeface="Symbol" pitchFamily="18" charset="2"/>
            </a:endParaRPr>
          </a:p>
          <a:p>
            <a:pPr marL="228600" indent="-228600" eaLnBrk="1" hangingPunct="1"/>
            <a:endParaRPr lang="en-US" smtClean="0">
              <a:sym typeface="Symbol" pitchFamily="18" charset="2"/>
            </a:endParaRPr>
          </a:p>
          <a:p>
            <a:pPr marL="228600" indent="-228600" eaLnBrk="1" hangingPunct="1"/>
            <a:endParaRPr lang="en-US" smtClean="0">
              <a:sym typeface="Symbol" pitchFamily="18" charset="2"/>
            </a:endParaRPr>
          </a:p>
          <a:p>
            <a:pPr marL="228600" indent="-228600" eaLnBrk="1" hangingPunct="1">
              <a:spcBef>
                <a:spcPct val="10000"/>
              </a:spcBef>
            </a:pPr>
            <a:endParaRPr lang="en-US" smtClean="0">
              <a:sym typeface="Symbol" pitchFamily="18" charset="2"/>
            </a:endParaRPr>
          </a:p>
          <a:p>
            <a:pPr marL="228600" indent="-228600" eaLnBrk="1" hangingPunct="1">
              <a:spcBef>
                <a:spcPct val="10000"/>
              </a:spcBef>
              <a:buFont typeface="Wingdings" pitchFamily="2" charset="2"/>
              <a:buNone/>
            </a:pPr>
            <a:endParaRPr lang="en-US" smtClean="0">
              <a:sym typeface="Symbol" pitchFamily="18" charset="2"/>
            </a:endParaRPr>
          </a:p>
        </p:txBody>
      </p:sp>
      <p:pic>
        <p:nvPicPr>
          <p:cNvPr id="58372" name="Picture 4" descr="open mouth piece"/>
          <p:cNvPicPr>
            <a:picLocks noGrp="1" noChangeAspect="1" noChangeArrowheads="1"/>
          </p:cNvPicPr>
          <p:nvPr>
            <p:ph sz="half" idx="4294967295"/>
          </p:nvPr>
        </p:nvPicPr>
        <p:blipFill>
          <a:blip r:embed="rId3" cstate="print"/>
          <a:srcRect/>
          <a:stretch>
            <a:fillRect/>
          </a:stretch>
        </p:blipFill>
        <p:spPr>
          <a:xfrm>
            <a:off x="1477963" y="3048000"/>
            <a:ext cx="6127750" cy="3517900"/>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p:txBody>
          <a:bodyPr/>
          <a:lstStyle/>
          <a:p>
            <a:pPr eaLnBrk="1" hangingPunct="1"/>
            <a:r>
              <a:rPr lang="en-US" smtClean="0"/>
              <a:t>NICOTINE INHALER:</a:t>
            </a:r>
            <a:br>
              <a:rPr lang="en-US" smtClean="0"/>
            </a:br>
            <a:r>
              <a:rPr lang="en-US" smtClean="0"/>
              <a:t>DIRECTIONS for USE</a:t>
            </a:r>
            <a:r>
              <a:rPr lang="en-US" sz="4000" smtClean="0"/>
              <a:t> </a:t>
            </a:r>
            <a:r>
              <a:rPr lang="en-US" sz="2800" smtClean="0"/>
              <a:t>(cont’d)</a:t>
            </a:r>
          </a:p>
        </p:txBody>
      </p:sp>
      <p:sp>
        <p:nvSpPr>
          <p:cNvPr id="2052" name="Rectangle 3"/>
          <p:cNvSpPr>
            <a:spLocks noGrp="1" noChangeArrowheads="1"/>
          </p:cNvSpPr>
          <p:nvPr>
            <p:ph type="body" sz="half" idx="4294967295"/>
          </p:nvPr>
        </p:nvSpPr>
        <p:spPr>
          <a:xfrm>
            <a:off x="857250" y="2019300"/>
            <a:ext cx="7486650" cy="1236663"/>
          </a:xfrm>
        </p:spPr>
        <p:txBody>
          <a:bodyPr/>
          <a:lstStyle/>
          <a:p>
            <a:pPr marL="228600" indent="-228600" eaLnBrk="1" hangingPunct="1"/>
            <a:r>
              <a:rPr lang="en-US" smtClean="0">
                <a:sym typeface="Symbol" pitchFamily="18" charset="2"/>
              </a:rPr>
              <a:t>Press nicotine cartridge firmly into bottom of mouthpiece until seal breaks</a:t>
            </a:r>
            <a:endParaRPr lang="en-US" smtClean="0"/>
          </a:p>
        </p:txBody>
      </p:sp>
      <p:graphicFrame>
        <p:nvGraphicFramePr>
          <p:cNvPr id="2050" name="Object 4"/>
          <p:cNvGraphicFramePr>
            <a:graphicFrameLocks noGrp="1" noChangeAspect="1"/>
          </p:cNvGraphicFramePr>
          <p:nvPr>
            <p:ph sz="half" idx="4294967295"/>
          </p:nvPr>
        </p:nvGraphicFramePr>
        <p:xfrm>
          <a:off x="1847850" y="3117850"/>
          <a:ext cx="5562600" cy="3414713"/>
        </p:xfrm>
        <a:graphic>
          <a:graphicData uri="http://schemas.openxmlformats.org/presentationml/2006/ole">
            <mc:AlternateContent xmlns:mc="http://schemas.openxmlformats.org/markup-compatibility/2006">
              <mc:Choice xmlns:v="urn:schemas-microsoft-com:vml" Requires="v">
                <p:oleObj spid="_x0000_s96264" name="Image File" r:id="rId4" imgW="3047760" imgH="1871280" progId="">
                  <p:embed/>
                </p:oleObj>
              </mc:Choice>
              <mc:Fallback>
                <p:oleObj name="Image File" r:id="rId4" imgW="3047760" imgH="18712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117850"/>
                        <a:ext cx="55626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eaLnBrk="1" hangingPunct="1"/>
            <a:r>
              <a:rPr lang="en-US" smtClean="0"/>
              <a:t>NICOTINE INHALER:</a:t>
            </a:r>
            <a:br>
              <a:rPr lang="en-US" smtClean="0"/>
            </a:br>
            <a:r>
              <a:rPr lang="en-US" smtClean="0"/>
              <a:t>DIRECTIONS for USE </a:t>
            </a:r>
            <a:r>
              <a:rPr lang="en-US" sz="2800" smtClean="0"/>
              <a:t>(cont’d)</a:t>
            </a:r>
          </a:p>
        </p:txBody>
      </p:sp>
      <p:sp>
        <p:nvSpPr>
          <p:cNvPr id="59395" name="Rectangle 3"/>
          <p:cNvSpPr>
            <a:spLocks noGrp="1" noChangeArrowheads="1"/>
          </p:cNvSpPr>
          <p:nvPr>
            <p:ph type="body" idx="4294967295"/>
          </p:nvPr>
        </p:nvSpPr>
        <p:spPr>
          <a:xfrm>
            <a:off x="914400" y="2452688"/>
            <a:ext cx="7962900" cy="3998912"/>
          </a:xfrm>
        </p:spPr>
        <p:txBody>
          <a:bodyPr/>
          <a:lstStyle/>
          <a:p>
            <a:pPr marL="228600" indent="-228600" eaLnBrk="1" hangingPunct="1"/>
            <a:r>
              <a:rPr lang="en-US" smtClean="0"/>
              <a:t>Put top on mouthpiece and align marks to close</a:t>
            </a:r>
          </a:p>
          <a:p>
            <a:pPr marL="228600" indent="-228600" eaLnBrk="1" hangingPunct="1"/>
            <a:r>
              <a:rPr lang="en-US" smtClean="0"/>
              <a:t>Press down firmly to break top seal of cartridge</a:t>
            </a:r>
          </a:p>
          <a:p>
            <a:pPr marL="228600" indent="-228600" eaLnBrk="1" hangingPunct="1"/>
            <a:r>
              <a:rPr lang="en-US" smtClean="0"/>
              <a:t>Twist top to misalign marks and secure unit</a:t>
            </a:r>
          </a:p>
          <a:p>
            <a:pPr marL="228600" indent="-228600" eaLnBrk="1" hangingPunct="1">
              <a:buFont typeface="Wingdings" pitchFamily="2" charset="2"/>
              <a:buNone/>
            </a:pPr>
            <a:endParaRPr lang="en-US" smtClean="0"/>
          </a:p>
          <a:p>
            <a:pPr marL="228600" indent="-228600" eaLnBrk="1" hangingPunct="1"/>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a:xfrm>
            <a:off x="576263" y="1957388"/>
            <a:ext cx="8281987" cy="4532312"/>
          </a:xfrm>
        </p:spPr>
        <p:txBody>
          <a:bodyPr/>
          <a:lstStyle/>
          <a:p>
            <a:pPr marL="228600" indent="-228600" eaLnBrk="1" hangingPunct="1">
              <a:spcBef>
                <a:spcPct val="50000"/>
              </a:spcBef>
            </a:pPr>
            <a:r>
              <a:rPr lang="en-US" smtClean="0"/>
              <a:t>During inhalation, nicotine is vaporized and absorbed across oropharyngeal mucosa</a:t>
            </a:r>
          </a:p>
          <a:p>
            <a:pPr marL="228600" indent="-228600" eaLnBrk="1" hangingPunct="1">
              <a:spcBef>
                <a:spcPct val="50000"/>
              </a:spcBef>
            </a:pPr>
            <a:r>
              <a:rPr lang="en-US" smtClean="0"/>
              <a:t>Inhale into back of throat or puff in short breaths</a:t>
            </a:r>
          </a:p>
          <a:p>
            <a:pPr marL="228600" indent="-228600" eaLnBrk="1" hangingPunct="1">
              <a:spcBef>
                <a:spcPct val="50000"/>
              </a:spcBef>
            </a:pPr>
            <a:r>
              <a:rPr lang="en-US" smtClean="0"/>
              <a:t>Nicotine in cartridges is depleted after about 20 minutes of active puffing</a:t>
            </a:r>
          </a:p>
          <a:p>
            <a:pPr lvl="1" eaLnBrk="1" hangingPunct="1">
              <a:lnSpc>
                <a:spcPct val="80000"/>
              </a:lnSpc>
              <a:spcBef>
                <a:spcPct val="50000"/>
              </a:spcBef>
            </a:pPr>
            <a:r>
              <a:rPr lang="en-US" sz="2400" smtClean="0"/>
              <a:t>Cartridge does </a:t>
            </a:r>
            <a:r>
              <a:rPr lang="en-US" sz="2400" i="1" smtClean="0"/>
              <a:t>not</a:t>
            </a:r>
            <a:r>
              <a:rPr lang="en-US" sz="2400" smtClean="0"/>
              <a:t> have to be used all at once</a:t>
            </a:r>
          </a:p>
          <a:p>
            <a:pPr lvl="1" eaLnBrk="1" hangingPunct="1">
              <a:lnSpc>
                <a:spcPct val="80000"/>
              </a:lnSpc>
              <a:spcBef>
                <a:spcPct val="50000"/>
              </a:spcBef>
            </a:pPr>
            <a:r>
              <a:rPr lang="en-US" sz="2400" smtClean="0"/>
              <a:t>Open cartridge retains potency for 24 hours</a:t>
            </a:r>
          </a:p>
          <a:p>
            <a:pPr marL="228600" indent="-228600" eaLnBrk="1" hangingPunct="1">
              <a:spcBef>
                <a:spcPct val="50000"/>
              </a:spcBef>
            </a:pPr>
            <a:r>
              <a:rPr lang="en-US" smtClean="0"/>
              <a:t>Mouthpiece is reusable; clean regularly with mild detergent</a:t>
            </a:r>
          </a:p>
        </p:txBody>
      </p:sp>
      <p:sp>
        <p:nvSpPr>
          <p:cNvPr id="60419" name="Rectangle 3"/>
          <p:cNvSpPr>
            <a:spLocks noGrp="1" noChangeArrowheads="1"/>
          </p:cNvSpPr>
          <p:nvPr>
            <p:ph type="title" idx="4294967295"/>
          </p:nvPr>
        </p:nvSpPr>
        <p:spPr/>
        <p:txBody>
          <a:bodyPr/>
          <a:lstStyle/>
          <a:p>
            <a:pPr eaLnBrk="1" hangingPunct="1"/>
            <a:r>
              <a:rPr lang="en-US" smtClean="0"/>
              <a:t>NICOTINE INHALER:</a:t>
            </a:r>
            <a:br>
              <a:rPr lang="en-US" smtClean="0"/>
            </a:br>
            <a:r>
              <a:rPr lang="en-US" smtClean="0"/>
              <a:t>DIRECTIONS for USE </a:t>
            </a:r>
            <a:r>
              <a:rPr lang="en-US" sz="2800" smtClean="0"/>
              <a:t>(cont’d)</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eaLnBrk="1" hangingPunct="1"/>
            <a:r>
              <a:rPr lang="en-US" smtClean="0"/>
              <a:t>NICOTINE INHALER:</a:t>
            </a:r>
            <a:br>
              <a:rPr lang="en-US" smtClean="0"/>
            </a:br>
            <a:r>
              <a:rPr lang="en-US" sz="3400" smtClean="0"/>
              <a:t>ADDITIONAL PATIENT EDUCATION</a:t>
            </a:r>
          </a:p>
        </p:txBody>
      </p:sp>
      <p:sp>
        <p:nvSpPr>
          <p:cNvPr id="66563" name="Rectangle 3"/>
          <p:cNvSpPr>
            <a:spLocks noGrp="1" noChangeArrowheads="1"/>
          </p:cNvSpPr>
          <p:nvPr>
            <p:ph type="body" idx="4294967295"/>
          </p:nvPr>
        </p:nvSpPr>
        <p:spPr>
          <a:xfrm>
            <a:off x="685800" y="2133600"/>
            <a:ext cx="8035925" cy="4448175"/>
          </a:xfrm>
        </p:spPr>
        <p:txBody>
          <a:bodyPr/>
          <a:lstStyle/>
          <a:p>
            <a:pPr marL="228600" indent="-228600" eaLnBrk="1" hangingPunct="1">
              <a:lnSpc>
                <a:spcPct val="90000"/>
              </a:lnSpc>
              <a:spcBef>
                <a:spcPct val="45000"/>
              </a:spcBef>
              <a:defRPr/>
            </a:pPr>
            <a:r>
              <a:rPr lang="en-US" sz="2400" dirty="0"/>
              <a:t>Side effects associated with the nicotine inhaler include:</a:t>
            </a:r>
          </a:p>
          <a:p>
            <a:pPr marL="628650" lvl="1" indent="-228600" eaLnBrk="1" hangingPunct="1">
              <a:lnSpc>
                <a:spcPct val="90000"/>
              </a:lnSpc>
              <a:spcBef>
                <a:spcPct val="45000"/>
              </a:spcBef>
              <a:defRPr/>
            </a:pPr>
            <a:r>
              <a:rPr lang="en-US" sz="2200" dirty="0"/>
              <a:t>Mild irritation of the mouth or throat</a:t>
            </a:r>
          </a:p>
          <a:p>
            <a:pPr marL="628650" lvl="1" indent="-228600" eaLnBrk="1" hangingPunct="1">
              <a:lnSpc>
                <a:spcPct val="90000"/>
              </a:lnSpc>
              <a:spcBef>
                <a:spcPct val="45000"/>
              </a:spcBef>
              <a:defRPr/>
            </a:pPr>
            <a:r>
              <a:rPr lang="en-US" sz="2200" dirty="0"/>
              <a:t>Cough</a:t>
            </a:r>
          </a:p>
          <a:p>
            <a:pPr marL="628650" lvl="1" indent="-228600" eaLnBrk="1" hangingPunct="1">
              <a:lnSpc>
                <a:spcPct val="90000"/>
              </a:lnSpc>
              <a:spcBef>
                <a:spcPct val="45000"/>
              </a:spcBef>
              <a:defRPr/>
            </a:pPr>
            <a:r>
              <a:rPr lang="en-US" sz="2200" dirty="0"/>
              <a:t>Headache</a:t>
            </a:r>
          </a:p>
          <a:p>
            <a:pPr marL="628650" lvl="1" indent="-228600" eaLnBrk="1" hangingPunct="1">
              <a:lnSpc>
                <a:spcPct val="90000"/>
              </a:lnSpc>
              <a:spcBef>
                <a:spcPct val="45000"/>
              </a:spcBef>
              <a:defRPr/>
            </a:pPr>
            <a:r>
              <a:rPr lang="en-US" sz="2200" dirty="0"/>
              <a:t>Rhinitis</a:t>
            </a:r>
          </a:p>
          <a:p>
            <a:pPr marL="628650" lvl="1" indent="-228600" eaLnBrk="1" hangingPunct="1">
              <a:lnSpc>
                <a:spcPct val="90000"/>
              </a:lnSpc>
              <a:spcBef>
                <a:spcPct val="45000"/>
              </a:spcBef>
              <a:defRPr/>
            </a:pPr>
            <a:r>
              <a:rPr lang="en-US" sz="2200" dirty="0"/>
              <a:t>Dyspepsia</a:t>
            </a:r>
          </a:p>
          <a:p>
            <a:pPr marL="171450" indent="-228600" eaLnBrk="1" hangingPunct="1">
              <a:lnSpc>
                <a:spcPct val="90000"/>
              </a:lnSpc>
              <a:spcBef>
                <a:spcPct val="45000"/>
              </a:spcBef>
              <a:defRPr/>
            </a:pPr>
            <a:r>
              <a:rPr lang="en-US" sz="2400" dirty="0"/>
              <a:t>Severity generally rated as mild, and frequency of symptoms declined with continued use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847850" y="617538"/>
            <a:ext cx="7096125" cy="1143000"/>
          </a:xfrm>
        </p:spPr>
        <p:txBody>
          <a:bodyPr/>
          <a:lstStyle/>
          <a:p>
            <a:pPr eaLnBrk="1" hangingPunct="1"/>
            <a:r>
              <a:rPr lang="en-US" smtClean="0"/>
              <a:t>NICOTINE INHALER:</a:t>
            </a:r>
            <a:br>
              <a:rPr lang="en-US" smtClean="0"/>
            </a:br>
            <a:r>
              <a:rPr lang="en-US" sz="3400" smtClean="0"/>
              <a:t>ADD’L PATIENT EDUCATION </a:t>
            </a:r>
            <a:r>
              <a:rPr lang="en-US" sz="2200" smtClean="0"/>
              <a:t>(cont’d)</a:t>
            </a:r>
          </a:p>
        </p:txBody>
      </p:sp>
      <p:sp>
        <p:nvSpPr>
          <p:cNvPr id="62467" name="Rectangle 3"/>
          <p:cNvSpPr>
            <a:spLocks noGrp="1" noChangeArrowheads="1"/>
          </p:cNvSpPr>
          <p:nvPr>
            <p:ph type="body" idx="4294967295"/>
          </p:nvPr>
        </p:nvSpPr>
        <p:spPr>
          <a:xfrm>
            <a:off x="495300" y="1885950"/>
            <a:ext cx="7924800" cy="3332163"/>
          </a:xfrm>
        </p:spPr>
        <p:txBody>
          <a:bodyPr/>
          <a:lstStyle/>
          <a:p>
            <a:pPr marL="228600" indent="-228600" eaLnBrk="1" hangingPunct="1">
              <a:lnSpc>
                <a:spcPct val="90000"/>
              </a:lnSpc>
              <a:spcBef>
                <a:spcPct val="60000"/>
              </a:spcBef>
            </a:pPr>
            <a:r>
              <a:rPr lang="en-US" sz="2600" smtClean="0"/>
              <a:t>The inhaler may not be as effective in very cold (&lt;59</a:t>
            </a:r>
            <a:r>
              <a:rPr lang="en-US" sz="2600" smtClean="0">
                <a:sym typeface="Symbol" pitchFamily="18" charset="2"/>
              </a:rPr>
              <a:t>F)</a:t>
            </a:r>
            <a:r>
              <a:rPr lang="en-US" sz="2600" smtClean="0"/>
              <a:t> temperatures—delivery of nicotine vapor may be compromised</a:t>
            </a:r>
          </a:p>
          <a:p>
            <a:pPr marL="228600" indent="-228600" eaLnBrk="1" hangingPunct="1">
              <a:lnSpc>
                <a:spcPct val="90000"/>
              </a:lnSpc>
              <a:spcBef>
                <a:spcPct val="60000"/>
              </a:spcBef>
            </a:pPr>
            <a:r>
              <a:rPr lang="en-US" sz="2600" smtClean="0"/>
              <a:t>Use the inhaler longer and more often at first to help control cravings (best results are achieved with frequent continuous puffing over 20 minutes)</a:t>
            </a:r>
          </a:p>
          <a:p>
            <a:pPr marL="228600" indent="-228600" eaLnBrk="1" hangingPunct="1">
              <a:lnSpc>
                <a:spcPct val="90000"/>
              </a:lnSpc>
            </a:pPr>
            <a:r>
              <a:rPr lang="en-US" sz="2600" smtClean="0"/>
              <a:t>Effectiveness of the nicotine inhaler may be reduced by some foods and beverages</a:t>
            </a:r>
          </a:p>
        </p:txBody>
      </p:sp>
      <p:sp>
        <p:nvSpPr>
          <p:cNvPr id="62468" name="Rectangle 4"/>
          <p:cNvSpPr>
            <a:spLocks noChangeArrowheads="1"/>
          </p:cNvSpPr>
          <p:nvPr/>
        </p:nvSpPr>
        <p:spPr bwMode="auto">
          <a:xfrm>
            <a:off x="-1295400" y="342900"/>
            <a:ext cx="7924800" cy="3998913"/>
          </a:xfrm>
          <a:prstGeom prst="rect">
            <a:avLst/>
          </a:prstGeom>
          <a:noFill/>
          <a:ln w="9525">
            <a:noFill/>
            <a:miter lim="800000"/>
            <a:headEnd/>
            <a:tailEnd/>
          </a:ln>
        </p:spPr>
        <p:txBody>
          <a:bodyPr tIns="91440" bIns="91440"/>
          <a:lstStyle/>
          <a:p>
            <a:pPr marL="285750" indent="-285750" eaLnBrk="1" hangingPunct="1">
              <a:lnSpc>
                <a:spcPct val="100000"/>
              </a:lnSpc>
              <a:spcBef>
                <a:spcPct val="100000"/>
              </a:spcBef>
              <a:buClr>
                <a:schemeClr val="tx1"/>
              </a:buClr>
              <a:buSzPct val="60000"/>
              <a:buFont typeface="Wingdings" pitchFamily="2" charset="2"/>
              <a:buChar char="n"/>
              <a:tabLst>
                <a:tab pos="2743200" algn="l"/>
              </a:tabLst>
            </a:pPr>
            <a:endParaRPr kumimoji="0" lang="en-US" sz="2800">
              <a:latin typeface="Tahoma" pitchFamily="34" charset="0"/>
              <a:cs typeface="Arial" pitchFamily="34" charset="0"/>
            </a:endParaRPr>
          </a:p>
        </p:txBody>
      </p:sp>
      <p:sp>
        <p:nvSpPr>
          <p:cNvPr id="2445317" name="Rectangle 5"/>
          <p:cNvSpPr>
            <a:spLocks noChangeArrowheads="1"/>
          </p:cNvSpPr>
          <p:nvPr/>
        </p:nvSpPr>
        <p:spPr bwMode="auto">
          <a:xfrm>
            <a:off x="857250" y="5743575"/>
            <a:ext cx="7581900" cy="885825"/>
          </a:xfrm>
          <a:prstGeom prst="rect">
            <a:avLst/>
          </a:prstGeom>
          <a:noFill/>
          <a:ln w="9525">
            <a:noFill/>
            <a:miter lim="800000"/>
            <a:headEnd/>
            <a:tailEnd/>
          </a:ln>
        </p:spPr>
        <p:txBody>
          <a:bodyPr>
            <a:spAutoFit/>
          </a:bodyPr>
          <a:lstStyle/>
          <a:p>
            <a:pPr algn="ctr" eaLnBrk="1" hangingPunct="1">
              <a:lnSpc>
                <a:spcPct val="100000"/>
              </a:lnSpc>
              <a:spcBef>
                <a:spcPct val="100000"/>
              </a:spcBef>
              <a:buClr>
                <a:schemeClr val="tx1"/>
              </a:buClr>
              <a:buSzPct val="60000"/>
              <a:buFont typeface="Wingdings" pitchFamily="2" charset="2"/>
              <a:buNone/>
            </a:pPr>
            <a:r>
              <a:rPr kumimoji="0" lang="en-US" sz="2600" b="1">
                <a:solidFill>
                  <a:schemeClr val="hlink"/>
                </a:solidFill>
                <a:latin typeface="Tahoma" pitchFamily="34" charset="0"/>
                <a:cs typeface="Arial" pitchFamily="34" charset="0"/>
              </a:rPr>
              <a:t>Do NOT eat or drink for 15 minutes BEFORE or while using the nicotine inhaler.</a:t>
            </a:r>
          </a:p>
        </p:txBody>
      </p:sp>
      <p:sp>
        <p:nvSpPr>
          <p:cNvPr id="62470" name="Line 6"/>
          <p:cNvSpPr>
            <a:spLocks noChangeShapeType="1"/>
          </p:cNvSpPr>
          <p:nvPr/>
        </p:nvSpPr>
        <p:spPr bwMode="auto">
          <a:xfrm>
            <a:off x="323850" y="5657850"/>
            <a:ext cx="8572500" cy="0"/>
          </a:xfrm>
          <a:prstGeom prst="line">
            <a:avLst/>
          </a:prstGeom>
          <a:noFill/>
          <a:ln w="9525">
            <a:solidFill>
              <a:srgbClr val="000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5317"/>
                                        </p:tgtEl>
                                        <p:attrNameLst>
                                          <p:attrName>style.visibility</p:attrName>
                                        </p:attrNameLst>
                                      </p:cBhvr>
                                      <p:to>
                                        <p:strVal val="visible"/>
                                      </p:to>
                                    </p:set>
                                    <p:animEffect transition="in" filter="dissolve">
                                      <p:cBhvr>
                                        <p:cTn id="7" dur="500"/>
                                        <p:tgtEl>
                                          <p:spTgt spid="2445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31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r>
              <a:rPr lang="en-US" smtClean="0"/>
              <a:t>NICOTINE INHALER: SUMMARY</a:t>
            </a:r>
          </a:p>
        </p:txBody>
      </p:sp>
      <p:sp>
        <p:nvSpPr>
          <p:cNvPr id="63491" name="Rectangle 3"/>
          <p:cNvSpPr>
            <a:spLocks noGrp="1" noChangeArrowheads="1"/>
          </p:cNvSpPr>
          <p:nvPr>
            <p:ph type="body" idx="4294967295"/>
          </p:nvPr>
        </p:nvSpPr>
        <p:spPr>
          <a:xfrm>
            <a:off x="4322763" y="1819275"/>
            <a:ext cx="4537075" cy="4876800"/>
          </a:xfrm>
        </p:spPr>
        <p:txBody>
          <a:bodyPr/>
          <a:lstStyle/>
          <a:p>
            <a:pPr marL="0" indent="0" defTabSz="120650" eaLnBrk="1" hangingPunct="1">
              <a:spcBef>
                <a:spcPct val="30000"/>
              </a:spcBef>
              <a:buFont typeface="Wingdings" pitchFamily="2" charset="2"/>
              <a:buNone/>
            </a:pPr>
            <a:r>
              <a:rPr lang="en-US" b="1" smtClean="0"/>
              <a:t>DISADVANTAGES</a:t>
            </a:r>
          </a:p>
          <a:p>
            <a:pPr marL="346075" lvl="1" indent="-230188" defTabSz="120650" eaLnBrk="1" hangingPunct="1">
              <a:spcBef>
                <a:spcPct val="30000"/>
              </a:spcBef>
              <a:buClr>
                <a:schemeClr val="tx1"/>
              </a:buClr>
            </a:pPr>
            <a:r>
              <a:rPr lang="en-US" sz="2400" smtClean="0"/>
              <a:t>Need for frequent dosing can compromise compliance.</a:t>
            </a:r>
          </a:p>
          <a:p>
            <a:pPr marL="346075" lvl="1" indent="-230188" defTabSz="120650" eaLnBrk="1" hangingPunct="1">
              <a:spcBef>
                <a:spcPct val="30000"/>
              </a:spcBef>
              <a:buClr>
                <a:schemeClr val="tx1"/>
              </a:buClr>
            </a:pPr>
            <a:r>
              <a:rPr lang="en-US" sz="2400" smtClean="0"/>
              <a:t>Initial throat or mouth irritation can be bothersome.</a:t>
            </a:r>
          </a:p>
          <a:p>
            <a:pPr marL="346075" lvl="1" indent="-230188" defTabSz="120650" eaLnBrk="1" hangingPunct="1">
              <a:spcBef>
                <a:spcPct val="30000"/>
              </a:spcBef>
              <a:buClr>
                <a:schemeClr val="tx1"/>
              </a:buClr>
            </a:pPr>
            <a:r>
              <a:rPr lang="en-US" sz="2400" smtClean="0"/>
              <a:t>Cartridges should not be stored in very warm conditions or used in very cold conditions.</a:t>
            </a:r>
          </a:p>
          <a:p>
            <a:pPr marL="346075" lvl="1" indent="-230188" defTabSz="120650" eaLnBrk="1" hangingPunct="1">
              <a:spcBef>
                <a:spcPct val="30000"/>
              </a:spcBef>
              <a:buClr>
                <a:schemeClr val="tx1"/>
              </a:buClr>
            </a:pPr>
            <a:r>
              <a:rPr lang="en-US" sz="2400" smtClean="0"/>
              <a:t>Patients with underlying bronchospastic disease must use the inhaler with caution.</a:t>
            </a:r>
          </a:p>
        </p:txBody>
      </p:sp>
      <p:sp>
        <p:nvSpPr>
          <p:cNvPr id="63492" name="Rectangle 4"/>
          <p:cNvSpPr>
            <a:spLocks noChangeArrowheads="1"/>
          </p:cNvSpPr>
          <p:nvPr/>
        </p:nvSpPr>
        <p:spPr bwMode="auto">
          <a:xfrm>
            <a:off x="254000" y="1819275"/>
            <a:ext cx="3944938" cy="4318000"/>
          </a:xfrm>
          <a:prstGeom prst="rect">
            <a:avLst/>
          </a:prstGeom>
          <a:noFill/>
          <a:ln w="9525">
            <a:noFill/>
            <a:miter lim="800000"/>
            <a:headEnd/>
            <a:tailEnd/>
          </a:ln>
        </p:spPr>
        <p:txBody>
          <a:bodyPr/>
          <a:lstStyle/>
          <a:p>
            <a:pPr defTabSz="120650" eaLnBrk="1" hangingPunct="1">
              <a:lnSpc>
                <a:spcPct val="100000"/>
              </a:lnSpc>
              <a:buClr>
                <a:schemeClr val="tx1"/>
              </a:buClr>
              <a:buSzPct val="60000"/>
              <a:buFont typeface="Wingdings" pitchFamily="2" charset="2"/>
              <a:buNone/>
            </a:pPr>
            <a:r>
              <a:rPr kumimoji="0" lang="en-US" sz="2800" b="1">
                <a:latin typeface="Tahoma" pitchFamily="34" charset="0"/>
                <a:cs typeface="Arial" pitchFamily="34" charset="0"/>
              </a:rPr>
              <a:t>ADVANTAGES</a:t>
            </a:r>
          </a:p>
          <a:p>
            <a:pPr marL="346075" lvl="1" indent="-230188" defTabSz="120650" eaLnBrk="1" hangingPunct="1">
              <a:lnSpc>
                <a:spcPct val="100000"/>
              </a:lnSpc>
              <a:buClr>
                <a:schemeClr val="tx1"/>
              </a:buClr>
              <a:buSzPct val="55000"/>
              <a:buFont typeface="Wingdings" pitchFamily="2" charset="2"/>
              <a:buChar char="n"/>
            </a:pPr>
            <a:r>
              <a:rPr kumimoji="0" lang="en-US" sz="2400">
                <a:latin typeface="Tahoma" pitchFamily="34" charset="0"/>
                <a:cs typeface="Arial" pitchFamily="34" charset="0"/>
              </a:rPr>
              <a:t>Patients can easily titrate therapy to manage withdrawal symptoms.</a:t>
            </a:r>
          </a:p>
          <a:p>
            <a:pPr marL="346075" lvl="1" indent="-230188" defTabSz="120650" eaLnBrk="1" hangingPunct="1">
              <a:lnSpc>
                <a:spcPct val="100000"/>
              </a:lnSpc>
              <a:buClr>
                <a:schemeClr val="tx1"/>
              </a:buClr>
              <a:buSzPct val="55000"/>
              <a:buFont typeface="Wingdings" pitchFamily="2" charset="2"/>
              <a:buChar char="n"/>
            </a:pPr>
            <a:r>
              <a:rPr kumimoji="0" lang="en-US" sz="2400">
                <a:latin typeface="Tahoma" pitchFamily="34" charset="0"/>
                <a:cs typeface="Arial" pitchFamily="34" charset="0"/>
              </a:rPr>
              <a:t>The inhaler mimics the hand-to-mouth ritual of smoking.</a:t>
            </a:r>
          </a:p>
        </p:txBody>
      </p:sp>
      <p:sp>
        <p:nvSpPr>
          <p:cNvPr id="63493" name="Line 5"/>
          <p:cNvSpPr>
            <a:spLocks noChangeShapeType="1"/>
          </p:cNvSpPr>
          <p:nvPr/>
        </p:nvSpPr>
        <p:spPr bwMode="auto">
          <a:xfrm>
            <a:off x="4191000" y="1862138"/>
            <a:ext cx="0" cy="47212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657350" y="611188"/>
            <a:ext cx="7267575" cy="1143000"/>
          </a:xfrm>
        </p:spPr>
        <p:txBody>
          <a:bodyPr/>
          <a:lstStyle/>
          <a:p>
            <a:pPr eaLnBrk="1" hangingPunct="1"/>
            <a:r>
              <a:rPr lang="en-US" altLang="en-US" smtClean="0"/>
              <a:t>BUPROPION SR</a:t>
            </a:r>
            <a:r>
              <a:rPr lang="en-US" altLang="en-US" sz="4200" smtClean="0"/>
              <a:t> </a:t>
            </a:r>
            <a:br>
              <a:rPr lang="en-US" altLang="en-US" sz="4200" smtClean="0"/>
            </a:br>
            <a:r>
              <a:rPr lang="en-US" altLang="en-US" sz="2800" smtClean="0"/>
              <a:t>Zyban </a:t>
            </a:r>
            <a:r>
              <a:rPr lang="en-US" sz="2800" smtClean="0"/>
              <a:t>(GlaxoSmithKline); generic</a:t>
            </a:r>
            <a:endParaRPr lang="en-US" altLang="en-US" sz="2800" smtClean="0"/>
          </a:p>
        </p:txBody>
      </p:sp>
      <p:sp>
        <p:nvSpPr>
          <p:cNvPr id="64515" name="Rectangle 3"/>
          <p:cNvSpPr>
            <a:spLocks noGrp="1" noChangeArrowheads="1"/>
          </p:cNvSpPr>
          <p:nvPr>
            <p:ph type="body" sz="half" idx="4294967295"/>
          </p:nvPr>
        </p:nvSpPr>
        <p:spPr>
          <a:xfrm>
            <a:off x="571500" y="2362200"/>
            <a:ext cx="3886200" cy="3998913"/>
          </a:xfrm>
        </p:spPr>
        <p:txBody>
          <a:bodyPr/>
          <a:lstStyle/>
          <a:p>
            <a:pPr marL="228600" indent="-228600" eaLnBrk="1" hangingPunct="1">
              <a:spcBef>
                <a:spcPct val="50000"/>
              </a:spcBef>
            </a:pPr>
            <a:r>
              <a:rPr lang="en-US" altLang="en-US" sz="3000" smtClean="0"/>
              <a:t>Nonnicotine cessation aid</a:t>
            </a:r>
          </a:p>
          <a:p>
            <a:pPr marL="228600" indent="-228600" eaLnBrk="1" hangingPunct="1">
              <a:spcBef>
                <a:spcPct val="50000"/>
              </a:spcBef>
            </a:pPr>
            <a:r>
              <a:rPr lang="en-US" altLang="en-US" sz="3000" smtClean="0"/>
              <a:t>Sustained-release antidepressant</a:t>
            </a:r>
          </a:p>
          <a:p>
            <a:pPr marL="228600" indent="-228600" eaLnBrk="1" hangingPunct="1">
              <a:spcBef>
                <a:spcPct val="50000"/>
              </a:spcBef>
            </a:pPr>
            <a:r>
              <a:rPr lang="en-US" altLang="en-US" sz="3000" smtClean="0"/>
              <a:t>Oral formulation</a:t>
            </a:r>
          </a:p>
          <a:p>
            <a:pPr marL="228600" indent="-228600" eaLnBrk="1" hangingPunct="1">
              <a:spcBef>
                <a:spcPct val="50000"/>
              </a:spcBef>
              <a:buFont typeface="Wingdings" pitchFamily="2" charset="2"/>
              <a:buNone/>
            </a:pPr>
            <a:r>
              <a:rPr lang="en-US" altLang="en-US" sz="2600" smtClean="0">
                <a:latin typeface="Times New Roman" pitchFamily="18" charset="0"/>
                <a:cs typeface="Times New Roman" pitchFamily="18" charset="0"/>
              </a:rPr>
              <a:t> </a:t>
            </a:r>
          </a:p>
        </p:txBody>
      </p:sp>
      <p:pic>
        <p:nvPicPr>
          <p:cNvPr id="64516" name="Picture 4" descr="Zyban 150"/>
          <p:cNvPicPr>
            <a:picLocks noGrp="1" noChangeAspect="1" noChangeArrowheads="1"/>
          </p:cNvPicPr>
          <p:nvPr>
            <p:ph type="clipArt" sz="half" idx="4294967295"/>
          </p:nvPr>
        </p:nvPicPr>
        <p:blipFill>
          <a:blip r:embed="rId3" cstate="print"/>
          <a:srcRect l="27972" t="16452" r="35017" b="22485"/>
          <a:stretch>
            <a:fillRect/>
          </a:stretch>
        </p:blipFill>
        <p:spPr>
          <a:xfrm>
            <a:off x="4684713" y="2027238"/>
            <a:ext cx="3811587" cy="39989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34988" y="2009775"/>
            <a:ext cx="8058150" cy="4114800"/>
          </a:xfrm>
        </p:spPr>
        <p:txBody>
          <a:bodyPr/>
          <a:lstStyle/>
          <a:p>
            <a:pPr eaLnBrk="1" hangingPunct="1">
              <a:spcBef>
                <a:spcPct val="45000"/>
              </a:spcBef>
            </a:pPr>
            <a:r>
              <a:rPr lang="en-US" smtClean="0"/>
              <a:t>Tobacco users expect to be encouraged to quit by health professionals.</a:t>
            </a:r>
          </a:p>
          <a:p>
            <a:pPr eaLnBrk="1" hangingPunct="1">
              <a:spcBef>
                <a:spcPct val="45000"/>
              </a:spcBef>
            </a:pPr>
            <a:r>
              <a:rPr lang="en-US" smtClean="0"/>
              <a:t>Screening for tobacco use and providing tobacco cessation counseling are positively associated with patient satisfaction        (Barzilai et al., 2001).</a:t>
            </a:r>
          </a:p>
        </p:txBody>
      </p:sp>
      <p:sp>
        <p:nvSpPr>
          <p:cNvPr id="8195" name="Text Box 3"/>
          <p:cNvSpPr txBox="1">
            <a:spLocks noChangeArrowheads="1"/>
          </p:cNvSpPr>
          <p:nvPr/>
        </p:nvSpPr>
        <p:spPr bwMode="auto">
          <a:xfrm>
            <a:off x="4448175" y="6521450"/>
            <a:ext cx="4695825" cy="336550"/>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chemeClr val="tx2"/>
                </a:solidFill>
                <a:latin typeface="Tahoma" pitchFamily="34" charset="0"/>
              </a:rPr>
              <a:t>Barzilai et al. (2001). </a:t>
            </a:r>
            <a:r>
              <a:rPr kumimoji="0" lang="en-US" sz="1400" i="1">
                <a:solidFill>
                  <a:schemeClr val="tx2"/>
                </a:solidFill>
                <a:latin typeface="Tahoma" pitchFamily="34" charset="0"/>
              </a:rPr>
              <a:t>Prev Med </a:t>
            </a:r>
            <a:r>
              <a:rPr kumimoji="0" lang="en-US" sz="1400">
                <a:solidFill>
                  <a:schemeClr val="tx2"/>
                </a:solidFill>
                <a:latin typeface="Tahoma" pitchFamily="34" charset="0"/>
              </a:rPr>
              <a:t>33:595–599.</a:t>
            </a:r>
            <a:r>
              <a:rPr kumimoji="0" lang="en-US" sz="1600">
                <a:solidFill>
                  <a:schemeClr val="tx2"/>
                </a:solidFill>
                <a:latin typeface="Tahoma" pitchFamily="34" charset="0"/>
              </a:rPr>
              <a:t> </a:t>
            </a:r>
          </a:p>
        </p:txBody>
      </p:sp>
      <p:sp>
        <p:nvSpPr>
          <p:cNvPr id="8196" name="Text Box 4"/>
          <p:cNvSpPr txBox="1">
            <a:spLocks noChangeArrowheads="1"/>
          </p:cNvSpPr>
          <p:nvPr/>
        </p:nvSpPr>
        <p:spPr bwMode="auto">
          <a:xfrm>
            <a:off x="0" y="5700713"/>
            <a:ext cx="9144000" cy="822325"/>
          </a:xfrm>
          <a:prstGeom prst="rect">
            <a:avLst/>
          </a:prstGeom>
          <a:solidFill>
            <a:schemeClr val="tx1"/>
          </a:solidFill>
          <a:ln w="9525">
            <a:noFill/>
            <a:miter lim="800000"/>
            <a:headEnd/>
            <a:tailEnd/>
          </a:ln>
        </p:spPr>
        <p:txBody>
          <a:bodyPr>
            <a:spAutoFit/>
          </a:bodyPr>
          <a:lstStyle/>
          <a:p>
            <a:pPr algn="ctr" eaLnBrk="1" hangingPunct="1">
              <a:lnSpc>
                <a:spcPct val="100000"/>
              </a:lnSpc>
              <a:spcBef>
                <a:spcPct val="0"/>
              </a:spcBef>
              <a:buClr>
                <a:schemeClr val="folHlink"/>
              </a:buClr>
              <a:buSzPct val="90000"/>
              <a:buFont typeface="Wingdings" pitchFamily="2" charset="2"/>
              <a:buNone/>
            </a:pPr>
            <a:r>
              <a:rPr kumimoji="0" lang="en-US" sz="2400" b="1">
                <a:solidFill>
                  <a:schemeClr val="bg1"/>
                </a:solidFill>
              </a:rPr>
              <a:t>Failure to address tobacco use tacitly implies that </a:t>
            </a:r>
          </a:p>
          <a:p>
            <a:pPr algn="ctr" eaLnBrk="1" hangingPunct="1">
              <a:lnSpc>
                <a:spcPct val="100000"/>
              </a:lnSpc>
              <a:spcBef>
                <a:spcPct val="0"/>
              </a:spcBef>
              <a:buClr>
                <a:schemeClr val="folHlink"/>
              </a:buClr>
              <a:buSzPct val="90000"/>
              <a:buFont typeface="Wingdings" pitchFamily="2" charset="2"/>
              <a:buNone/>
            </a:pPr>
            <a:r>
              <a:rPr kumimoji="0" lang="en-US" sz="2400" b="1">
                <a:solidFill>
                  <a:schemeClr val="bg1"/>
                </a:solidFill>
              </a:rPr>
              <a:t>quitting is not important.</a:t>
            </a:r>
          </a:p>
        </p:txBody>
      </p:sp>
      <p:sp>
        <p:nvSpPr>
          <p:cNvPr id="8197" name="Rectangle 7"/>
          <p:cNvSpPr>
            <a:spLocks noChangeArrowheads="1"/>
          </p:cNvSpPr>
          <p:nvPr/>
        </p:nvSpPr>
        <p:spPr bwMode="auto">
          <a:xfrm>
            <a:off x="1651000" y="658813"/>
            <a:ext cx="7267575" cy="1143000"/>
          </a:xfrm>
          <a:prstGeom prst="rect">
            <a:avLst/>
          </a:prstGeom>
          <a:noFill/>
          <a:ln w="9525">
            <a:noFill/>
            <a:miter lim="800000"/>
            <a:headEnd/>
            <a:tailEnd/>
          </a:ln>
        </p:spPr>
        <p:txBody>
          <a:bodyPr anchor="b"/>
          <a:lstStyle/>
          <a:p>
            <a:pPr eaLnBrk="1" hangingPunct="1">
              <a:lnSpc>
                <a:spcPct val="100000"/>
              </a:lnSpc>
              <a:spcBef>
                <a:spcPct val="0"/>
              </a:spcBef>
            </a:pPr>
            <a:r>
              <a:rPr kumimoji="0" lang="en-US" sz="3800">
                <a:solidFill>
                  <a:schemeClr val="folHlink"/>
                </a:solidFill>
                <a:latin typeface="Tahoma" pitchFamily="34" charset="0"/>
              </a:rPr>
              <a:t>WHY SHOULD CLINICIANS ADDRESS TOBACCO?</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pPr eaLnBrk="1" hangingPunct="1"/>
            <a:r>
              <a:rPr lang="en-US" smtClean="0"/>
              <a:t>BUPROPION:</a:t>
            </a:r>
            <a:br>
              <a:rPr lang="en-US" smtClean="0"/>
            </a:br>
            <a:r>
              <a:rPr lang="en-US" smtClean="0"/>
              <a:t>MECHANISM of ACTION</a:t>
            </a:r>
          </a:p>
        </p:txBody>
      </p:sp>
      <p:sp>
        <p:nvSpPr>
          <p:cNvPr id="65539" name="Rectangle 3"/>
          <p:cNvSpPr>
            <a:spLocks noGrp="1" noChangeArrowheads="1"/>
          </p:cNvSpPr>
          <p:nvPr>
            <p:ph type="body" idx="4294967295"/>
          </p:nvPr>
        </p:nvSpPr>
        <p:spPr>
          <a:xfrm>
            <a:off x="838200" y="2133600"/>
            <a:ext cx="8077200" cy="3998913"/>
          </a:xfrm>
        </p:spPr>
        <p:txBody>
          <a:bodyPr/>
          <a:lstStyle/>
          <a:p>
            <a:pPr marL="228600" indent="-228600" eaLnBrk="1" hangingPunct="1">
              <a:lnSpc>
                <a:spcPct val="90000"/>
              </a:lnSpc>
              <a:spcBef>
                <a:spcPct val="70000"/>
              </a:spcBef>
            </a:pPr>
            <a:r>
              <a:rPr lang="en-US" smtClean="0"/>
              <a:t>Atypical antidepressant thought to affect levels of various brain neurotransmitters</a:t>
            </a:r>
          </a:p>
          <a:p>
            <a:pPr marL="571500" lvl="1" indent="-228600" eaLnBrk="1" hangingPunct="1">
              <a:lnSpc>
                <a:spcPct val="90000"/>
              </a:lnSpc>
              <a:spcBef>
                <a:spcPct val="70000"/>
              </a:spcBef>
            </a:pPr>
            <a:r>
              <a:rPr lang="en-US" sz="2600" smtClean="0"/>
              <a:t>Dopamine</a:t>
            </a:r>
          </a:p>
          <a:p>
            <a:pPr marL="571500" lvl="1" indent="-228600" eaLnBrk="1" hangingPunct="1">
              <a:lnSpc>
                <a:spcPct val="90000"/>
              </a:lnSpc>
              <a:spcBef>
                <a:spcPct val="70000"/>
              </a:spcBef>
            </a:pPr>
            <a:r>
              <a:rPr lang="en-US" sz="2600" smtClean="0"/>
              <a:t>Norepinephrine</a:t>
            </a:r>
          </a:p>
          <a:p>
            <a:pPr marL="228600" indent="-228600" eaLnBrk="1" hangingPunct="1">
              <a:lnSpc>
                <a:spcPct val="90000"/>
              </a:lnSpc>
              <a:spcBef>
                <a:spcPct val="70000"/>
              </a:spcBef>
            </a:pPr>
            <a:r>
              <a:rPr lang="en-US" smtClean="0"/>
              <a:t>Clinical effects</a:t>
            </a:r>
          </a:p>
          <a:p>
            <a:pPr marL="571500" lvl="1" indent="-228600" eaLnBrk="1" hangingPunct="1">
              <a:lnSpc>
                <a:spcPct val="90000"/>
              </a:lnSpc>
              <a:spcBef>
                <a:spcPct val="70000"/>
              </a:spcBef>
            </a:pPr>
            <a:r>
              <a:rPr lang="en-US" sz="2600" smtClean="0">
                <a:sym typeface="Symbol" pitchFamily="18" charset="2"/>
              </a:rPr>
              <a:t> craving for cigarettes</a:t>
            </a:r>
          </a:p>
          <a:p>
            <a:pPr marL="571500" lvl="1" indent="-228600" eaLnBrk="1" hangingPunct="1">
              <a:lnSpc>
                <a:spcPct val="90000"/>
              </a:lnSpc>
              <a:spcBef>
                <a:spcPct val="70000"/>
              </a:spcBef>
            </a:pPr>
            <a:r>
              <a:rPr lang="en-US" sz="2600" smtClean="0">
                <a:sym typeface="Symbol" pitchFamily="18" charset="2"/>
              </a:rPr>
              <a:t> symptoms of nicotine withdrawal</a:t>
            </a:r>
          </a:p>
          <a:p>
            <a:pPr marL="571500" lvl="1" indent="-228600" eaLnBrk="1" hangingPunct="1">
              <a:lnSpc>
                <a:spcPct val="90000"/>
              </a:lnSpc>
              <a:spcBef>
                <a:spcPct val="40000"/>
              </a:spcBef>
              <a:buClr>
                <a:schemeClr val="tx1"/>
              </a:buClr>
            </a:pPr>
            <a:endParaRPr lang="en-US" sz="2000" smtClean="0">
              <a:sym typeface="Symbol" pitchFamily="18" charset="2"/>
            </a:endParaRPr>
          </a:p>
        </p:txBody>
      </p:sp>
      <p:pic>
        <p:nvPicPr>
          <p:cNvPr id="65540" name="Picture 4" descr="HM00378_"/>
          <p:cNvPicPr>
            <a:picLocks noChangeAspect="1" noChangeArrowheads="1"/>
          </p:cNvPicPr>
          <p:nvPr/>
        </p:nvPicPr>
        <p:blipFill>
          <a:blip r:embed="rId3" cstate="print"/>
          <a:srcRect/>
          <a:stretch>
            <a:fillRect/>
          </a:stretch>
        </p:blipFill>
        <p:spPr bwMode="auto">
          <a:xfrm>
            <a:off x="4895850" y="3248025"/>
            <a:ext cx="2830513"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712913" y="617538"/>
            <a:ext cx="7431087" cy="1143000"/>
          </a:xfrm>
        </p:spPr>
        <p:txBody>
          <a:bodyPr/>
          <a:lstStyle/>
          <a:p>
            <a:pPr eaLnBrk="1" hangingPunct="1"/>
            <a:r>
              <a:rPr lang="en-US" altLang="en-US" smtClean="0"/>
              <a:t>BUPROPION:</a:t>
            </a:r>
            <a:br>
              <a:rPr lang="en-US" altLang="en-US" smtClean="0"/>
            </a:br>
            <a:r>
              <a:rPr lang="en-US" altLang="en-US" smtClean="0"/>
              <a:t>PHARMACOKINETICS</a:t>
            </a:r>
          </a:p>
        </p:txBody>
      </p:sp>
      <p:sp>
        <p:nvSpPr>
          <p:cNvPr id="66563" name="Rectangle 3"/>
          <p:cNvSpPr>
            <a:spLocks noGrp="1" noChangeArrowheads="1"/>
          </p:cNvSpPr>
          <p:nvPr>
            <p:ph type="body" idx="4294967295"/>
          </p:nvPr>
        </p:nvSpPr>
        <p:spPr>
          <a:xfrm>
            <a:off x="792163" y="1957388"/>
            <a:ext cx="7966075" cy="4052887"/>
          </a:xfrm>
        </p:spPr>
        <p:txBody>
          <a:bodyPr/>
          <a:lstStyle/>
          <a:p>
            <a:pPr marL="228600" indent="-228600" eaLnBrk="1" hangingPunct="1">
              <a:lnSpc>
                <a:spcPct val="80000"/>
              </a:lnSpc>
              <a:buFont typeface="Wingdings" pitchFamily="2" charset="2"/>
              <a:buNone/>
            </a:pPr>
            <a:r>
              <a:rPr lang="en-US" altLang="en-US" sz="2400" b="1" smtClean="0"/>
              <a:t>Absorption</a:t>
            </a:r>
          </a:p>
          <a:p>
            <a:pPr marL="571500" lvl="1" indent="-228600" eaLnBrk="1" hangingPunct="1">
              <a:lnSpc>
                <a:spcPct val="80000"/>
              </a:lnSpc>
              <a:buClr>
                <a:schemeClr val="tx1"/>
              </a:buClr>
            </a:pPr>
            <a:r>
              <a:rPr lang="en-US" altLang="en-US" sz="2400" smtClean="0"/>
              <a:t>Bioavailability: 5–20%</a:t>
            </a:r>
          </a:p>
          <a:p>
            <a:pPr marL="228600" indent="-228600" eaLnBrk="1" hangingPunct="1">
              <a:lnSpc>
                <a:spcPct val="80000"/>
              </a:lnSpc>
              <a:buFont typeface="Wingdings" pitchFamily="2" charset="2"/>
              <a:buNone/>
            </a:pPr>
            <a:r>
              <a:rPr lang="en-US" altLang="en-US" sz="2400" b="1" smtClean="0"/>
              <a:t>Metabolism</a:t>
            </a:r>
          </a:p>
          <a:p>
            <a:pPr marL="571500" lvl="1" indent="-228600" eaLnBrk="1" hangingPunct="1">
              <a:lnSpc>
                <a:spcPct val="80000"/>
              </a:lnSpc>
              <a:buClr>
                <a:schemeClr val="tx1"/>
              </a:buClr>
            </a:pPr>
            <a:r>
              <a:rPr lang="en-US" altLang="en-US" sz="2400" smtClean="0"/>
              <a:t>Undergoes extensive hepatic metabolism (CYP2B6)</a:t>
            </a:r>
          </a:p>
          <a:p>
            <a:pPr marL="228600" indent="-228600" eaLnBrk="1" hangingPunct="1">
              <a:lnSpc>
                <a:spcPct val="80000"/>
              </a:lnSpc>
              <a:buFont typeface="Wingdings" pitchFamily="2" charset="2"/>
              <a:buNone/>
            </a:pPr>
            <a:r>
              <a:rPr lang="en-US" altLang="en-US" sz="2400" b="1" smtClean="0"/>
              <a:t>Elimination</a:t>
            </a:r>
          </a:p>
          <a:p>
            <a:pPr marL="571500" lvl="1" indent="-228600" eaLnBrk="1" hangingPunct="1">
              <a:lnSpc>
                <a:spcPct val="80000"/>
              </a:lnSpc>
              <a:buClr>
                <a:schemeClr val="tx1"/>
              </a:buClr>
            </a:pPr>
            <a:r>
              <a:rPr lang="en-US" altLang="en-US" sz="2400" smtClean="0"/>
              <a:t>Urine (87%) and feces (10%)</a:t>
            </a:r>
          </a:p>
          <a:p>
            <a:pPr marL="228600" indent="-228600" eaLnBrk="1" hangingPunct="1">
              <a:lnSpc>
                <a:spcPct val="80000"/>
              </a:lnSpc>
              <a:buFont typeface="Wingdings" pitchFamily="2" charset="2"/>
              <a:buNone/>
            </a:pPr>
            <a:r>
              <a:rPr lang="en-US" altLang="en-US" sz="2400" b="1" smtClean="0"/>
              <a:t>Half-life</a:t>
            </a:r>
          </a:p>
          <a:p>
            <a:pPr marL="571500" lvl="1" indent="-228600" eaLnBrk="1" hangingPunct="1">
              <a:lnSpc>
                <a:spcPct val="80000"/>
              </a:lnSpc>
              <a:buClr>
                <a:schemeClr val="tx1"/>
              </a:buClr>
            </a:pPr>
            <a:r>
              <a:rPr lang="en-US" altLang="en-US" sz="2400" smtClean="0"/>
              <a:t>Bupropion (21 hours); metabolites (20–37 hours)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712913" y="617538"/>
            <a:ext cx="7431087" cy="1143000"/>
          </a:xfrm>
        </p:spPr>
        <p:txBody>
          <a:bodyPr/>
          <a:lstStyle/>
          <a:p>
            <a:pPr eaLnBrk="1" hangingPunct="1"/>
            <a:r>
              <a:rPr lang="en-US" altLang="en-US" smtClean="0"/>
              <a:t>BUPROPION:</a:t>
            </a:r>
            <a:br>
              <a:rPr lang="en-US" altLang="en-US" smtClean="0"/>
            </a:br>
            <a:r>
              <a:rPr lang="en-US" altLang="en-US" smtClean="0"/>
              <a:t>CONTRAINDICATIONS</a:t>
            </a:r>
          </a:p>
        </p:txBody>
      </p:sp>
      <p:sp>
        <p:nvSpPr>
          <p:cNvPr id="67587" name="Rectangle 3"/>
          <p:cNvSpPr>
            <a:spLocks noGrp="1" noChangeArrowheads="1"/>
          </p:cNvSpPr>
          <p:nvPr>
            <p:ph type="body" idx="4294967295"/>
          </p:nvPr>
        </p:nvSpPr>
        <p:spPr>
          <a:xfrm>
            <a:off x="811213" y="2043113"/>
            <a:ext cx="7804150" cy="4414837"/>
          </a:xfrm>
        </p:spPr>
        <p:txBody>
          <a:bodyPr/>
          <a:lstStyle/>
          <a:p>
            <a:pPr marL="228600" indent="-228600" eaLnBrk="1" hangingPunct="1">
              <a:spcBef>
                <a:spcPct val="40000"/>
              </a:spcBef>
            </a:pPr>
            <a:r>
              <a:rPr lang="en-US" altLang="en-US" sz="2500" smtClean="0"/>
              <a:t>Patients with a seizure disorder</a:t>
            </a:r>
          </a:p>
          <a:p>
            <a:pPr marL="228600" indent="-228600" eaLnBrk="1" hangingPunct="1"/>
            <a:r>
              <a:rPr lang="en-US" altLang="en-US" sz="2500" smtClean="0"/>
              <a:t>Patients taking</a:t>
            </a:r>
          </a:p>
          <a:p>
            <a:pPr marL="571500" lvl="1" indent="-228600" eaLnBrk="1" hangingPunct="1">
              <a:spcBef>
                <a:spcPct val="40000"/>
              </a:spcBef>
            </a:pPr>
            <a:r>
              <a:rPr lang="en-US" altLang="en-US" sz="2400" smtClean="0"/>
              <a:t>Wellbutrin, Wellbutrin SR, Wellbutrin XL</a:t>
            </a:r>
          </a:p>
          <a:p>
            <a:pPr marL="571500" lvl="1" indent="-228600" eaLnBrk="1" hangingPunct="1">
              <a:spcBef>
                <a:spcPct val="40000"/>
              </a:spcBef>
            </a:pPr>
            <a:r>
              <a:rPr lang="en-US" altLang="en-US" sz="2400" smtClean="0"/>
              <a:t>MAO inhibitors in preceding 14 days</a:t>
            </a:r>
          </a:p>
          <a:p>
            <a:pPr marL="228600" indent="-228600" eaLnBrk="1" hangingPunct="1"/>
            <a:r>
              <a:rPr lang="en-US" altLang="en-US" sz="2500" smtClean="0"/>
              <a:t>Patients with a current or prior diagnosis of anorexia or bulimia nervosa</a:t>
            </a:r>
          </a:p>
          <a:p>
            <a:pPr marL="228600" indent="-228600" eaLnBrk="1" hangingPunct="1"/>
            <a:r>
              <a:rPr lang="en-US" altLang="en-US" sz="2500" smtClean="0"/>
              <a:t>Patients undergoing abrupt discontinuation of alcohol or sedatives (including benzodiazepines)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474663" y="1833563"/>
            <a:ext cx="8140700" cy="4224337"/>
          </a:xfrm>
        </p:spPr>
        <p:txBody>
          <a:bodyPr/>
          <a:lstStyle/>
          <a:p>
            <a:pPr marL="225425" indent="-225425" eaLnBrk="1" hangingPunct="1"/>
            <a:r>
              <a:rPr lang="en-US" altLang="en-US" smtClean="0"/>
              <a:t>Neuropsychiatric symptoms and suicide risk</a:t>
            </a:r>
          </a:p>
          <a:p>
            <a:pPr marL="571500" lvl="1" indent="-228600" eaLnBrk="1" hangingPunct="1">
              <a:spcBef>
                <a:spcPct val="50000"/>
              </a:spcBef>
            </a:pPr>
            <a:r>
              <a:rPr lang="en-US" altLang="en-US" sz="2400" smtClean="0"/>
              <a:t>Changes in mood (depression and mania)</a:t>
            </a:r>
          </a:p>
          <a:p>
            <a:pPr marL="571500" lvl="1" indent="-228600" eaLnBrk="1" hangingPunct="1">
              <a:spcBef>
                <a:spcPct val="50000"/>
              </a:spcBef>
            </a:pPr>
            <a:r>
              <a:rPr lang="en-US" altLang="en-US" sz="2400" smtClean="0"/>
              <a:t>Psychosis/hallucinations/paranoia/delusions</a:t>
            </a:r>
          </a:p>
          <a:p>
            <a:pPr marL="571500" lvl="1" indent="-228600" eaLnBrk="1" hangingPunct="1">
              <a:spcBef>
                <a:spcPct val="50000"/>
              </a:spcBef>
            </a:pPr>
            <a:r>
              <a:rPr lang="en-US" altLang="en-US" sz="2400" smtClean="0"/>
              <a:t>Homicidal ideation/hostility</a:t>
            </a:r>
          </a:p>
          <a:p>
            <a:pPr marL="571500" lvl="1" indent="-228600" eaLnBrk="1" hangingPunct="1">
              <a:spcBef>
                <a:spcPct val="50000"/>
              </a:spcBef>
            </a:pPr>
            <a:r>
              <a:rPr lang="en-US" altLang="en-US" sz="2400" smtClean="0"/>
              <a:t>Agitation/anxiety/panic</a:t>
            </a:r>
          </a:p>
          <a:p>
            <a:pPr marL="571500" lvl="1" indent="-228600" eaLnBrk="1" hangingPunct="1">
              <a:spcBef>
                <a:spcPct val="50000"/>
              </a:spcBef>
            </a:pPr>
            <a:r>
              <a:rPr lang="en-US" altLang="en-US" sz="2400" smtClean="0"/>
              <a:t>Suicidal ideation or attempts</a:t>
            </a:r>
          </a:p>
          <a:p>
            <a:pPr marL="571500" lvl="1" indent="-228600" eaLnBrk="1" hangingPunct="1">
              <a:spcBef>
                <a:spcPct val="50000"/>
              </a:spcBef>
            </a:pPr>
            <a:r>
              <a:rPr lang="en-US" altLang="en-US" sz="2400" smtClean="0"/>
              <a:t>Completed suicide</a:t>
            </a:r>
          </a:p>
        </p:txBody>
      </p:sp>
      <p:pic>
        <p:nvPicPr>
          <p:cNvPr id="68611" name="Picture 3" descr="C:\Users\Corelli\AppData\Local\Microsoft\Windows\Temporary Internet Files\Content.IE5\BPLAFICQ\MCj04347500000[1].png"/>
          <p:cNvPicPr>
            <a:picLocks noChangeAspect="1" noChangeArrowheads="1"/>
          </p:cNvPicPr>
          <p:nvPr/>
        </p:nvPicPr>
        <p:blipFill>
          <a:blip r:embed="rId3" cstate="print"/>
          <a:srcRect/>
          <a:stretch>
            <a:fillRect/>
          </a:stretch>
        </p:blipFill>
        <p:spPr bwMode="auto">
          <a:xfrm>
            <a:off x="6469063" y="2611438"/>
            <a:ext cx="2478087" cy="2478087"/>
          </a:xfrm>
          <a:prstGeom prst="rect">
            <a:avLst/>
          </a:prstGeom>
          <a:noFill/>
          <a:ln w="9525">
            <a:noFill/>
            <a:miter lim="800000"/>
            <a:headEnd/>
            <a:tailEnd/>
          </a:ln>
        </p:spPr>
      </p:pic>
      <p:sp>
        <p:nvSpPr>
          <p:cNvPr id="68612" name="Rectangle 2"/>
          <p:cNvSpPr>
            <a:spLocks noGrp="1" noChangeArrowheads="1"/>
          </p:cNvSpPr>
          <p:nvPr>
            <p:ph type="title" idx="4294967295"/>
          </p:nvPr>
        </p:nvSpPr>
        <p:spPr>
          <a:xfrm>
            <a:off x="1712913" y="617538"/>
            <a:ext cx="7431087" cy="1143000"/>
          </a:xfrm>
        </p:spPr>
        <p:txBody>
          <a:bodyPr/>
          <a:lstStyle/>
          <a:p>
            <a:pPr eaLnBrk="1" hangingPunct="1"/>
            <a:r>
              <a:rPr lang="en-US" altLang="en-US" smtClean="0"/>
              <a:t/>
            </a:r>
            <a:br>
              <a:rPr lang="en-US" altLang="en-US" smtClean="0"/>
            </a:br>
            <a:r>
              <a:rPr lang="en-US" altLang="en-US" smtClean="0"/>
              <a:t>BUPROPION:</a:t>
            </a:r>
            <a:br>
              <a:rPr lang="en-US" altLang="en-US" smtClean="0"/>
            </a:br>
            <a:r>
              <a:rPr lang="en-US" altLang="en-US" smtClean="0"/>
              <a:t>WARNINGS and PRECAUTIONS</a:t>
            </a:r>
          </a:p>
        </p:txBody>
      </p:sp>
      <p:sp>
        <p:nvSpPr>
          <p:cNvPr id="68613" name="TextBox 4"/>
          <p:cNvSpPr txBox="1">
            <a:spLocks noChangeArrowheads="1"/>
          </p:cNvSpPr>
          <p:nvPr/>
        </p:nvSpPr>
        <p:spPr bwMode="auto">
          <a:xfrm>
            <a:off x="0" y="5805488"/>
            <a:ext cx="9144000" cy="1062037"/>
          </a:xfrm>
          <a:prstGeom prst="rect">
            <a:avLst/>
          </a:prstGeom>
          <a:solidFill>
            <a:schemeClr val="tx1"/>
          </a:solidFill>
          <a:ln w="9525">
            <a:noFill/>
            <a:miter lim="800000"/>
            <a:headEnd/>
            <a:tailEnd/>
          </a:ln>
        </p:spPr>
        <p:txBody>
          <a:bodyPr>
            <a:spAutoFit/>
          </a:bodyPr>
          <a:lstStyle/>
          <a:p>
            <a:pPr marL="57150" indent="-1588" algn="ctr" eaLnBrk="1" hangingPunct="1">
              <a:lnSpc>
                <a:spcPct val="100000"/>
              </a:lnSpc>
              <a:spcBef>
                <a:spcPct val="0"/>
              </a:spcBef>
            </a:pPr>
            <a:r>
              <a:rPr lang="en-US" altLang="en-US" sz="2100" b="1">
                <a:solidFill>
                  <a:schemeClr val="bg1"/>
                </a:solidFill>
              </a:rPr>
              <a:t>Patients should stop bupropion and contact a health care provider immediately if agitation, hostility, depressed mood or changes in </a:t>
            </a:r>
          </a:p>
          <a:p>
            <a:pPr marL="57150" indent="-1588" algn="ctr" eaLnBrk="1" hangingPunct="1">
              <a:lnSpc>
                <a:spcPct val="100000"/>
              </a:lnSpc>
              <a:spcBef>
                <a:spcPct val="0"/>
              </a:spcBef>
            </a:pPr>
            <a:r>
              <a:rPr lang="en-US" altLang="en-US" sz="2100" b="1">
                <a:solidFill>
                  <a:schemeClr val="bg1"/>
                </a:solidFill>
              </a:rPr>
              <a:t>thinking or behavior (including suicidal ideation) are observed</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712913" y="617538"/>
            <a:ext cx="7431087" cy="1143000"/>
          </a:xfrm>
        </p:spPr>
        <p:txBody>
          <a:bodyPr/>
          <a:lstStyle/>
          <a:p>
            <a:pPr eaLnBrk="1" hangingPunct="1"/>
            <a:r>
              <a:rPr lang="en-US" altLang="en-US" sz="3400" smtClean="0"/>
              <a:t>BUPROPION:</a:t>
            </a:r>
            <a:br>
              <a:rPr lang="en-US" altLang="en-US" sz="3400" smtClean="0"/>
            </a:br>
            <a:r>
              <a:rPr lang="en-US" altLang="en-US" sz="3400" smtClean="0"/>
              <a:t>WARNINGS and PRECAUTIONS </a:t>
            </a:r>
            <a:r>
              <a:rPr lang="en-US" sz="2200" smtClean="0"/>
              <a:t>(cont’d)</a:t>
            </a:r>
            <a:endParaRPr lang="en-US" altLang="en-US" sz="2200" smtClean="0"/>
          </a:p>
        </p:txBody>
      </p:sp>
      <p:sp>
        <p:nvSpPr>
          <p:cNvPr id="69635" name="Rectangle 3"/>
          <p:cNvSpPr>
            <a:spLocks noGrp="1" noChangeArrowheads="1"/>
          </p:cNvSpPr>
          <p:nvPr>
            <p:ph type="body" idx="4294967295"/>
          </p:nvPr>
        </p:nvSpPr>
        <p:spPr>
          <a:xfrm>
            <a:off x="811213" y="2009775"/>
            <a:ext cx="7804150" cy="4224338"/>
          </a:xfrm>
        </p:spPr>
        <p:txBody>
          <a:bodyPr/>
          <a:lstStyle/>
          <a:p>
            <a:pPr marL="0" indent="0" eaLnBrk="1" hangingPunct="1">
              <a:buFont typeface="Wingdings" pitchFamily="2" charset="2"/>
              <a:buNone/>
            </a:pPr>
            <a:r>
              <a:rPr lang="en-US" altLang="en-US" sz="3000" smtClean="0"/>
              <a:t>Bupropion should be used with caution in the following populations:</a:t>
            </a:r>
          </a:p>
          <a:p>
            <a:pPr marL="571500" lvl="1" indent="-228600" eaLnBrk="1" hangingPunct="1">
              <a:spcBef>
                <a:spcPct val="50000"/>
              </a:spcBef>
            </a:pPr>
            <a:r>
              <a:rPr lang="en-US" altLang="en-US" sz="2400" smtClean="0"/>
              <a:t>Patients with a history of seizure</a:t>
            </a:r>
          </a:p>
          <a:p>
            <a:pPr marL="571500" lvl="1" indent="-228600" eaLnBrk="1" hangingPunct="1">
              <a:spcBef>
                <a:spcPct val="50000"/>
              </a:spcBef>
            </a:pPr>
            <a:r>
              <a:rPr lang="en-US" altLang="en-US" sz="2400" smtClean="0"/>
              <a:t>Patients with a history of cranial trauma</a:t>
            </a:r>
          </a:p>
          <a:p>
            <a:pPr marL="571500" lvl="1" indent="-228600" eaLnBrk="1" hangingPunct="1">
              <a:spcBef>
                <a:spcPct val="50000"/>
              </a:spcBef>
            </a:pPr>
            <a:r>
              <a:rPr lang="en-US" altLang="en-US" sz="2400" smtClean="0"/>
              <a:t>Patients taking medications that lower the seizure threshold (antipsychotics, antidepressants, theophylline, systemic steroids)</a:t>
            </a:r>
          </a:p>
          <a:p>
            <a:pPr marL="571500" lvl="1" indent="-228600" eaLnBrk="1" hangingPunct="1">
              <a:spcBef>
                <a:spcPct val="50000"/>
              </a:spcBef>
            </a:pPr>
            <a:r>
              <a:rPr lang="en-US" altLang="en-US" sz="2400" smtClean="0"/>
              <a:t>Patients with severe hepatic cirrhosis</a:t>
            </a:r>
          </a:p>
          <a:p>
            <a:pPr marL="571500" lvl="1" indent="-228600" eaLnBrk="1" hangingPunct="1">
              <a:spcBef>
                <a:spcPct val="50000"/>
              </a:spcBef>
            </a:pPr>
            <a:r>
              <a:rPr lang="en-US" altLang="en-US" sz="2400" smtClean="0"/>
              <a:t>Patients with depressive or psychiatric disorders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pPr eaLnBrk="1" hangingPunct="1"/>
            <a:r>
              <a:rPr lang="en-US" altLang="en-US" smtClean="0"/>
              <a:t>BUPROPION SR: DOSING</a:t>
            </a:r>
          </a:p>
        </p:txBody>
      </p:sp>
      <p:sp>
        <p:nvSpPr>
          <p:cNvPr id="70659" name="Rectangle 3"/>
          <p:cNvSpPr>
            <a:spLocks noChangeArrowheads="1"/>
          </p:cNvSpPr>
          <p:nvPr/>
        </p:nvSpPr>
        <p:spPr bwMode="auto">
          <a:xfrm>
            <a:off x="906463" y="3336925"/>
            <a:ext cx="7378700" cy="3125788"/>
          </a:xfrm>
          <a:prstGeom prst="rect">
            <a:avLst/>
          </a:prstGeom>
          <a:noFill/>
          <a:ln w="9525">
            <a:noFill/>
            <a:miter lim="800000"/>
            <a:headEnd/>
            <a:tailEnd/>
          </a:ln>
        </p:spPr>
        <p:txBody>
          <a:bodyPr/>
          <a:lstStyle/>
          <a:p>
            <a:pPr marL="228600" indent="-228600" eaLnBrk="1" hangingPunct="1">
              <a:lnSpc>
                <a:spcPct val="100000"/>
              </a:lnSpc>
              <a:spcBef>
                <a:spcPct val="100000"/>
              </a:spcBef>
              <a:buClr>
                <a:schemeClr val="tx1"/>
              </a:buClr>
              <a:buSzPct val="60000"/>
              <a:buFont typeface="Wingdings" pitchFamily="2" charset="2"/>
              <a:buNone/>
            </a:pPr>
            <a:r>
              <a:rPr kumimoji="0" lang="en-US" altLang="en-US" sz="2600" b="1">
                <a:latin typeface="Tahoma" pitchFamily="34" charset="0"/>
                <a:cs typeface="Arial" pitchFamily="34" charset="0"/>
              </a:rPr>
              <a:t>Initial treatment</a:t>
            </a:r>
          </a:p>
          <a:p>
            <a:pPr marL="571500" lvl="1" indent="-228600" eaLnBrk="1" hangingPunct="1">
              <a:lnSpc>
                <a:spcPct val="100000"/>
              </a:lnSpc>
              <a:spcBef>
                <a:spcPct val="20000"/>
              </a:spcBef>
              <a:buClr>
                <a:schemeClr val="tx1"/>
              </a:buClr>
              <a:buSzPct val="55000"/>
              <a:buFont typeface="Wingdings" pitchFamily="2" charset="2"/>
              <a:buChar char="n"/>
            </a:pPr>
            <a:r>
              <a:rPr kumimoji="0" lang="en-US" altLang="en-US" sz="2400">
                <a:latin typeface="Tahoma" pitchFamily="34" charset="0"/>
                <a:cs typeface="Arial" pitchFamily="34" charset="0"/>
              </a:rPr>
              <a:t>150 mg po q </a:t>
            </a:r>
            <a:r>
              <a:rPr kumimoji="0" lang="en-US" altLang="en-US" sz="2000">
                <a:latin typeface="Tahoma" pitchFamily="34" charset="0"/>
                <a:cs typeface="Arial" pitchFamily="34" charset="0"/>
              </a:rPr>
              <a:t>AM</a:t>
            </a:r>
            <a:r>
              <a:rPr kumimoji="0" lang="en-US" altLang="en-US" sz="2400">
                <a:latin typeface="Tahoma" pitchFamily="34" charset="0"/>
                <a:cs typeface="Arial" pitchFamily="34" charset="0"/>
              </a:rPr>
              <a:t> x 3 days</a:t>
            </a:r>
          </a:p>
          <a:p>
            <a:pPr marL="228600" indent="-228600" eaLnBrk="1" hangingPunct="1">
              <a:lnSpc>
                <a:spcPct val="100000"/>
              </a:lnSpc>
              <a:spcBef>
                <a:spcPct val="100000"/>
              </a:spcBef>
              <a:buClr>
                <a:schemeClr val="tx1"/>
              </a:buClr>
              <a:buSzPct val="60000"/>
              <a:buFont typeface="Wingdings" pitchFamily="2" charset="2"/>
              <a:buNone/>
            </a:pPr>
            <a:r>
              <a:rPr kumimoji="0" lang="en-US" altLang="en-US" sz="2600" b="1">
                <a:latin typeface="Tahoma" pitchFamily="34" charset="0"/>
                <a:cs typeface="Arial" pitchFamily="34" charset="0"/>
              </a:rPr>
              <a:t>Then…</a:t>
            </a:r>
            <a:r>
              <a:rPr kumimoji="0" lang="en-US" altLang="en-US" sz="2800">
                <a:latin typeface="Tahoma" pitchFamily="34" charset="0"/>
                <a:cs typeface="Arial" pitchFamily="34" charset="0"/>
              </a:rPr>
              <a:t> </a:t>
            </a:r>
          </a:p>
          <a:p>
            <a:pPr marL="571500" lvl="1" indent="-228600" eaLnBrk="1" hangingPunct="1">
              <a:lnSpc>
                <a:spcPct val="100000"/>
              </a:lnSpc>
              <a:spcBef>
                <a:spcPct val="20000"/>
              </a:spcBef>
              <a:buClr>
                <a:schemeClr val="tx1"/>
              </a:buClr>
              <a:buSzPct val="55000"/>
              <a:buFont typeface="Wingdings" pitchFamily="2" charset="2"/>
              <a:buChar char="n"/>
            </a:pPr>
            <a:r>
              <a:rPr kumimoji="0" lang="en-US" altLang="en-US" sz="2400">
                <a:latin typeface="Tahoma" pitchFamily="34" charset="0"/>
                <a:cs typeface="Arial" pitchFamily="34" charset="0"/>
              </a:rPr>
              <a:t>150 mg po bid </a:t>
            </a:r>
          </a:p>
          <a:p>
            <a:pPr marL="571500" lvl="1" indent="-228600" eaLnBrk="1" hangingPunct="1">
              <a:lnSpc>
                <a:spcPct val="100000"/>
              </a:lnSpc>
              <a:spcBef>
                <a:spcPct val="20000"/>
              </a:spcBef>
              <a:buClr>
                <a:schemeClr val="tx1"/>
              </a:buClr>
              <a:buSzPct val="55000"/>
              <a:buFont typeface="Wingdings" pitchFamily="2" charset="2"/>
              <a:buChar char="n"/>
            </a:pPr>
            <a:r>
              <a:rPr kumimoji="0" lang="en-US" altLang="en-US" sz="2400">
                <a:latin typeface="Tahoma" pitchFamily="34" charset="0"/>
                <a:cs typeface="Arial" pitchFamily="34" charset="0"/>
              </a:rPr>
              <a:t>Duration, 7–12 weeks</a:t>
            </a:r>
          </a:p>
          <a:p>
            <a:pPr marL="571500" lvl="1" indent="-228600" eaLnBrk="1" hangingPunct="1">
              <a:lnSpc>
                <a:spcPct val="100000"/>
              </a:lnSpc>
              <a:spcBef>
                <a:spcPct val="20000"/>
              </a:spcBef>
              <a:buClr>
                <a:schemeClr val="tx1"/>
              </a:buClr>
              <a:buSzPct val="55000"/>
              <a:buFont typeface="Wingdings" pitchFamily="2" charset="2"/>
              <a:buNone/>
            </a:pPr>
            <a:endParaRPr kumimoji="0" lang="en-US" altLang="en-US" sz="2400">
              <a:latin typeface="Tahoma" pitchFamily="34" charset="0"/>
              <a:cs typeface="Arial" pitchFamily="34" charset="0"/>
            </a:endParaRPr>
          </a:p>
        </p:txBody>
      </p:sp>
      <p:sp>
        <p:nvSpPr>
          <p:cNvPr id="70660" name="Rectangle 4"/>
          <p:cNvSpPr>
            <a:spLocks noChangeArrowheads="1"/>
          </p:cNvSpPr>
          <p:nvPr/>
        </p:nvSpPr>
        <p:spPr bwMode="auto">
          <a:xfrm>
            <a:off x="658813" y="1952625"/>
            <a:ext cx="7829550" cy="1096963"/>
          </a:xfrm>
          <a:prstGeom prst="rect">
            <a:avLst/>
          </a:prstGeom>
          <a:noFill/>
          <a:ln w="9525">
            <a:noFill/>
            <a:miter lim="800000"/>
            <a:headEnd/>
            <a:tailEnd/>
          </a:ln>
        </p:spPr>
        <p:txBody>
          <a:bodyPr>
            <a:spAutoFit/>
          </a:bodyPr>
          <a:lstStyle/>
          <a:p>
            <a:pPr algn="ctr" eaLnBrk="1" hangingPunct="1">
              <a:lnSpc>
                <a:spcPct val="100000"/>
              </a:lnSpc>
              <a:spcBef>
                <a:spcPct val="0"/>
              </a:spcBef>
              <a:buClr>
                <a:schemeClr val="tx1"/>
              </a:buClr>
              <a:buSzPct val="60000"/>
              <a:buFont typeface="Wingdings" pitchFamily="2" charset="2"/>
              <a:buNone/>
            </a:pPr>
            <a:r>
              <a:rPr kumimoji="0" lang="en-US" sz="2200" b="1">
                <a:solidFill>
                  <a:schemeClr val="hlink"/>
                </a:solidFill>
                <a:latin typeface="Tahoma" pitchFamily="34" charset="0"/>
                <a:cs typeface="Arial" pitchFamily="34" charset="0"/>
              </a:rPr>
              <a:t>Patients should begin therapy 1 to 2 weeks PRIOR </a:t>
            </a:r>
          </a:p>
          <a:p>
            <a:pPr algn="ctr" eaLnBrk="1" hangingPunct="1">
              <a:lnSpc>
                <a:spcPct val="100000"/>
              </a:lnSpc>
              <a:spcBef>
                <a:spcPct val="0"/>
              </a:spcBef>
              <a:buClr>
                <a:schemeClr val="tx1"/>
              </a:buClr>
              <a:buSzPct val="60000"/>
              <a:buFont typeface="Wingdings" pitchFamily="2" charset="2"/>
              <a:buNone/>
            </a:pPr>
            <a:r>
              <a:rPr kumimoji="0" lang="en-US" sz="2200" b="1">
                <a:solidFill>
                  <a:schemeClr val="hlink"/>
                </a:solidFill>
                <a:latin typeface="Tahoma" pitchFamily="34" charset="0"/>
                <a:cs typeface="Arial" pitchFamily="34" charset="0"/>
              </a:rPr>
              <a:t>to their quit date to ensure that therapeutic plasma levels of the drug are achieved.</a:t>
            </a:r>
          </a:p>
        </p:txBody>
      </p:sp>
      <p:sp>
        <p:nvSpPr>
          <p:cNvPr id="70661" name="Line 5"/>
          <p:cNvSpPr>
            <a:spLocks noChangeShapeType="1"/>
          </p:cNvSpPr>
          <p:nvPr/>
        </p:nvSpPr>
        <p:spPr bwMode="auto">
          <a:xfrm>
            <a:off x="304800" y="3114675"/>
            <a:ext cx="8572500" cy="0"/>
          </a:xfrm>
          <a:prstGeom prst="line">
            <a:avLst/>
          </a:prstGeom>
          <a:noFill/>
          <a:ln w="9525">
            <a:solidFill>
              <a:srgbClr val="0000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855788" y="617538"/>
            <a:ext cx="7288212" cy="1143000"/>
          </a:xfrm>
        </p:spPr>
        <p:txBody>
          <a:bodyPr/>
          <a:lstStyle/>
          <a:p>
            <a:pPr eaLnBrk="1" hangingPunct="1"/>
            <a:r>
              <a:rPr lang="en-US" smtClean="0"/>
              <a:t>BUPROPION:</a:t>
            </a:r>
            <a:br>
              <a:rPr lang="en-US" smtClean="0"/>
            </a:br>
            <a:r>
              <a:rPr lang="en-US" smtClean="0"/>
              <a:t>ADVERSE EFFECTS</a:t>
            </a:r>
          </a:p>
        </p:txBody>
      </p:sp>
      <p:sp>
        <p:nvSpPr>
          <p:cNvPr id="71683" name="Rectangle 3"/>
          <p:cNvSpPr>
            <a:spLocks noGrp="1" noChangeArrowheads="1"/>
          </p:cNvSpPr>
          <p:nvPr>
            <p:ph type="body" idx="4294967295"/>
          </p:nvPr>
        </p:nvSpPr>
        <p:spPr>
          <a:xfrm>
            <a:off x="838200" y="2133600"/>
            <a:ext cx="7753350" cy="3998913"/>
          </a:xfrm>
        </p:spPr>
        <p:txBody>
          <a:bodyPr/>
          <a:lstStyle/>
          <a:p>
            <a:pPr marL="228600" indent="-228600" eaLnBrk="1" hangingPunct="1">
              <a:buFont typeface="Wingdings" pitchFamily="2" charset="2"/>
              <a:buNone/>
            </a:pPr>
            <a:r>
              <a:rPr lang="en-US" smtClean="0"/>
              <a:t>Common side effects include the following:</a:t>
            </a:r>
          </a:p>
          <a:p>
            <a:pPr marL="571500" lvl="1" indent="-228600" eaLnBrk="1" hangingPunct="1">
              <a:spcBef>
                <a:spcPct val="30000"/>
              </a:spcBef>
            </a:pPr>
            <a:r>
              <a:rPr lang="en-US" sz="2600" smtClean="0"/>
              <a:t>Insomnia (avoid bedtime dosing)</a:t>
            </a:r>
          </a:p>
          <a:p>
            <a:pPr marL="571500" lvl="1" indent="-228600" eaLnBrk="1" hangingPunct="1">
              <a:spcBef>
                <a:spcPct val="30000"/>
              </a:spcBef>
            </a:pPr>
            <a:r>
              <a:rPr lang="en-US" sz="2600" smtClean="0"/>
              <a:t>Dry mouth</a:t>
            </a:r>
          </a:p>
          <a:p>
            <a:pPr marL="571500" lvl="1" indent="-228600" eaLnBrk="1" hangingPunct="1">
              <a:spcBef>
                <a:spcPct val="30000"/>
              </a:spcBef>
              <a:buClr>
                <a:schemeClr val="tx1"/>
              </a:buClr>
              <a:buFont typeface="Wingdings" pitchFamily="2" charset="2"/>
              <a:buNone/>
            </a:pPr>
            <a:endParaRPr lang="en-US" sz="2600" smtClean="0"/>
          </a:p>
          <a:p>
            <a:pPr marL="228600" indent="-228600" eaLnBrk="1" hangingPunct="1">
              <a:spcBef>
                <a:spcPct val="30000"/>
              </a:spcBef>
              <a:buFont typeface="Wingdings" pitchFamily="2" charset="2"/>
              <a:buNone/>
            </a:pPr>
            <a:r>
              <a:rPr lang="en-US" smtClean="0"/>
              <a:t>Less common but reported effects:</a:t>
            </a:r>
          </a:p>
          <a:p>
            <a:pPr marL="571500" lvl="1" indent="-228600" eaLnBrk="1" hangingPunct="1">
              <a:spcBef>
                <a:spcPct val="30000"/>
              </a:spcBef>
            </a:pPr>
            <a:r>
              <a:rPr lang="en-US" sz="2600" smtClean="0"/>
              <a:t>Tremor</a:t>
            </a:r>
          </a:p>
          <a:p>
            <a:pPr marL="571500" lvl="1" indent="-228600" eaLnBrk="1" hangingPunct="1">
              <a:spcBef>
                <a:spcPct val="30000"/>
              </a:spcBef>
            </a:pPr>
            <a:r>
              <a:rPr lang="en-US" sz="2600" smtClean="0"/>
              <a:t>Skin rash</a:t>
            </a:r>
          </a:p>
          <a:p>
            <a:pPr marL="571500" lvl="1" indent="-228600" eaLnBrk="1" hangingPunct="1">
              <a:spcBef>
                <a:spcPct val="30000"/>
              </a:spcBef>
              <a:buClr>
                <a:schemeClr val="tx1"/>
              </a:buClr>
              <a:buFont typeface="Wingdings" pitchFamily="2" charset="2"/>
              <a:buNone/>
            </a:pPr>
            <a:endParaRPr lang="en-US" sz="26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874838" y="617538"/>
            <a:ext cx="7269162" cy="1143000"/>
          </a:xfrm>
        </p:spPr>
        <p:txBody>
          <a:bodyPr/>
          <a:lstStyle/>
          <a:p>
            <a:pPr eaLnBrk="1" hangingPunct="1"/>
            <a:r>
              <a:rPr lang="en-US" smtClean="0"/>
              <a:t>BUPROPION: </a:t>
            </a:r>
            <a:br>
              <a:rPr lang="en-US" smtClean="0"/>
            </a:br>
            <a:r>
              <a:rPr lang="en-US" sz="3500" smtClean="0"/>
              <a:t>ADDITIONAL PATIENT EDUCATION</a:t>
            </a:r>
            <a:endParaRPr lang="en-US" sz="2200" smtClean="0"/>
          </a:p>
        </p:txBody>
      </p:sp>
      <p:sp>
        <p:nvSpPr>
          <p:cNvPr id="72707" name="Rectangle 3"/>
          <p:cNvSpPr>
            <a:spLocks noGrp="1" noChangeArrowheads="1"/>
          </p:cNvSpPr>
          <p:nvPr>
            <p:ph type="body" idx="4294967295"/>
          </p:nvPr>
        </p:nvSpPr>
        <p:spPr>
          <a:xfrm>
            <a:off x="885825" y="2114550"/>
            <a:ext cx="7953375" cy="3595688"/>
          </a:xfrm>
        </p:spPr>
        <p:txBody>
          <a:bodyPr/>
          <a:lstStyle/>
          <a:p>
            <a:pPr marL="228600" indent="-228600" eaLnBrk="1" hangingPunct="1">
              <a:lnSpc>
                <a:spcPct val="90000"/>
              </a:lnSpc>
            </a:pPr>
            <a:r>
              <a:rPr lang="en-US" sz="2600" smtClean="0"/>
              <a:t>Dose tapering not necessary when discontinuing treatment</a:t>
            </a:r>
          </a:p>
          <a:p>
            <a:pPr marL="228600" indent="-228600" eaLnBrk="1" hangingPunct="1">
              <a:lnSpc>
                <a:spcPct val="90000"/>
              </a:lnSpc>
            </a:pPr>
            <a:r>
              <a:rPr lang="en-US" sz="2600" smtClean="0"/>
              <a:t>If no significant progress toward abstinence by seventh week, therapy is unlikely to be effective</a:t>
            </a:r>
          </a:p>
          <a:p>
            <a:pPr marL="571500" lvl="1" indent="-228600" eaLnBrk="1" hangingPunct="1">
              <a:lnSpc>
                <a:spcPct val="90000"/>
              </a:lnSpc>
              <a:spcBef>
                <a:spcPct val="40000"/>
              </a:spcBef>
            </a:pPr>
            <a:r>
              <a:rPr lang="en-US" sz="2400" smtClean="0"/>
              <a:t>Discontinue treatment</a:t>
            </a:r>
          </a:p>
          <a:p>
            <a:pPr marL="571500" lvl="1" indent="-228600" eaLnBrk="1" hangingPunct="1">
              <a:lnSpc>
                <a:spcPct val="90000"/>
              </a:lnSpc>
            </a:pPr>
            <a:r>
              <a:rPr lang="en-US" sz="2400" smtClean="0"/>
              <a:t>Reevaluate and restart at later date</a:t>
            </a:r>
          </a:p>
          <a:p>
            <a:pPr marL="228600" indent="-228600" eaLnBrk="1" hangingPunct="1">
              <a:lnSpc>
                <a:spcPct val="90000"/>
              </a:lnSpc>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US" smtClean="0"/>
              <a:t>BUPROPION SR: SUMMARY</a:t>
            </a:r>
          </a:p>
        </p:txBody>
      </p:sp>
      <p:sp>
        <p:nvSpPr>
          <p:cNvPr id="73731" name="Rectangle 3"/>
          <p:cNvSpPr>
            <a:spLocks noGrp="1" noChangeArrowheads="1"/>
          </p:cNvSpPr>
          <p:nvPr>
            <p:ph type="body" idx="4294967295"/>
          </p:nvPr>
        </p:nvSpPr>
        <p:spPr>
          <a:xfrm>
            <a:off x="4564063" y="1847850"/>
            <a:ext cx="4311650" cy="4211638"/>
          </a:xfrm>
        </p:spPr>
        <p:txBody>
          <a:bodyPr/>
          <a:lstStyle/>
          <a:p>
            <a:pPr marL="0" indent="0" defTabSz="120650" eaLnBrk="1" hangingPunct="1">
              <a:lnSpc>
                <a:spcPct val="90000"/>
              </a:lnSpc>
              <a:spcBef>
                <a:spcPct val="50000"/>
              </a:spcBef>
              <a:buFont typeface="Wingdings" pitchFamily="2" charset="2"/>
              <a:buNone/>
            </a:pPr>
            <a:r>
              <a:rPr lang="en-US" b="1" smtClean="0"/>
              <a:t>DISADVANTAGES</a:t>
            </a:r>
          </a:p>
          <a:p>
            <a:pPr marL="457200" lvl="1" indent="-228600" defTabSz="120650" eaLnBrk="1" hangingPunct="1">
              <a:lnSpc>
                <a:spcPct val="90000"/>
              </a:lnSpc>
              <a:spcBef>
                <a:spcPct val="50000"/>
              </a:spcBef>
              <a:buClr>
                <a:schemeClr val="tx1"/>
              </a:buClr>
            </a:pPr>
            <a:r>
              <a:rPr lang="en-US" sz="2400" smtClean="0"/>
              <a:t>The seizure risk is increased.</a:t>
            </a:r>
          </a:p>
          <a:p>
            <a:pPr marL="457200" lvl="1" indent="-228600" defTabSz="120650" eaLnBrk="1" hangingPunct="1">
              <a:lnSpc>
                <a:spcPct val="90000"/>
              </a:lnSpc>
              <a:spcBef>
                <a:spcPct val="50000"/>
              </a:spcBef>
              <a:buClr>
                <a:schemeClr val="tx1"/>
              </a:buClr>
            </a:pPr>
            <a:r>
              <a:rPr lang="en-US" sz="2400" smtClean="0"/>
              <a:t>Several contraindications and precautions preclude use in some patients.</a:t>
            </a:r>
          </a:p>
        </p:txBody>
      </p:sp>
      <p:sp>
        <p:nvSpPr>
          <p:cNvPr id="73732" name="Rectangle 4"/>
          <p:cNvSpPr>
            <a:spLocks noChangeArrowheads="1"/>
          </p:cNvSpPr>
          <p:nvPr/>
        </p:nvSpPr>
        <p:spPr bwMode="auto">
          <a:xfrm>
            <a:off x="360363" y="1862138"/>
            <a:ext cx="3940175" cy="4221162"/>
          </a:xfrm>
          <a:prstGeom prst="rect">
            <a:avLst/>
          </a:prstGeom>
          <a:noFill/>
          <a:ln w="9525">
            <a:noFill/>
            <a:miter lim="800000"/>
            <a:headEnd/>
            <a:tailEnd/>
          </a:ln>
        </p:spPr>
        <p:txBody>
          <a:bodyPr/>
          <a:lstStyle/>
          <a:p>
            <a:pPr defTabSz="120650" eaLnBrk="1" hangingPunct="1">
              <a:lnSpc>
                <a:spcPct val="90000"/>
              </a:lnSpc>
              <a:spcBef>
                <a:spcPct val="50000"/>
              </a:spcBef>
              <a:buClr>
                <a:schemeClr val="tx1"/>
              </a:buClr>
              <a:buSzPct val="60000"/>
              <a:buFont typeface="Wingdings" pitchFamily="2" charset="2"/>
              <a:buNone/>
            </a:pPr>
            <a:r>
              <a:rPr kumimoji="0" lang="en-US" sz="2800" b="1">
                <a:latin typeface="Tahoma" pitchFamily="34" charset="0"/>
                <a:cs typeface="Arial" pitchFamily="34" charset="0"/>
              </a:rPr>
              <a:t>ADVANTAGES</a:t>
            </a:r>
          </a:p>
          <a:p>
            <a:pPr lvl="1" indent="-2286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Easy to use oral formulation.</a:t>
            </a:r>
          </a:p>
          <a:p>
            <a:pPr lvl="1" indent="-2286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Twice daily dosing might reduce compliance problems.</a:t>
            </a:r>
          </a:p>
          <a:p>
            <a:pPr lvl="1" indent="-2286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Might delay weight gain</a:t>
            </a:r>
          </a:p>
          <a:p>
            <a:pPr lvl="1" indent="-2286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Bupropion might be beneficial for patients with depression.</a:t>
            </a:r>
          </a:p>
          <a:p>
            <a:pPr lvl="1" indent="-228600" defTabSz="120650" eaLnBrk="1" hangingPunct="1">
              <a:lnSpc>
                <a:spcPct val="90000"/>
              </a:lnSpc>
              <a:spcBef>
                <a:spcPct val="50000"/>
              </a:spcBef>
              <a:buClr>
                <a:schemeClr val="tx1"/>
              </a:buClr>
              <a:buSzPct val="55000"/>
              <a:buFont typeface="Wingdings" pitchFamily="2" charset="2"/>
              <a:buNone/>
            </a:pPr>
            <a:endParaRPr kumimoji="0" lang="en-US" sz="2400">
              <a:solidFill>
                <a:srgbClr val="FF0000"/>
              </a:solidFill>
              <a:latin typeface="Tahoma" pitchFamily="34" charset="0"/>
              <a:cs typeface="Arial" pitchFamily="34" charset="0"/>
            </a:endParaRPr>
          </a:p>
        </p:txBody>
      </p:sp>
      <p:sp>
        <p:nvSpPr>
          <p:cNvPr id="73733" name="Line 5"/>
          <p:cNvSpPr>
            <a:spLocks noChangeShapeType="1"/>
          </p:cNvSpPr>
          <p:nvPr/>
        </p:nvSpPr>
        <p:spPr bwMode="auto">
          <a:xfrm>
            <a:off x="4400550" y="1943100"/>
            <a:ext cx="0" cy="43275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657350" y="611188"/>
            <a:ext cx="7267575" cy="1143000"/>
          </a:xfrm>
        </p:spPr>
        <p:txBody>
          <a:bodyPr/>
          <a:lstStyle/>
          <a:p>
            <a:pPr eaLnBrk="1" hangingPunct="1"/>
            <a:r>
              <a:rPr lang="en-US" altLang="en-US" smtClean="0"/>
              <a:t>VARENICLINE </a:t>
            </a:r>
            <a:br>
              <a:rPr lang="en-US" altLang="en-US" smtClean="0"/>
            </a:br>
            <a:r>
              <a:rPr lang="en-US" altLang="en-US" smtClean="0"/>
              <a:t>Chantix </a:t>
            </a:r>
            <a:r>
              <a:rPr lang="en-US" smtClean="0"/>
              <a:t>(Pfizer)</a:t>
            </a:r>
            <a:endParaRPr lang="en-US" altLang="en-US" smtClean="0"/>
          </a:p>
        </p:txBody>
      </p:sp>
      <p:sp>
        <p:nvSpPr>
          <p:cNvPr id="74755" name="Rectangle 3"/>
          <p:cNvSpPr>
            <a:spLocks noGrp="1" noChangeArrowheads="1"/>
          </p:cNvSpPr>
          <p:nvPr>
            <p:ph type="body" sz="half" idx="4294967295"/>
          </p:nvPr>
        </p:nvSpPr>
        <p:spPr>
          <a:xfrm>
            <a:off x="571500" y="2476500"/>
            <a:ext cx="3886200" cy="3863975"/>
          </a:xfrm>
        </p:spPr>
        <p:txBody>
          <a:bodyPr/>
          <a:lstStyle/>
          <a:p>
            <a:pPr marL="228600" indent="-228600" eaLnBrk="1" hangingPunct="1"/>
            <a:r>
              <a:rPr lang="en-US" altLang="en-US" sz="3000" smtClean="0"/>
              <a:t>Nonnicotine cessation aid</a:t>
            </a:r>
          </a:p>
          <a:p>
            <a:pPr marL="228600" indent="-228600" eaLnBrk="1" hangingPunct="1"/>
            <a:r>
              <a:rPr lang="en-US" altLang="en-US" sz="3000" smtClean="0"/>
              <a:t>Partial nicotinic receptor agonist</a:t>
            </a:r>
          </a:p>
          <a:p>
            <a:pPr marL="228600" indent="-228600" eaLnBrk="1" hangingPunct="1"/>
            <a:r>
              <a:rPr lang="en-US" altLang="en-US" sz="3000" smtClean="0"/>
              <a:t>Oral formulation</a:t>
            </a:r>
          </a:p>
          <a:p>
            <a:pPr marL="228600" indent="-228600" eaLnBrk="1" hangingPunct="1">
              <a:spcBef>
                <a:spcPct val="50000"/>
              </a:spcBef>
              <a:buFont typeface="Wingdings" pitchFamily="2" charset="2"/>
              <a:buNone/>
            </a:pPr>
            <a:r>
              <a:rPr lang="en-US" altLang="en-US" sz="3000" smtClean="0"/>
              <a:t> </a:t>
            </a:r>
          </a:p>
        </p:txBody>
      </p:sp>
      <p:pic>
        <p:nvPicPr>
          <p:cNvPr id="74756" name="Picture 4" descr="Varenicline_5_front #132F19"/>
          <p:cNvPicPr>
            <a:picLocks noChangeAspect="1" noChangeArrowheads="1"/>
          </p:cNvPicPr>
          <p:nvPr/>
        </p:nvPicPr>
        <p:blipFill>
          <a:blip r:embed="rId3" cstate="print"/>
          <a:srcRect/>
          <a:stretch>
            <a:fillRect/>
          </a:stretch>
        </p:blipFill>
        <p:spPr bwMode="auto">
          <a:xfrm>
            <a:off x="4133850" y="2967038"/>
            <a:ext cx="1689100" cy="1014412"/>
          </a:xfrm>
          <a:prstGeom prst="rect">
            <a:avLst/>
          </a:prstGeom>
          <a:noFill/>
          <a:ln w="9525">
            <a:noFill/>
            <a:miter lim="800000"/>
            <a:headEnd/>
            <a:tailEnd/>
          </a:ln>
        </p:spPr>
      </p:pic>
      <p:pic>
        <p:nvPicPr>
          <p:cNvPr id="74757" name="Picture 5" descr="Varenicline_5_front #132F12"/>
          <p:cNvPicPr>
            <a:picLocks noChangeAspect="1" noChangeArrowheads="1"/>
          </p:cNvPicPr>
          <p:nvPr/>
        </p:nvPicPr>
        <p:blipFill>
          <a:blip r:embed="rId4" cstate="print"/>
          <a:srcRect/>
          <a:stretch>
            <a:fillRect/>
          </a:stretch>
        </p:blipFill>
        <p:spPr bwMode="auto">
          <a:xfrm>
            <a:off x="4171950" y="4924425"/>
            <a:ext cx="1666875" cy="1000125"/>
          </a:xfrm>
          <a:prstGeom prst="rect">
            <a:avLst/>
          </a:prstGeom>
          <a:noFill/>
          <a:ln w="9525">
            <a:noFill/>
            <a:miter lim="800000"/>
            <a:headEnd/>
            <a:tailEnd/>
          </a:ln>
        </p:spPr>
      </p:pic>
      <p:pic>
        <p:nvPicPr>
          <p:cNvPr id="74758" name="Picture 6" descr="chantix1"/>
          <p:cNvPicPr>
            <a:picLocks noChangeAspect="1" noChangeArrowheads="1"/>
          </p:cNvPicPr>
          <p:nvPr/>
        </p:nvPicPr>
        <p:blipFill>
          <a:blip r:embed="rId5" cstate="print"/>
          <a:srcRect/>
          <a:stretch>
            <a:fillRect/>
          </a:stretch>
        </p:blipFill>
        <p:spPr bwMode="auto">
          <a:xfrm>
            <a:off x="6024563" y="2046288"/>
            <a:ext cx="2663825" cy="2193925"/>
          </a:xfrm>
          <a:prstGeom prst="rect">
            <a:avLst/>
          </a:prstGeom>
          <a:noFill/>
          <a:ln w="9525">
            <a:noFill/>
            <a:miter lim="800000"/>
            <a:headEnd/>
            <a:tailEnd/>
          </a:ln>
        </p:spPr>
      </p:pic>
      <p:pic>
        <p:nvPicPr>
          <p:cNvPr id="74759" name="Picture 7" descr="chantix2hi"/>
          <p:cNvPicPr>
            <a:picLocks noChangeAspect="1" noChangeArrowheads="1"/>
          </p:cNvPicPr>
          <p:nvPr/>
        </p:nvPicPr>
        <p:blipFill>
          <a:blip r:embed="rId6" cstate="print"/>
          <a:srcRect/>
          <a:stretch>
            <a:fillRect/>
          </a:stretch>
        </p:blipFill>
        <p:spPr bwMode="auto">
          <a:xfrm>
            <a:off x="6159500" y="4346575"/>
            <a:ext cx="2667000" cy="225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65200" y="1951038"/>
            <a:ext cx="7254875" cy="528637"/>
          </a:xfrm>
          <a:prstGeom prst="rect">
            <a:avLst/>
          </a:prstGeom>
          <a:solidFill>
            <a:srgbClr val="EFEFFB"/>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ASK</a:t>
            </a:r>
          </a:p>
        </p:txBody>
      </p:sp>
      <p:sp>
        <p:nvSpPr>
          <p:cNvPr id="9219" name="Text Box 3"/>
          <p:cNvSpPr txBox="1">
            <a:spLocks noChangeArrowheads="1"/>
          </p:cNvSpPr>
          <p:nvPr/>
        </p:nvSpPr>
        <p:spPr bwMode="auto">
          <a:xfrm>
            <a:off x="965200" y="2790825"/>
            <a:ext cx="7254875" cy="528638"/>
          </a:xfrm>
          <a:prstGeom prst="rect">
            <a:avLst/>
          </a:prstGeom>
          <a:solidFill>
            <a:srgbClr val="D7D7F5"/>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ADVISE</a:t>
            </a:r>
          </a:p>
        </p:txBody>
      </p:sp>
      <p:sp>
        <p:nvSpPr>
          <p:cNvPr id="9220" name="Text Box 4"/>
          <p:cNvSpPr txBox="1">
            <a:spLocks noChangeArrowheads="1"/>
          </p:cNvSpPr>
          <p:nvPr/>
        </p:nvSpPr>
        <p:spPr bwMode="auto">
          <a:xfrm>
            <a:off x="965200" y="3632200"/>
            <a:ext cx="7254875" cy="528638"/>
          </a:xfrm>
          <a:prstGeom prst="rect">
            <a:avLst/>
          </a:prstGeom>
          <a:solidFill>
            <a:srgbClr val="B5B5ED"/>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ASSESS</a:t>
            </a:r>
          </a:p>
        </p:txBody>
      </p:sp>
      <p:sp>
        <p:nvSpPr>
          <p:cNvPr id="9221" name="Text Box 5"/>
          <p:cNvSpPr txBox="1">
            <a:spLocks noChangeArrowheads="1"/>
          </p:cNvSpPr>
          <p:nvPr/>
        </p:nvSpPr>
        <p:spPr bwMode="auto">
          <a:xfrm>
            <a:off x="965200" y="4473575"/>
            <a:ext cx="7254875" cy="528638"/>
          </a:xfrm>
          <a:prstGeom prst="rect">
            <a:avLst/>
          </a:prstGeom>
          <a:solidFill>
            <a:srgbClr val="9494E4"/>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ASSIST</a:t>
            </a:r>
          </a:p>
        </p:txBody>
      </p:sp>
      <p:sp>
        <p:nvSpPr>
          <p:cNvPr id="9222" name="Text Box 6"/>
          <p:cNvSpPr txBox="1">
            <a:spLocks noChangeArrowheads="1"/>
          </p:cNvSpPr>
          <p:nvPr/>
        </p:nvSpPr>
        <p:spPr bwMode="auto">
          <a:xfrm>
            <a:off x="965200" y="5314950"/>
            <a:ext cx="7254875" cy="528638"/>
          </a:xfrm>
          <a:prstGeom prst="rect">
            <a:avLst/>
          </a:prstGeom>
          <a:solidFill>
            <a:srgbClr val="6161D7"/>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ARRANGE</a:t>
            </a:r>
          </a:p>
        </p:txBody>
      </p:sp>
      <p:sp>
        <p:nvSpPr>
          <p:cNvPr id="9223" name="Rectangle 7"/>
          <p:cNvSpPr>
            <a:spLocks noGrp="1" noChangeArrowheads="1"/>
          </p:cNvSpPr>
          <p:nvPr>
            <p:ph type="title"/>
          </p:nvPr>
        </p:nvSpPr>
        <p:spPr>
          <a:xfrm>
            <a:off x="1828800" y="617538"/>
            <a:ext cx="7115175" cy="1143000"/>
          </a:xfrm>
          <a:noFill/>
        </p:spPr>
        <p:txBody>
          <a:bodyPr/>
          <a:lstStyle/>
          <a:p>
            <a:pPr eaLnBrk="1" hangingPunct="1"/>
            <a:r>
              <a:rPr lang="en-US" smtClean="0"/>
              <a:t>The 5 A’s</a:t>
            </a:r>
          </a:p>
        </p:txBody>
      </p:sp>
      <p:sp>
        <p:nvSpPr>
          <p:cNvPr id="9224" name="Text Box 9"/>
          <p:cNvSpPr txBox="1">
            <a:spLocks noChangeArrowheads="1"/>
          </p:cNvSpPr>
          <p:nvPr/>
        </p:nvSpPr>
        <p:spPr bwMode="auto">
          <a:xfrm>
            <a:off x="8204200" y="6015038"/>
            <a:ext cx="784225" cy="2286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900" b="1">
                <a:solidFill>
                  <a:schemeClr val="bg1"/>
                </a:solidFill>
              </a:rPr>
              <a:t>HANDOUT</a:t>
            </a:r>
          </a:p>
        </p:txBody>
      </p:sp>
      <p:sp>
        <p:nvSpPr>
          <p:cNvPr id="9225" name="Text Box 4"/>
          <p:cNvSpPr txBox="1">
            <a:spLocks noChangeArrowheads="1"/>
          </p:cNvSpPr>
          <p:nvPr/>
        </p:nvSpPr>
        <p:spPr bwMode="auto">
          <a:xfrm>
            <a:off x="1517650" y="6330950"/>
            <a:ext cx="7553325" cy="517525"/>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rgbClr val="003366"/>
                </a:solidFill>
              </a:rPr>
              <a:t>Fiore et al. (2008). </a:t>
            </a:r>
            <a:r>
              <a:rPr kumimoji="0" lang="en-US" sz="1400" i="1">
                <a:solidFill>
                  <a:srgbClr val="003366"/>
                </a:solidFill>
              </a:rPr>
              <a:t>Treating Tobacco Use and Dependence: 2008 Update. </a:t>
            </a:r>
          </a:p>
          <a:p>
            <a:pPr algn="r" eaLnBrk="1" hangingPunct="1">
              <a:lnSpc>
                <a:spcPct val="100000"/>
              </a:lnSpc>
              <a:spcBef>
                <a:spcPct val="0"/>
              </a:spcBef>
              <a:buClr>
                <a:schemeClr val="tx1"/>
              </a:buClr>
              <a:buSzPct val="60000"/>
              <a:buFont typeface="Wingdings" pitchFamily="2" charset="2"/>
              <a:buNone/>
            </a:pPr>
            <a:r>
              <a:rPr kumimoji="0" lang="en-US" sz="1400" i="1">
                <a:solidFill>
                  <a:srgbClr val="003366"/>
                </a:solidFill>
              </a:rPr>
              <a:t>Clinical Practice Guideline. </a:t>
            </a:r>
            <a:r>
              <a:rPr kumimoji="0" lang="en-US" sz="1400">
                <a:solidFill>
                  <a:srgbClr val="003366"/>
                </a:solidFill>
              </a:rPr>
              <a:t>Rockville, MD: USDHHS, PHS, May 2008.</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eaLnBrk="1" hangingPunct="1"/>
            <a:r>
              <a:rPr lang="en-US" smtClean="0"/>
              <a:t>VARENICLINE:</a:t>
            </a:r>
            <a:br>
              <a:rPr lang="en-US" smtClean="0"/>
            </a:br>
            <a:r>
              <a:rPr lang="en-US" smtClean="0"/>
              <a:t>MECHANISM of ACTION</a:t>
            </a:r>
          </a:p>
        </p:txBody>
      </p:sp>
      <p:sp>
        <p:nvSpPr>
          <p:cNvPr id="75779" name="Rectangle 3"/>
          <p:cNvSpPr>
            <a:spLocks noGrp="1" noChangeArrowheads="1"/>
          </p:cNvSpPr>
          <p:nvPr>
            <p:ph type="body" idx="4294967295"/>
          </p:nvPr>
        </p:nvSpPr>
        <p:spPr>
          <a:xfrm>
            <a:off x="838200" y="2133600"/>
            <a:ext cx="8077200" cy="3998913"/>
          </a:xfrm>
        </p:spPr>
        <p:txBody>
          <a:bodyPr/>
          <a:lstStyle/>
          <a:p>
            <a:pPr marL="228600" indent="-228600" eaLnBrk="1" hangingPunct="1">
              <a:lnSpc>
                <a:spcPct val="90000"/>
              </a:lnSpc>
              <a:spcBef>
                <a:spcPct val="70000"/>
              </a:spcBef>
            </a:pPr>
            <a:r>
              <a:rPr lang="en-US" smtClean="0"/>
              <a:t>Binds with high affinity and selectivity at </a:t>
            </a:r>
            <a:r>
              <a:rPr lang="en-US" smtClean="0">
                <a:sym typeface="Symbol" pitchFamily="18" charset="2"/>
              </a:rPr>
              <a:t></a:t>
            </a:r>
            <a:r>
              <a:rPr lang="en-US" baseline="-25000" smtClean="0">
                <a:sym typeface="Symbol" pitchFamily="18" charset="2"/>
              </a:rPr>
              <a:t>4</a:t>
            </a:r>
            <a:r>
              <a:rPr lang="en-US" smtClean="0">
                <a:sym typeface="Symbol" pitchFamily="18" charset="2"/>
              </a:rPr>
              <a:t></a:t>
            </a:r>
            <a:r>
              <a:rPr lang="en-US" baseline="-25000" smtClean="0">
                <a:sym typeface="Symbol" pitchFamily="18" charset="2"/>
              </a:rPr>
              <a:t>2</a:t>
            </a:r>
            <a:r>
              <a:rPr lang="en-US" smtClean="0">
                <a:sym typeface="Symbol" pitchFamily="18" charset="2"/>
              </a:rPr>
              <a:t> neuronal nicotinic acetylcholine receptors</a:t>
            </a:r>
          </a:p>
          <a:p>
            <a:pPr marL="571500" lvl="1" indent="-228600" eaLnBrk="1" hangingPunct="1">
              <a:lnSpc>
                <a:spcPct val="90000"/>
              </a:lnSpc>
              <a:spcBef>
                <a:spcPct val="70000"/>
              </a:spcBef>
            </a:pPr>
            <a:r>
              <a:rPr lang="en-US" sz="2600" smtClean="0"/>
              <a:t>Stimulates low-level agonist activity</a:t>
            </a:r>
          </a:p>
          <a:p>
            <a:pPr marL="571500" lvl="1" indent="-228600" eaLnBrk="1" hangingPunct="1">
              <a:lnSpc>
                <a:spcPct val="90000"/>
              </a:lnSpc>
              <a:spcBef>
                <a:spcPct val="70000"/>
              </a:spcBef>
            </a:pPr>
            <a:r>
              <a:rPr lang="en-US" sz="2600" smtClean="0"/>
              <a:t>Competitively inhibits binding of nicotine</a:t>
            </a:r>
          </a:p>
          <a:p>
            <a:pPr marL="228600" indent="-228600" eaLnBrk="1" hangingPunct="1">
              <a:lnSpc>
                <a:spcPct val="90000"/>
              </a:lnSpc>
              <a:spcBef>
                <a:spcPct val="70000"/>
              </a:spcBef>
            </a:pPr>
            <a:r>
              <a:rPr lang="en-US" smtClean="0"/>
              <a:t>Clinical effects</a:t>
            </a:r>
            <a:endParaRPr lang="en-US" sz="2600" smtClean="0">
              <a:sym typeface="Symbol" pitchFamily="18" charset="2"/>
            </a:endParaRPr>
          </a:p>
          <a:p>
            <a:pPr marL="571500" lvl="1" indent="-228600" eaLnBrk="1" hangingPunct="1">
              <a:lnSpc>
                <a:spcPct val="90000"/>
              </a:lnSpc>
              <a:spcBef>
                <a:spcPct val="70000"/>
              </a:spcBef>
            </a:pPr>
            <a:r>
              <a:rPr lang="en-US" sz="2600" smtClean="0">
                <a:sym typeface="Symbol" pitchFamily="18" charset="2"/>
              </a:rPr>
              <a:t> symptoms of nicotine withdrawal</a:t>
            </a:r>
          </a:p>
          <a:p>
            <a:pPr marL="571500" lvl="1" indent="-228600" eaLnBrk="1" hangingPunct="1">
              <a:lnSpc>
                <a:spcPct val="90000"/>
              </a:lnSpc>
              <a:spcBef>
                <a:spcPct val="70000"/>
              </a:spcBef>
            </a:pPr>
            <a:r>
              <a:rPr lang="en-US" sz="2600" smtClean="0">
                <a:sym typeface="Symbol" pitchFamily="18" charset="2"/>
              </a:rPr>
              <a:t>Blocks dopaminergic stimulation responsible for reinforcement &amp; reward associated with smoking</a:t>
            </a:r>
            <a:endParaRPr lang="en-US" sz="2000" smtClean="0">
              <a:sym typeface="Symbol" pitchFamily="18" charset="2"/>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712913" y="617538"/>
            <a:ext cx="7431087" cy="1143000"/>
          </a:xfrm>
        </p:spPr>
        <p:txBody>
          <a:bodyPr/>
          <a:lstStyle/>
          <a:p>
            <a:pPr eaLnBrk="1" hangingPunct="1"/>
            <a:r>
              <a:rPr lang="en-US" altLang="en-US" smtClean="0"/>
              <a:t>VARENICLINE:</a:t>
            </a:r>
            <a:br>
              <a:rPr lang="en-US" altLang="en-US" smtClean="0"/>
            </a:br>
            <a:r>
              <a:rPr lang="en-US" altLang="en-US" smtClean="0"/>
              <a:t>PHARMACOKINETICS</a:t>
            </a:r>
          </a:p>
        </p:txBody>
      </p:sp>
      <p:sp>
        <p:nvSpPr>
          <p:cNvPr id="76803" name="Rectangle 3"/>
          <p:cNvSpPr>
            <a:spLocks noGrp="1" noChangeArrowheads="1"/>
          </p:cNvSpPr>
          <p:nvPr>
            <p:ph type="body" idx="4294967295"/>
          </p:nvPr>
        </p:nvSpPr>
        <p:spPr>
          <a:xfrm>
            <a:off x="792163" y="1957388"/>
            <a:ext cx="7966075" cy="4713287"/>
          </a:xfrm>
        </p:spPr>
        <p:txBody>
          <a:bodyPr/>
          <a:lstStyle/>
          <a:p>
            <a:pPr marL="228600" indent="-228600" eaLnBrk="1" hangingPunct="1">
              <a:spcBef>
                <a:spcPct val="50000"/>
              </a:spcBef>
              <a:buFont typeface="Wingdings" pitchFamily="2" charset="2"/>
              <a:buNone/>
            </a:pPr>
            <a:r>
              <a:rPr lang="en-US" altLang="en-US" sz="2200" b="1" smtClean="0"/>
              <a:t>Absorption</a:t>
            </a:r>
          </a:p>
          <a:p>
            <a:pPr marL="571500" lvl="1" indent="-228600" eaLnBrk="1" hangingPunct="1">
              <a:spcBef>
                <a:spcPct val="50000"/>
              </a:spcBef>
              <a:buClr>
                <a:schemeClr val="tx1"/>
              </a:buClr>
            </a:pPr>
            <a:r>
              <a:rPr lang="en-US" altLang="en-US" sz="2200" smtClean="0"/>
              <a:t>Virtually complete after oral administration; not affected by food</a:t>
            </a:r>
          </a:p>
          <a:p>
            <a:pPr marL="228600" indent="-228600" eaLnBrk="1" hangingPunct="1">
              <a:spcBef>
                <a:spcPct val="50000"/>
              </a:spcBef>
              <a:buFont typeface="Wingdings" pitchFamily="2" charset="2"/>
              <a:buNone/>
            </a:pPr>
            <a:r>
              <a:rPr lang="en-US" altLang="en-US" sz="2200" b="1" smtClean="0"/>
              <a:t>Metabolism</a:t>
            </a:r>
          </a:p>
          <a:p>
            <a:pPr marL="571500" lvl="1" indent="-228600" eaLnBrk="1" hangingPunct="1">
              <a:spcBef>
                <a:spcPct val="50000"/>
              </a:spcBef>
              <a:buClr>
                <a:schemeClr val="tx1"/>
              </a:buClr>
            </a:pPr>
            <a:r>
              <a:rPr lang="en-US" altLang="en-US" sz="2200" smtClean="0"/>
              <a:t>Undergoes minimal metabolism</a:t>
            </a:r>
          </a:p>
          <a:p>
            <a:pPr marL="228600" indent="-228600" eaLnBrk="1" hangingPunct="1">
              <a:spcBef>
                <a:spcPct val="50000"/>
              </a:spcBef>
              <a:buFont typeface="Wingdings" pitchFamily="2" charset="2"/>
              <a:buNone/>
            </a:pPr>
            <a:r>
              <a:rPr lang="en-US" altLang="en-US" sz="2200" b="1" smtClean="0"/>
              <a:t>Elimination</a:t>
            </a:r>
          </a:p>
          <a:p>
            <a:pPr marL="571500" lvl="1" indent="-228600" eaLnBrk="1" hangingPunct="1">
              <a:spcBef>
                <a:spcPct val="50000"/>
              </a:spcBef>
              <a:buClr>
                <a:schemeClr val="tx1"/>
              </a:buClr>
            </a:pPr>
            <a:r>
              <a:rPr lang="en-US" altLang="en-US" sz="2200" smtClean="0"/>
              <a:t>Primarily renal through glomerular filtration and active tubular secretion; 92% excreted unchanged in urine</a:t>
            </a:r>
          </a:p>
          <a:p>
            <a:pPr marL="228600" indent="-228600" eaLnBrk="1" hangingPunct="1">
              <a:spcBef>
                <a:spcPct val="50000"/>
              </a:spcBef>
              <a:buFont typeface="Wingdings" pitchFamily="2" charset="2"/>
              <a:buNone/>
            </a:pPr>
            <a:r>
              <a:rPr lang="en-US" altLang="en-US" sz="2200" b="1" smtClean="0"/>
              <a:t>Half-life</a:t>
            </a:r>
          </a:p>
          <a:p>
            <a:pPr marL="571500" lvl="1" indent="-228600" eaLnBrk="1" hangingPunct="1">
              <a:spcBef>
                <a:spcPct val="50000"/>
              </a:spcBef>
              <a:buClr>
                <a:schemeClr val="tx1"/>
              </a:buClr>
            </a:pPr>
            <a:r>
              <a:rPr lang="en-US" altLang="en-US" sz="2200" smtClean="0"/>
              <a:t>24 hours</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4294967295"/>
          </p:nvPr>
        </p:nvSpPr>
        <p:spPr>
          <a:xfrm>
            <a:off x="474663" y="1833563"/>
            <a:ext cx="8140700" cy="4224337"/>
          </a:xfrm>
        </p:spPr>
        <p:txBody>
          <a:bodyPr/>
          <a:lstStyle/>
          <a:p>
            <a:pPr marL="225425" indent="-225425" eaLnBrk="1" hangingPunct="1"/>
            <a:r>
              <a:rPr lang="en-US" altLang="en-US" smtClean="0"/>
              <a:t>Neuropsychiatric Symptoms and Suicidality</a:t>
            </a:r>
          </a:p>
          <a:p>
            <a:pPr marL="571500" lvl="1" indent="-228600" eaLnBrk="1" hangingPunct="1">
              <a:spcBef>
                <a:spcPct val="50000"/>
              </a:spcBef>
            </a:pPr>
            <a:r>
              <a:rPr lang="en-US" altLang="en-US" sz="2400" smtClean="0"/>
              <a:t>Changes in mood (depression and mania)</a:t>
            </a:r>
          </a:p>
          <a:p>
            <a:pPr marL="571500" lvl="1" indent="-228600" eaLnBrk="1" hangingPunct="1">
              <a:spcBef>
                <a:spcPct val="50000"/>
              </a:spcBef>
            </a:pPr>
            <a:r>
              <a:rPr lang="en-US" altLang="en-US" sz="2400" smtClean="0"/>
              <a:t>Psychosis/hallucinations/paranoia/delusions</a:t>
            </a:r>
          </a:p>
          <a:p>
            <a:pPr marL="571500" lvl="1" indent="-228600" eaLnBrk="1" hangingPunct="1">
              <a:spcBef>
                <a:spcPct val="50000"/>
              </a:spcBef>
            </a:pPr>
            <a:r>
              <a:rPr lang="en-US" altLang="en-US" sz="2400" smtClean="0"/>
              <a:t>Homicidal ideation/hostility</a:t>
            </a:r>
          </a:p>
          <a:p>
            <a:pPr marL="571500" lvl="1" indent="-228600" eaLnBrk="1" hangingPunct="1">
              <a:spcBef>
                <a:spcPct val="50000"/>
              </a:spcBef>
            </a:pPr>
            <a:r>
              <a:rPr lang="en-US" altLang="en-US" sz="2400" smtClean="0"/>
              <a:t>Agitation/anxiety/panic</a:t>
            </a:r>
          </a:p>
          <a:p>
            <a:pPr marL="571500" lvl="1" indent="-228600" eaLnBrk="1" hangingPunct="1">
              <a:spcBef>
                <a:spcPct val="50000"/>
              </a:spcBef>
            </a:pPr>
            <a:r>
              <a:rPr lang="en-US" altLang="en-US" sz="2400" smtClean="0"/>
              <a:t>Suicidal ideation or attempts</a:t>
            </a:r>
          </a:p>
          <a:p>
            <a:pPr marL="571500" lvl="1" indent="-228600" eaLnBrk="1" hangingPunct="1">
              <a:spcBef>
                <a:spcPct val="50000"/>
              </a:spcBef>
            </a:pPr>
            <a:r>
              <a:rPr lang="en-US" altLang="en-US" sz="2400" smtClean="0"/>
              <a:t>Completed suicide</a:t>
            </a:r>
          </a:p>
        </p:txBody>
      </p:sp>
      <p:pic>
        <p:nvPicPr>
          <p:cNvPr id="77827" name="Picture 3" descr="C:\Users\Corelli\AppData\Local\Microsoft\Windows\Temporary Internet Files\Content.IE5\BPLAFICQ\MCj04347500000[1].png"/>
          <p:cNvPicPr>
            <a:picLocks noChangeAspect="1" noChangeArrowheads="1"/>
          </p:cNvPicPr>
          <p:nvPr/>
        </p:nvPicPr>
        <p:blipFill>
          <a:blip r:embed="rId3" cstate="print"/>
          <a:srcRect/>
          <a:stretch>
            <a:fillRect/>
          </a:stretch>
        </p:blipFill>
        <p:spPr bwMode="auto">
          <a:xfrm>
            <a:off x="6469063" y="2611438"/>
            <a:ext cx="2478087" cy="2478087"/>
          </a:xfrm>
          <a:prstGeom prst="rect">
            <a:avLst/>
          </a:prstGeom>
          <a:noFill/>
          <a:ln w="9525">
            <a:noFill/>
            <a:miter lim="800000"/>
            <a:headEnd/>
            <a:tailEnd/>
          </a:ln>
        </p:spPr>
      </p:pic>
      <p:sp>
        <p:nvSpPr>
          <p:cNvPr id="77828" name="Rectangle 2"/>
          <p:cNvSpPr>
            <a:spLocks noGrp="1" noChangeArrowheads="1"/>
          </p:cNvSpPr>
          <p:nvPr>
            <p:ph type="title" idx="4294967295"/>
          </p:nvPr>
        </p:nvSpPr>
        <p:spPr>
          <a:xfrm>
            <a:off x="1712913" y="617538"/>
            <a:ext cx="7431087" cy="1143000"/>
          </a:xfrm>
        </p:spPr>
        <p:txBody>
          <a:bodyPr/>
          <a:lstStyle/>
          <a:p>
            <a:pPr eaLnBrk="1" hangingPunct="1"/>
            <a:r>
              <a:rPr lang="en-US" altLang="en-US" smtClean="0"/>
              <a:t/>
            </a:r>
            <a:br>
              <a:rPr lang="en-US" altLang="en-US" smtClean="0"/>
            </a:br>
            <a:r>
              <a:rPr lang="en-US" altLang="en-US" smtClean="0"/>
              <a:t>VARENICLINE:</a:t>
            </a:r>
            <a:br>
              <a:rPr lang="en-US" altLang="en-US" smtClean="0"/>
            </a:br>
            <a:r>
              <a:rPr lang="en-US" altLang="en-US" smtClean="0"/>
              <a:t>WARNINGS and PRECAUTIONS</a:t>
            </a:r>
          </a:p>
        </p:txBody>
      </p:sp>
      <p:sp>
        <p:nvSpPr>
          <p:cNvPr id="77829" name="TextBox 4"/>
          <p:cNvSpPr txBox="1">
            <a:spLocks noChangeArrowheads="1"/>
          </p:cNvSpPr>
          <p:nvPr/>
        </p:nvSpPr>
        <p:spPr bwMode="auto">
          <a:xfrm>
            <a:off x="0" y="5805488"/>
            <a:ext cx="9144000" cy="1062037"/>
          </a:xfrm>
          <a:prstGeom prst="rect">
            <a:avLst/>
          </a:prstGeom>
          <a:solidFill>
            <a:schemeClr val="tx1"/>
          </a:solidFill>
          <a:ln w="9525">
            <a:noFill/>
            <a:miter lim="800000"/>
            <a:headEnd/>
            <a:tailEnd/>
          </a:ln>
        </p:spPr>
        <p:txBody>
          <a:bodyPr>
            <a:spAutoFit/>
          </a:bodyPr>
          <a:lstStyle/>
          <a:p>
            <a:pPr marL="57150" indent="-1588" algn="ctr" eaLnBrk="1" hangingPunct="1">
              <a:lnSpc>
                <a:spcPct val="100000"/>
              </a:lnSpc>
              <a:spcBef>
                <a:spcPct val="0"/>
              </a:spcBef>
            </a:pPr>
            <a:r>
              <a:rPr lang="en-US" altLang="en-US" sz="2100" b="1" dirty="0">
                <a:solidFill>
                  <a:schemeClr val="bg1"/>
                </a:solidFill>
              </a:rPr>
              <a:t>Patients should stop </a:t>
            </a:r>
            <a:r>
              <a:rPr lang="en-US" altLang="en-US" sz="2100" b="1" dirty="0" err="1">
                <a:solidFill>
                  <a:schemeClr val="bg1"/>
                </a:solidFill>
              </a:rPr>
              <a:t>varenicline</a:t>
            </a:r>
            <a:r>
              <a:rPr lang="en-US" altLang="en-US" sz="2100" b="1" dirty="0">
                <a:solidFill>
                  <a:schemeClr val="bg1"/>
                </a:solidFill>
              </a:rPr>
              <a:t> and contact a health care provider immediately if agitation, hostility, depressed mood or changes in </a:t>
            </a:r>
          </a:p>
          <a:p>
            <a:pPr marL="57150" indent="-1588" algn="ctr" eaLnBrk="1" hangingPunct="1">
              <a:lnSpc>
                <a:spcPct val="100000"/>
              </a:lnSpc>
              <a:spcBef>
                <a:spcPct val="0"/>
              </a:spcBef>
            </a:pPr>
            <a:r>
              <a:rPr lang="en-US" altLang="en-US" sz="2100" b="1" dirty="0">
                <a:solidFill>
                  <a:schemeClr val="bg1"/>
                </a:solidFill>
              </a:rPr>
              <a:t>thinking or behavior (including suicidal ideation) are observed</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400" dirty="0" smtClean="0"/>
              <a:t>VARENICLINE:</a:t>
            </a:r>
            <a:br>
              <a:rPr lang="en-US" altLang="en-US" sz="3400" dirty="0" smtClean="0"/>
            </a:br>
            <a:r>
              <a:rPr lang="en-US" altLang="en-US" sz="3400" dirty="0" smtClean="0"/>
              <a:t>WARNINGS and PRECAUTIONS </a:t>
            </a:r>
            <a:r>
              <a:rPr lang="en-US" sz="2200" dirty="0" smtClean="0"/>
              <a:t>(cont’d)</a:t>
            </a:r>
          </a:p>
        </p:txBody>
      </p:sp>
      <p:sp>
        <p:nvSpPr>
          <p:cNvPr id="78851" name="Content Placeholder 2"/>
          <p:cNvSpPr>
            <a:spLocks noGrp="1"/>
          </p:cNvSpPr>
          <p:nvPr>
            <p:ph idx="1"/>
          </p:nvPr>
        </p:nvSpPr>
        <p:spPr/>
        <p:txBody>
          <a:bodyPr/>
          <a:lstStyle/>
          <a:p>
            <a:pPr>
              <a:spcBef>
                <a:spcPts val="2600"/>
              </a:spcBef>
            </a:pPr>
            <a:r>
              <a:rPr lang="en-US" dirty="0" smtClean="0"/>
              <a:t>Cardiovascular adverse events in patients with existing cardiovascular disease</a:t>
            </a:r>
          </a:p>
          <a:p>
            <a:pPr>
              <a:spcBef>
                <a:spcPts val="2600"/>
              </a:spcBef>
            </a:pPr>
            <a:r>
              <a:rPr lang="en-US" dirty="0" smtClean="0"/>
              <a:t>Hypersensitivity reactions</a:t>
            </a:r>
          </a:p>
          <a:p>
            <a:pPr>
              <a:spcBef>
                <a:spcPts val="2600"/>
              </a:spcBef>
            </a:pPr>
            <a:r>
              <a:rPr lang="en-US" dirty="0" smtClean="0"/>
              <a:t>Serious skin reactions</a:t>
            </a:r>
          </a:p>
          <a:p>
            <a:pPr>
              <a:spcBef>
                <a:spcPts val="2600"/>
              </a:spcBef>
            </a:pPr>
            <a:r>
              <a:rPr lang="en-US" dirty="0" smtClean="0"/>
              <a:t>Accidental injury</a:t>
            </a:r>
          </a:p>
          <a:p>
            <a:pPr>
              <a:spcBef>
                <a:spcPts val="2600"/>
              </a:spcBef>
            </a:pPr>
            <a:r>
              <a:rPr lang="en-US" dirty="0" smtClean="0"/>
              <a:t>Nausea</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pPr eaLnBrk="1" hangingPunct="1"/>
            <a:r>
              <a:rPr lang="en-US" altLang="en-US" smtClean="0"/>
              <a:t>VARENICLINE: DOSING</a:t>
            </a:r>
          </a:p>
        </p:txBody>
      </p:sp>
      <p:sp>
        <p:nvSpPr>
          <p:cNvPr id="79875" name="Rectangle 3"/>
          <p:cNvSpPr>
            <a:spLocks noChangeArrowheads="1"/>
          </p:cNvSpPr>
          <p:nvPr/>
        </p:nvSpPr>
        <p:spPr bwMode="auto">
          <a:xfrm>
            <a:off x="334963" y="1952625"/>
            <a:ext cx="8435975" cy="1187450"/>
          </a:xfrm>
          <a:prstGeom prst="rect">
            <a:avLst/>
          </a:prstGeom>
          <a:noFill/>
          <a:ln w="9525">
            <a:noFill/>
            <a:miter lim="800000"/>
            <a:headEnd/>
            <a:tailEnd/>
          </a:ln>
        </p:spPr>
        <p:txBody>
          <a:bodyPr>
            <a:spAutoFit/>
          </a:bodyPr>
          <a:lstStyle/>
          <a:p>
            <a:pPr algn="ctr" eaLnBrk="1" hangingPunct="1">
              <a:lnSpc>
                <a:spcPct val="100000"/>
              </a:lnSpc>
              <a:spcBef>
                <a:spcPct val="0"/>
              </a:spcBef>
              <a:buClr>
                <a:schemeClr val="tx1"/>
              </a:buClr>
              <a:buSzPct val="60000"/>
              <a:buFont typeface="Wingdings" pitchFamily="2" charset="2"/>
              <a:buNone/>
            </a:pPr>
            <a:r>
              <a:rPr kumimoji="0" lang="en-US" sz="2400" b="1">
                <a:solidFill>
                  <a:schemeClr val="hlink"/>
                </a:solidFill>
                <a:latin typeface="Tahoma" pitchFamily="34" charset="0"/>
                <a:cs typeface="Arial" pitchFamily="34" charset="0"/>
              </a:rPr>
              <a:t>Patients should begin therapy 1 week PRIOR to their</a:t>
            </a:r>
          </a:p>
          <a:p>
            <a:pPr algn="ctr" eaLnBrk="1" hangingPunct="1">
              <a:lnSpc>
                <a:spcPct val="100000"/>
              </a:lnSpc>
              <a:spcBef>
                <a:spcPct val="0"/>
              </a:spcBef>
              <a:buClr>
                <a:schemeClr val="tx1"/>
              </a:buClr>
              <a:buSzPct val="60000"/>
              <a:buFont typeface="Wingdings" pitchFamily="2" charset="2"/>
              <a:buNone/>
            </a:pPr>
            <a:r>
              <a:rPr kumimoji="0" lang="en-US" sz="2400" b="1">
                <a:solidFill>
                  <a:schemeClr val="hlink"/>
                </a:solidFill>
                <a:latin typeface="Tahoma" pitchFamily="34" charset="0"/>
                <a:cs typeface="Arial" pitchFamily="34" charset="0"/>
              </a:rPr>
              <a:t>quit date. The dose is gradually increased to minimize treatment-related nausea and insomnia.</a:t>
            </a:r>
          </a:p>
        </p:txBody>
      </p:sp>
      <p:sp>
        <p:nvSpPr>
          <p:cNvPr id="79876" name="Line 4"/>
          <p:cNvSpPr>
            <a:spLocks noChangeShapeType="1"/>
          </p:cNvSpPr>
          <p:nvPr/>
        </p:nvSpPr>
        <p:spPr bwMode="auto">
          <a:xfrm>
            <a:off x="247650" y="3114675"/>
            <a:ext cx="8572500" cy="0"/>
          </a:xfrm>
          <a:prstGeom prst="line">
            <a:avLst/>
          </a:prstGeom>
          <a:noFill/>
          <a:ln w="9525">
            <a:solidFill>
              <a:schemeClr val="tx1"/>
            </a:solidFill>
            <a:round/>
            <a:headEnd/>
            <a:tailEnd/>
          </a:ln>
        </p:spPr>
        <p:txBody>
          <a:bodyPr/>
          <a:lstStyle/>
          <a:p>
            <a:endParaRPr lang="en-US"/>
          </a:p>
        </p:txBody>
      </p:sp>
      <p:graphicFrame>
        <p:nvGraphicFramePr>
          <p:cNvPr id="2478085" name="Group 5"/>
          <p:cNvGraphicFramePr>
            <a:graphicFrameLocks noGrp="1"/>
          </p:cNvGraphicFramePr>
          <p:nvPr/>
        </p:nvGraphicFramePr>
        <p:xfrm>
          <a:off x="1654175" y="3422650"/>
          <a:ext cx="7086600" cy="2789239"/>
        </p:xfrm>
        <a:graphic>
          <a:graphicData uri="http://schemas.openxmlformats.org/drawingml/2006/table">
            <a:tbl>
              <a:tblPr/>
              <a:tblGrid>
                <a:gridCol w="5391150"/>
                <a:gridCol w="1695450"/>
              </a:tblGrid>
              <a:tr h="490538">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bg1"/>
                          </a:solidFill>
                          <a:effectLst/>
                          <a:latin typeface="Tahoma" pitchFamily="34" charset="0"/>
                        </a:rPr>
                        <a:t>Treatment Day</a:t>
                      </a:r>
                    </a:p>
                  </a:txBody>
                  <a:tcPr marL="91430" marR="91430"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bg1"/>
                          </a:solidFill>
                          <a:effectLst/>
                          <a:latin typeface="Tahoma" pitchFamily="34" charset="0"/>
                        </a:rPr>
                        <a:t>Dose</a:t>
                      </a:r>
                    </a:p>
                  </a:txBody>
                  <a:tcPr marL="91430" marR="91430"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766763">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Day 1 to day 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0.5 mg qd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Day 4 to day 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0.5 mg bid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Day 8 to end of treatment*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1 mg bid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94" name="AutoShape 22"/>
          <p:cNvSpPr>
            <a:spLocks/>
          </p:cNvSpPr>
          <p:nvPr/>
        </p:nvSpPr>
        <p:spPr bwMode="auto">
          <a:xfrm>
            <a:off x="1184275" y="3971925"/>
            <a:ext cx="409575" cy="1447800"/>
          </a:xfrm>
          <a:prstGeom prst="leftBrace">
            <a:avLst>
              <a:gd name="adj1" fmla="val 29457"/>
              <a:gd name="adj2" fmla="val 50000"/>
            </a:avLst>
          </a:prstGeom>
          <a:noFill/>
          <a:ln w="19050">
            <a:solidFill>
              <a:srgbClr val="000000"/>
            </a:solidFill>
            <a:round/>
            <a:headEnd/>
            <a:tailEnd/>
          </a:ln>
        </p:spPr>
        <p:txBody>
          <a:bodyPr wrap="none" lIns="91430" tIns="45714" rIns="91430" bIns="45714" anchor="ctr"/>
          <a:lstStyle/>
          <a:p>
            <a:endParaRPr lang="en-US">
              <a:cs typeface="Arial" pitchFamily="34" charset="0"/>
            </a:endParaRPr>
          </a:p>
        </p:txBody>
      </p:sp>
      <p:sp>
        <p:nvSpPr>
          <p:cNvPr id="79895" name="Text Box 23"/>
          <p:cNvSpPr txBox="1">
            <a:spLocks noChangeArrowheads="1"/>
          </p:cNvSpPr>
          <p:nvPr/>
        </p:nvSpPr>
        <p:spPr bwMode="auto">
          <a:xfrm>
            <a:off x="220663" y="4135438"/>
            <a:ext cx="1128712" cy="1096962"/>
          </a:xfrm>
          <a:prstGeom prst="rect">
            <a:avLst/>
          </a:prstGeom>
          <a:noFill/>
          <a:ln w="9525" algn="ctr">
            <a:noFill/>
            <a:miter lim="800000"/>
            <a:headEnd/>
            <a:tailEnd/>
          </a:ln>
        </p:spPr>
        <p:txBody>
          <a:bodyPr lIns="91430" tIns="45714" rIns="91430" bIns="45714">
            <a:spAutoFit/>
          </a:bodyPr>
          <a:lstStyle/>
          <a:p>
            <a:pPr>
              <a:lnSpc>
                <a:spcPct val="100000"/>
              </a:lnSpc>
              <a:spcBef>
                <a:spcPct val="50000"/>
              </a:spcBef>
            </a:pPr>
            <a:r>
              <a:rPr lang="en-US" sz="2200" i="1">
                <a:cs typeface="Arial" pitchFamily="34" charset="0"/>
              </a:rPr>
              <a:t>Initial dose titration</a:t>
            </a:r>
          </a:p>
        </p:txBody>
      </p:sp>
      <p:pic>
        <p:nvPicPr>
          <p:cNvPr id="79896" name="Picture 24" descr="Varenicline_5_front #132F19"/>
          <p:cNvPicPr>
            <a:picLocks noChangeAspect="1" noChangeArrowheads="1"/>
          </p:cNvPicPr>
          <p:nvPr/>
        </p:nvPicPr>
        <p:blipFill>
          <a:blip r:embed="rId3" cstate="print"/>
          <a:srcRect/>
          <a:stretch>
            <a:fillRect/>
          </a:stretch>
        </p:blipFill>
        <p:spPr bwMode="auto">
          <a:xfrm>
            <a:off x="6242050" y="4149725"/>
            <a:ext cx="558800" cy="334963"/>
          </a:xfrm>
          <a:prstGeom prst="rect">
            <a:avLst/>
          </a:prstGeom>
          <a:noFill/>
          <a:ln w="9525">
            <a:noFill/>
            <a:miter lim="800000"/>
            <a:headEnd/>
            <a:tailEnd/>
          </a:ln>
        </p:spPr>
      </p:pic>
      <p:pic>
        <p:nvPicPr>
          <p:cNvPr id="79897" name="Picture 25" descr="Varenicline_5_front #132F19"/>
          <p:cNvPicPr>
            <a:picLocks noChangeAspect="1" noChangeArrowheads="1"/>
          </p:cNvPicPr>
          <p:nvPr/>
        </p:nvPicPr>
        <p:blipFill>
          <a:blip r:embed="rId3" cstate="print"/>
          <a:srcRect/>
          <a:stretch>
            <a:fillRect/>
          </a:stretch>
        </p:blipFill>
        <p:spPr bwMode="auto">
          <a:xfrm>
            <a:off x="5641975" y="4911725"/>
            <a:ext cx="558800" cy="334963"/>
          </a:xfrm>
          <a:prstGeom prst="rect">
            <a:avLst/>
          </a:prstGeom>
          <a:noFill/>
          <a:ln w="9525">
            <a:noFill/>
            <a:miter lim="800000"/>
            <a:headEnd/>
            <a:tailEnd/>
          </a:ln>
        </p:spPr>
      </p:pic>
      <p:pic>
        <p:nvPicPr>
          <p:cNvPr id="79898" name="Picture 26" descr="Varenicline_5_front #132F19"/>
          <p:cNvPicPr>
            <a:picLocks noChangeAspect="1" noChangeArrowheads="1"/>
          </p:cNvPicPr>
          <p:nvPr/>
        </p:nvPicPr>
        <p:blipFill>
          <a:blip r:embed="rId3" cstate="print"/>
          <a:srcRect/>
          <a:stretch>
            <a:fillRect/>
          </a:stretch>
        </p:blipFill>
        <p:spPr bwMode="auto">
          <a:xfrm>
            <a:off x="6242050" y="4911725"/>
            <a:ext cx="558800" cy="334963"/>
          </a:xfrm>
          <a:prstGeom prst="rect">
            <a:avLst/>
          </a:prstGeom>
          <a:noFill/>
          <a:ln w="9525">
            <a:noFill/>
            <a:miter lim="800000"/>
            <a:headEnd/>
            <a:tailEnd/>
          </a:ln>
        </p:spPr>
      </p:pic>
      <p:pic>
        <p:nvPicPr>
          <p:cNvPr id="79899" name="Picture 27" descr="Varenicline_5_front #132F12"/>
          <p:cNvPicPr>
            <a:picLocks noChangeAspect="1" noChangeArrowheads="1"/>
          </p:cNvPicPr>
          <p:nvPr/>
        </p:nvPicPr>
        <p:blipFill>
          <a:blip r:embed="rId4" cstate="print"/>
          <a:srcRect/>
          <a:stretch>
            <a:fillRect/>
          </a:stretch>
        </p:blipFill>
        <p:spPr bwMode="auto">
          <a:xfrm>
            <a:off x="5641975" y="5653088"/>
            <a:ext cx="552450" cy="331787"/>
          </a:xfrm>
          <a:prstGeom prst="rect">
            <a:avLst/>
          </a:prstGeom>
          <a:noFill/>
          <a:ln w="9525">
            <a:noFill/>
            <a:miter lim="800000"/>
            <a:headEnd/>
            <a:tailEnd/>
          </a:ln>
        </p:spPr>
      </p:pic>
      <p:pic>
        <p:nvPicPr>
          <p:cNvPr id="79900" name="Picture 28" descr="Varenicline_5_front #132F12"/>
          <p:cNvPicPr>
            <a:picLocks noChangeAspect="1" noChangeArrowheads="1"/>
          </p:cNvPicPr>
          <p:nvPr/>
        </p:nvPicPr>
        <p:blipFill>
          <a:blip r:embed="rId4" cstate="print"/>
          <a:srcRect/>
          <a:stretch>
            <a:fillRect/>
          </a:stretch>
        </p:blipFill>
        <p:spPr bwMode="auto">
          <a:xfrm>
            <a:off x="6242050" y="5653088"/>
            <a:ext cx="552450" cy="331787"/>
          </a:xfrm>
          <a:prstGeom prst="rect">
            <a:avLst/>
          </a:prstGeom>
          <a:noFill/>
          <a:ln w="9525">
            <a:noFill/>
            <a:miter lim="800000"/>
            <a:headEnd/>
            <a:tailEnd/>
          </a:ln>
        </p:spPr>
      </p:pic>
      <p:sp>
        <p:nvSpPr>
          <p:cNvPr id="79901" name="Text Box 29"/>
          <p:cNvSpPr txBox="1">
            <a:spLocks noChangeArrowheads="1"/>
          </p:cNvSpPr>
          <p:nvPr/>
        </p:nvSpPr>
        <p:spPr bwMode="auto">
          <a:xfrm>
            <a:off x="7242175" y="6265863"/>
            <a:ext cx="1525588" cy="261937"/>
          </a:xfrm>
          <a:prstGeom prst="rect">
            <a:avLst/>
          </a:prstGeom>
          <a:noFill/>
          <a:ln w="9525" algn="ctr">
            <a:noFill/>
            <a:miter lim="800000"/>
            <a:headEnd/>
            <a:tailEnd/>
          </a:ln>
        </p:spPr>
        <p:txBody>
          <a:bodyPr wrap="none" lIns="91430" tIns="45714" rIns="91430" bIns="45714">
            <a:spAutoFit/>
          </a:bodyPr>
          <a:lstStyle/>
          <a:p>
            <a:r>
              <a:rPr lang="en-US" sz="1400">
                <a:cs typeface="Arial" pitchFamily="34" charset="0"/>
              </a:rPr>
              <a:t>* Up to 12 weeks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855788" y="617538"/>
            <a:ext cx="7288212" cy="1143000"/>
          </a:xfrm>
        </p:spPr>
        <p:txBody>
          <a:bodyPr/>
          <a:lstStyle/>
          <a:p>
            <a:pPr eaLnBrk="1" hangingPunct="1"/>
            <a:r>
              <a:rPr lang="en-US" smtClean="0"/>
              <a:t>VARENICLINE:</a:t>
            </a:r>
            <a:br>
              <a:rPr lang="en-US" smtClean="0"/>
            </a:br>
            <a:r>
              <a:rPr lang="en-US" smtClean="0"/>
              <a:t>ADVERSE EFFECTS</a:t>
            </a:r>
          </a:p>
        </p:txBody>
      </p:sp>
      <p:sp>
        <p:nvSpPr>
          <p:cNvPr id="80899" name="Rectangle 3"/>
          <p:cNvSpPr>
            <a:spLocks noGrp="1" noChangeArrowheads="1"/>
          </p:cNvSpPr>
          <p:nvPr>
            <p:ph type="body" idx="4294967295"/>
          </p:nvPr>
        </p:nvSpPr>
        <p:spPr>
          <a:xfrm>
            <a:off x="744538" y="2133600"/>
            <a:ext cx="7967662" cy="3998913"/>
          </a:xfrm>
        </p:spPr>
        <p:txBody>
          <a:bodyPr/>
          <a:lstStyle/>
          <a:p>
            <a:pPr marL="228600" indent="-228600" eaLnBrk="1" hangingPunct="1">
              <a:spcBef>
                <a:spcPts val="600"/>
              </a:spcBef>
            </a:pPr>
            <a:r>
              <a:rPr lang="en-US" sz="2400" smtClean="0"/>
              <a:t>Common (</a:t>
            </a:r>
            <a:r>
              <a:rPr lang="en-US" sz="2400" smtClean="0">
                <a:cs typeface="Tahoma" pitchFamily="34" charset="0"/>
              </a:rPr>
              <a:t>≥</a:t>
            </a:r>
            <a:r>
              <a:rPr lang="en-US" sz="2400" smtClean="0"/>
              <a:t>5% and 2-fold higher than placebo)</a:t>
            </a:r>
          </a:p>
          <a:p>
            <a:pPr marL="571500" lvl="1" indent="-228600" eaLnBrk="1" hangingPunct="1">
              <a:spcBef>
                <a:spcPts val="600"/>
              </a:spcBef>
            </a:pPr>
            <a:r>
              <a:rPr lang="en-US" sz="2200" smtClean="0"/>
              <a:t>Nausea</a:t>
            </a:r>
          </a:p>
          <a:p>
            <a:pPr marL="571500" lvl="1" indent="-228600" eaLnBrk="1" hangingPunct="1">
              <a:spcBef>
                <a:spcPts val="600"/>
              </a:spcBef>
            </a:pPr>
            <a:r>
              <a:rPr lang="en-US" sz="2200" smtClean="0"/>
              <a:t>Sleep disturbances (insomnia, abnormal dreams)</a:t>
            </a:r>
          </a:p>
          <a:p>
            <a:pPr marL="571500" lvl="1" indent="-228600" eaLnBrk="1" hangingPunct="1">
              <a:spcBef>
                <a:spcPts val="600"/>
              </a:spcBef>
            </a:pPr>
            <a:r>
              <a:rPr lang="en-US" sz="2200" smtClean="0"/>
              <a:t>Constipation</a:t>
            </a:r>
          </a:p>
          <a:p>
            <a:pPr marL="571500" lvl="1" indent="-228600" eaLnBrk="1" hangingPunct="1">
              <a:spcBef>
                <a:spcPts val="600"/>
              </a:spcBef>
            </a:pPr>
            <a:r>
              <a:rPr lang="en-US" sz="2200" smtClean="0"/>
              <a:t>Flatulence</a:t>
            </a:r>
          </a:p>
          <a:p>
            <a:pPr marL="571500" lvl="1" indent="-228600" eaLnBrk="1" hangingPunct="1">
              <a:spcBef>
                <a:spcPts val="600"/>
              </a:spcBef>
            </a:pPr>
            <a:r>
              <a:rPr lang="en-US" sz="2200" smtClean="0"/>
              <a:t>Vomiting</a:t>
            </a:r>
          </a:p>
          <a:p>
            <a:pPr marL="228600" indent="-228600" eaLnBrk="1" hangingPunct="1">
              <a:spcBef>
                <a:spcPts val="600"/>
              </a:spcBef>
            </a:pPr>
            <a:endParaRPr lang="en-US" sz="2000" smtClean="0"/>
          </a:p>
          <a:p>
            <a:pPr marL="571500" lvl="1" indent="-228600" eaLnBrk="1" hangingPunct="1">
              <a:spcBef>
                <a:spcPct val="45000"/>
              </a:spcBef>
            </a:pPr>
            <a:endParaRPr lang="en-US" sz="220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874838" y="617538"/>
            <a:ext cx="7269162" cy="1143000"/>
          </a:xfrm>
        </p:spPr>
        <p:txBody>
          <a:bodyPr/>
          <a:lstStyle/>
          <a:p>
            <a:pPr eaLnBrk="1" hangingPunct="1"/>
            <a:r>
              <a:rPr lang="en-US" smtClean="0"/>
              <a:t>VARENICLINE: </a:t>
            </a:r>
            <a:br>
              <a:rPr lang="en-US" smtClean="0"/>
            </a:br>
            <a:r>
              <a:rPr lang="en-US" sz="3500" smtClean="0"/>
              <a:t>ADDITIONAL PATIENT EDUCATION</a:t>
            </a:r>
            <a:endParaRPr lang="en-US" sz="2200" smtClean="0"/>
          </a:p>
        </p:txBody>
      </p:sp>
      <p:sp>
        <p:nvSpPr>
          <p:cNvPr id="81923" name="Rectangle 3"/>
          <p:cNvSpPr>
            <a:spLocks noGrp="1" noChangeArrowheads="1"/>
          </p:cNvSpPr>
          <p:nvPr>
            <p:ph type="body" idx="4294967295"/>
          </p:nvPr>
        </p:nvSpPr>
        <p:spPr>
          <a:xfrm>
            <a:off x="617538" y="2006600"/>
            <a:ext cx="7942262" cy="4740275"/>
          </a:xfrm>
        </p:spPr>
        <p:txBody>
          <a:bodyPr/>
          <a:lstStyle/>
          <a:p>
            <a:pPr marL="228600" indent="-228600" eaLnBrk="1" hangingPunct="1"/>
            <a:r>
              <a:rPr lang="en-US" sz="2200" smtClean="0"/>
              <a:t>Doses should be taken after eating, with a full glass of water </a:t>
            </a:r>
          </a:p>
          <a:p>
            <a:pPr marL="228600" indent="-228600" eaLnBrk="1" hangingPunct="1"/>
            <a:r>
              <a:rPr lang="en-US" sz="2200" smtClean="0"/>
              <a:t>Nausea and insomnia are usually temporary side effects</a:t>
            </a:r>
          </a:p>
          <a:p>
            <a:pPr marL="571500" lvl="1" indent="-228600" eaLnBrk="1" hangingPunct="1">
              <a:spcBef>
                <a:spcPct val="100000"/>
              </a:spcBef>
            </a:pPr>
            <a:r>
              <a:rPr lang="en-US" sz="2000" smtClean="0"/>
              <a:t>If symptoms persist, notify your health care provider</a:t>
            </a:r>
          </a:p>
          <a:p>
            <a:pPr marL="228600" indent="-228600" eaLnBrk="1" hangingPunct="1"/>
            <a:r>
              <a:rPr lang="en-US" sz="2200" smtClean="0"/>
              <a:t>May experience vivid, unusual or strange dreams during treatment</a:t>
            </a:r>
          </a:p>
          <a:p>
            <a:pPr marL="228600" indent="-228600" eaLnBrk="1" hangingPunct="1"/>
            <a:r>
              <a:rPr lang="en-US" sz="2200" smtClean="0"/>
              <a:t>Use caution driving or operating machinery until effects of quitting smoking with varenicline are known</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289050" y="617538"/>
            <a:ext cx="7700963" cy="1143000"/>
          </a:xfrm>
        </p:spPr>
        <p:txBody>
          <a:bodyPr/>
          <a:lstStyle/>
          <a:p>
            <a:pPr eaLnBrk="1" hangingPunct="1"/>
            <a:r>
              <a:rPr lang="en-US" sz="3200" smtClean="0"/>
              <a:t>VARENICLINE: </a:t>
            </a:r>
            <a:br>
              <a:rPr lang="en-US" sz="3200" smtClean="0"/>
            </a:br>
            <a:r>
              <a:rPr lang="en-US" sz="3200" smtClean="0"/>
              <a:t>ADDITIONAL PATIENT EDUCATION </a:t>
            </a:r>
            <a:r>
              <a:rPr lang="en-US" sz="2200" smtClean="0"/>
              <a:t>(cont’d)</a:t>
            </a:r>
          </a:p>
        </p:txBody>
      </p:sp>
      <p:sp>
        <p:nvSpPr>
          <p:cNvPr id="82947" name="Rectangle 3"/>
          <p:cNvSpPr>
            <a:spLocks noGrp="1" noChangeArrowheads="1"/>
          </p:cNvSpPr>
          <p:nvPr>
            <p:ph type="body" idx="4294967295"/>
          </p:nvPr>
        </p:nvSpPr>
        <p:spPr>
          <a:xfrm>
            <a:off x="617538" y="2006600"/>
            <a:ext cx="7942262" cy="4740275"/>
          </a:xfrm>
        </p:spPr>
        <p:txBody>
          <a:bodyPr/>
          <a:lstStyle/>
          <a:p>
            <a:pPr marL="228600" indent="-228600" eaLnBrk="1" hangingPunct="1"/>
            <a:r>
              <a:rPr lang="en-US" sz="2200" smtClean="0"/>
              <a:t>Stop taking varenicline and contact a health-care provider immediately if agitation, depressed mood, suicidal thoughts or changes in behavior are noted</a:t>
            </a:r>
          </a:p>
          <a:p>
            <a:pPr marL="228600" indent="-228600" eaLnBrk="1" hangingPunct="1"/>
            <a:r>
              <a:rPr lang="en-US" sz="2200" smtClean="0"/>
              <a:t>Stop taking varenicline at the first sign of rash with mucosal lesions and contact a health-care provider immediately</a:t>
            </a:r>
          </a:p>
          <a:p>
            <a:pPr marL="228600" indent="-228600" eaLnBrk="1" hangingPunct="1"/>
            <a:r>
              <a:rPr lang="en-US" sz="2200" smtClean="0"/>
              <a:t>Discontinue varenicline and seek immediate medical care if swelling of the face, mouth (lip, gum, tongue) and neck are noted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pPr eaLnBrk="1" hangingPunct="1"/>
            <a:r>
              <a:rPr lang="en-US" smtClean="0"/>
              <a:t>VARENICLINE: SUMMARY</a:t>
            </a:r>
          </a:p>
        </p:txBody>
      </p:sp>
      <p:sp>
        <p:nvSpPr>
          <p:cNvPr id="83971" name="Rectangle 3"/>
          <p:cNvSpPr>
            <a:spLocks noGrp="1" noChangeArrowheads="1"/>
          </p:cNvSpPr>
          <p:nvPr>
            <p:ph type="body" idx="4294967295"/>
          </p:nvPr>
        </p:nvSpPr>
        <p:spPr>
          <a:xfrm>
            <a:off x="4419600" y="1847850"/>
            <a:ext cx="4311650" cy="4211638"/>
          </a:xfrm>
        </p:spPr>
        <p:txBody>
          <a:bodyPr/>
          <a:lstStyle/>
          <a:p>
            <a:pPr marL="0" indent="0" defTabSz="120650" eaLnBrk="1" hangingPunct="1">
              <a:spcBef>
                <a:spcPct val="50000"/>
              </a:spcBef>
              <a:buFont typeface="Wingdings" pitchFamily="2" charset="2"/>
              <a:buNone/>
            </a:pPr>
            <a:r>
              <a:rPr lang="en-US" b="1" smtClean="0"/>
              <a:t>DISADVANTAGES</a:t>
            </a:r>
          </a:p>
          <a:p>
            <a:pPr marL="457200" lvl="1" indent="-228600" defTabSz="120650" eaLnBrk="1" hangingPunct="1">
              <a:spcBef>
                <a:spcPct val="50000"/>
              </a:spcBef>
              <a:buClr>
                <a:schemeClr val="tx1"/>
              </a:buClr>
            </a:pPr>
            <a:r>
              <a:rPr lang="en-US" sz="2200" smtClean="0"/>
              <a:t>May induce nausea in up to one third of patients.</a:t>
            </a:r>
          </a:p>
          <a:p>
            <a:pPr marL="457200" lvl="1" indent="-228600" defTabSz="120650" eaLnBrk="1" hangingPunct="1">
              <a:spcBef>
                <a:spcPct val="50000"/>
              </a:spcBef>
              <a:buClr>
                <a:schemeClr val="tx1"/>
              </a:buClr>
            </a:pPr>
            <a:r>
              <a:rPr lang="en-US" sz="2200" smtClean="0"/>
              <a:t>Post-marketing surveillance data indicate potential for neuropsychiatric symptoms.</a:t>
            </a:r>
          </a:p>
          <a:p>
            <a:pPr marL="457200" lvl="1" indent="-228600" defTabSz="120650" eaLnBrk="1" hangingPunct="1">
              <a:spcBef>
                <a:spcPct val="50000"/>
              </a:spcBef>
              <a:buClr>
                <a:schemeClr val="tx1"/>
              </a:buClr>
              <a:buFont typeface="Wingdings" pitchFamily="2" charset="2"/>
              <a:buNone/>
            </a:pPr>
            <a:endParaRPr lang="en-US" sz="2200" smtClean="0"/>
          </a:p>
        </p:txBody>
      </p:sp>
      <p:sp>
        <p:nvSpPr>
          <p:cNvPr id="83972" name="Rectangle 4"/>
          <p:cNvSpPr>
            <a:spLocks noChangeArrowheads="1"/>
          </p:cNvSpPr>
          <p:nvPr/>
        </p:nvSpPr>
        <p:spPr bwMode="auto">
          <a:xfrm>
            <a:off x="293688" y="1847850"/>
            <a:ext cx="4064000" cy="4221163"/>
          </a:xfrm>
          <a:prstGeom prst="rect">
            <a:avLst/>
          </a:prstGeom>
          <a:noFill/>
          <a:ln w="9525">
            <a:noFill/>
            <a:miter lim="800000"/>
            <a:headEnd/>
            <a:tailEnd/>
          </a:ln>
        </p:spPr>
        <p:txBody>
          <a:bodyPr/>
          <a:lstStyle/>
          <a:p>
            <a:pPr defTabSz="120650" eaLnBrk="1" hangingPunct="1">
              <a:lnSpc>
                <a:spcPct val="100000"/>
              </a:lnSpc>
              <a:spcBef>
                <a:spcPct val="50000"/>
              </a:spcBef>
              <a:buClr>
                <a:schemeClr val="tx1"/>
              </a:buClr>
              <a:buSzPct val="60000"/>
              <a:buFont typeface="Wingdings" pitchFamily="2" charset="2"/>
              <a:buNone/>
            </a:pPr>
            <a:r>
              <a:rPr kumimoji="0" lang="en-US" sz="2800" b="1">
                <a:latin typeface="Tahoma" pitchFamily="34" charset="0"/>
                <a:cs typeface="Arial" pitchFamily="34" charset="0"/>
              </a:rPr>
              <a:t>ADVANTAGES</a:t>
            </a:r>
          </a:p>
          <a:p>
            <a:pPr lvl="1" indent="-228600" defTabSz="120650" eaLnBrk="1" hangingPunct="1">
              <a:lnSpc>
                <a:spcPct val="100000"/>
              </a:lnSpc>
              <a:spcBef>
                <a:spcPct val="50000"/>
              </a:spcBef>
              <a:buClr>
                <a:schemeClr val="tx1"/>
              </a:buClr>
              <a:buSzPct val="55000"/>
              <a:buFont typeface="Wingdings" pitchFamily="2" charset="2"/>
              <a:buChar char="n"/>
            </a:pPr>
            <a:r>
              <a:rPr kumimoji="0" lang="en-US" sz="2200">
                <a:latin typeface="Tahoma" pitchFamily="34" charset="0"/>
                <a:cs typeface="Arial" pitchFamily="34" charset="0"/>
              </a:rPr>
              <a:t>Easy to use oral formulation.</a:t>
            </a:r>
          </a:p>
          <a:p>
            <a:pPr lvl="1" indent="-228600" defTabSz="120650" eaLnBrk="1" hangingPunct="1">
              <a:lnSpc>
                <a:spcPct val="100000"/>
              </a:lnSpc>
              <a:spcBef>
                <a:spcPct val="50000"/>
              </a:spcBef>
              <a:buClr>
                <a:schemeClr val="tx1"/>
              </a:buClr>
              <a:buSzPct val="55000"/>
              <a:buFont typeface="Wingdings" pitchFamily="2" charset="2"/>
              <a:buChar char="n"/>
            </a:pPr>
            <a:r>
              <a:rPr kumimoji="0" lang="en-US" sz="2200">
                <a:latin typeface="Tahoma" pitchFamily="34" charset="0"/>
                <a:cs typeface="Arial" pitchFamily="34" charset="0"/>
              </a:rPr>
              <a:t>Twice daily dosing might reduce compliance problems.</a:t>
            </a:r>
          </a:p>
          <a:p>
            <a:pPr lvl="1" indent="-228600" defTabSz="120650" eaLnBrk="1" hangingPunct="1">
              <a:lnSpc>
                <a:spcPct val="100000"/>
              </a:lnSpc>
              <a:spcBef>
                <a:spcPct val="50000"/>
              </a:spcBef>
              <a:buClr>
                <a:schemeClr val="tx1"/>
              </a:buClr>
              <a:buSzPct val="55000"/>
              <a:buFont typeface="Wingdings" pitchFamily="2" charset="2"/>
              <a:buChar char="n"/>
            </a:pPr>
            <a:r>
              <a:rPr kumimoji="0" lang="en-US" sz="2200">
                <a:latin typeface="Tahoma" pitchFamily="34" charset="0"/>
                <a:cs typeface="Arial" pitchFamily="34" charset="0"/>
              </a:rPr>
              <a:t>Offers a new mechanism of action for persons who have failed other agents.</a:t>
            </a:r>
          </a:p>
          <a:p>
            <a:pPr lvl="1" indent="-228600" defTabSz="120650" eaLnBrk="1" hangingPunct="1">
              <a:lnSpc>
                <a:spcPct val="100000"/>
              </a:lnSpc>
              <a:spcBef>
                <a:spcPct val="50000"/>
              </a:spcBef>
              <a:buClr>
                <a:schemeClr val="tx1"/>
              </a:buClr>
              <a:buSzPct val="55000"/>
              <a:buFont typeface="Wingdings" pitchFamily="2" charset="2"/>
              <a:buNone/>
            </a:pPr>
            <a:endParaRPr kumimoji="0" lang="en-US" sz="2200">
              <a:latin typeface="Tahoma" pitchFamily="34" charset="0"/>
              <a:cs typeface="Arial" pitchFamily="34" charset="0"/>
            </a:endParaRPr>
          </a:p>
          <a:p>
            <a:pPr lvl="1" indent="-228600" defTabSz="120650" eaLnBrk="1" hangingPunct="1">
              <a:lnSpc>
                <a:spcPct val="100000"/>
              </a:lnSpc>
              <a:spcBef>
                <a:spcPct val="50000"/>
              </a:spcBef>
              <a:buClr>
                <a:schemeClr val="tx1"/>
              </a:buClr>
              <a:buSzPct val="55000"/>
              <a:buFont typeface="Wingdings" pitchFamily="2" charset="2"/>
              <a:buChar char="n"/>
            </a:pPr>
            <a:endParaRPr kumimoji="0" lang="en-US" sz="2200">
              <a:latin typeface="Tahoma" pitchFamily="34" charset="0"/>
              <a:cs typeface="Arial" pitchFamily="34" charset="0"/>
            </a:endParaRPr>
          </a:p>
        </p:txBody>
      </p:sp>
      <p:sp>
        <p:nvSpPr>
          <p:cNvPr id="83973" name="Line 5"/>
          <p:cNvSpPr>
            <a:spLocks noChangeShapeType="1"/>
          </p:cNvSpPr>
          <p:nvPr/>
        </p:nvSpPr>
        <p:spPr bwMode="auto">
          <a:xfrm>
            <a:off x="4360863" y="2019300"/>
            <a:ext cx="0" cy="43275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pPr eaLnBrk="1" hangingPunct="1"/>
            <a:r>
              <a:rPr lang="en-US" altLang="en-US" smtClean="0"/>
              <a:t>PHARMACOLOGIC METHODS: SECOND-LINE THERAPIES</a:t>
            </a:r>
          </a:p>
        </p:txBody>
      </p:sp>
      <p:sp>
        <p:nvSpPr>
          <p:cNvPr id="84995" name="Rectangle 3"/>
          <p:cNvSpPr>
            <a:spLocks noGrp="1" noChangeArrowheads="1"/>
          </p:cNvSpPr>
          <p:nvPr>
            <p:ph type="body" idx="4294967295"/>
          </p:nvPr>
        </p:nvSpPr>
        <p:spPr>
          <a:xfrm>
            <a:off x="869950" y="2035175"/>
            <a:ext cx="7772400" cy="4114800"/>
          </a:xfrm>
        </p:spPr>
        <p:txBody>
          <a:bodyPr/>
          <a:lstStyle/>
          <a:p>
            <a:pPr marL="228600" indent="-228600" eaLnBrk="1" hangingPunct="1">
              <a:lnSpc>
                <a:spcPct val="120000"/>
              </a:lnSpc>
            </a:pPr>
            <a:r>
              <a:rPr lang="en-US" altLang="en-US" smtClean="0"/>
              <a:t>Clonidine (Catapres</a:t>
            </a:r>
            <a:r>
              <a:rPr lang="en-US" altLang="en-US" baseline="30000" smtClean="0"/>
              <a:t> </a:t>
            </a:r>
            <a:r>
              <a:rPr lang="en-US" altLang="en-US" smtClean="0"/>
              <a:t>transdermal or oral)</a:t>
            </a:r>
          </a:p>
          <a:p>
            <a:pPr marL="228600" indent="-228600" eaLnBrk="1" hangingPunct="1">
              <a:lnSpc>
                <a:spcPct val="120000"/>
              </a:lnSpc>
            </a:pPr>
            <a:r>
              <a:rPr lang="en-US" altLang="en-US" smtClean="0"/>
              <a:t>Nortriptyline (Pamelor oral)</a:t>
            </a:r>
            <a:endParaRPr lang="en-US" altLang="en-US" baseline="30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617538"/>
            <a:ext cx="7038975" cy="1143000"/>
          </a:xfrm>
          <a:noFill/>
        </p:spPr>
        <p:txBody>
          <a:bodyPr/>
          <a:lstStyle/>
          <a:p>
            <a:pPr eaLnBrk="1" hangingPunct="1"/>
            <a:r>
              <a:rPr lang="en-US" smtClean="0"/>
              <a:t>The 5 A’s </a:t>
            </a:r>
            <a:r>
              <a:rPr lang="en-US" sz="2200" smtClean="0"/>
              <a:t>(cont’d)</a:t>
            </a:r>
          </a:p>
        </p:txBody>
      </p:sp>
      <p:grpSp>
        <p:nvGrpSpPr>
          <p:cNvPr id="2" name="Group 3"/>
          <p:cNvGrpSpPr>
            <a:grpSpLocks/>
          </p:cNvGrpSpPr>
          <p:nvPr/>
        </p:nvGrpSpPr>
        <p:grpSpPr bwMode="auto">
          <a:xfrm>
            <a:off x="719138" y="2105025"/>
            <a:ext cx="7924800" cy="4256088"/>
            <a:chOff x="453" y="1326"/>
            <a:chExt cx="4992" cy="2681"/>
          </a:xfrm>
        </p:grpSpPr>
        <p:sp>
          <p:nvSpPr>
            <p:cNvPr id="10244" name="Rectangle 4"/>
            <p:cNvSpPr>
              <a:spLocks noChangeArrowheads="1"/>
            </p:cNvSpPr>
            <p:nvPr/>
          </p:nvSpPr>
          <p:spPr bwMode="auto">
            <a:xfrm>
              <a:off x="453" y="1344"/>
              <a:ext cx="4992" cy="2663"/>
            </a:xfrm>
            <a:prstGeom prst="rect">
              <a:avLst/>
            </a:prstGeom>
            <a:noFill/>
            <a:ln w="9525">
              <a:noFill/>
              <a:miter lim="800000"/>
              <a:headEnd/>
              <a:tailEnd/>
            </a:ln>
          </p:spPr>
          <p:txBody>
            <a:bodyPr/>
            <a:lstStyle/>
            <a:p>
              <a:pPr marL="342900" indent="-342900" eaLnBrk="1" hangingPunct="1">
                <a:lnSpc>
                  <a:spcPct val="100000"/>
                </a:lnSpc>
                <a:spcBef>
                  <a:spcPct val="100000"/>
                </a:spcBef>
                <a:buClr>
                  <a:schemeClr val="tx1"/>
                </a:buClr>
                <a:buSzPct val="60000"/>
                <a:buFont typeface="Wingdings" pitchFamily="2" charset="2"/>
                <a:buChar char="n"/>
              </a:pPr>
              <a:r>
                <a:rPr kumimoji="0" lang="en-US" sz="2800">
                  <a:latin typeface="Tahoma" pitchFamily="34" charset="0"/>
                </a:rPr>
                <a:t>Ask   about tobacco use</a:t>
              </a:r>
            </a:p>
            <a:p>
              <a:pPr marL="742950" lvl="1" indent="-285750" eaLnBrk="1" hangingPunct="1">
                <a:lnSpc>
                  <a:spcPct val="100000"/>
                </a:lnSpc>
                <a:spcBef>
                  <a:spcPct val="65000"/>
                </a:spcBef>
                <a:buClr>
                  <a:schemeClr val="hlink"/>
                </a:buClr>
                <a:buSzPct val="60000"/>
                <a:buFont typeface="Wingdings" pitchFamily="2" charset="2"/>
                <a:buChar char="n"/>
              </a:pPr>
              <a:r>
                <a:rPr kumimoji="0" lang="en-US" sz="2200">
                  <a:latin typeface="Tahoma" pitchFamily="34" charset="0"/>
                </a:rPr>
                <a:t>“Do you ever smoke or use any type of tobacco?”</a:t>
              </a:r>
            </a:p>
            <a:p>
              <a:pPr marL="1143000" lvl="2" indent="-228600" eaLnBrk="1" hangingPunct="1">
                <a:lnSpc>
                  <a:spcPct val="100000"/>
                </a:lnSpc>
                <a:spcBef>
                  <a:spcPct val="65000"/>
                </a:spcBef>
                <a:buClr>
                  <a:schemeClr val="hlink"/>
                </a:buClr>
                <a:buSzPct val="60000"/>
                <a:buFont typeface="Wingdings" pitchFamily="2" charset="2"/>
                <a:buChar char="n"/>
              </a:pPr>
              <a:r>
                <a:rPr kumimoji="0" lang="en-US" sz="2200">
                  <a:latin typeface="Tahoma" pitchFamily="34" charset="0"/>
                  <a:sym typeface="Monotype Sorts" pitchFamily="2" charset="2"/>
                </a:rPr>
                <a:t>“I take time to ask all of my patients about tobacco use—because it’s important.”</a:t>
              </a:r>
            </a:p>
            <a:p>
              <a:pPr marL="742950" lvl="1" indent="-285750" eaLnBrk="1" hangingPunct="1">
                <a:lnSpc>
                  <a:spcPct val="100000"/>
                </a:lnSpc>
                <a:spcBef>
                  <a:spcPct val="65000"/>
                </a:spcBef>
                <a:buClr>
                  <a:schemeClr val="hlink"/>
                </a:buClr>
                <a:buSzPct val="60000"/>
                <a:buFont typeface="Wingdings" pitchFamily="2" charset="2"/>
                <a:buChar char="n"/>
              </a:pPr>
              <a:r>
                <a:rPr kumimoji="0" lang="en-US" sz="2200">
                  <a:latin typeface="Tahoma" pitchFamily="34" charset="0"/>
                  <a:sym typeface="Monotype Sorts" pitchFamily="2" charset="2"/>
                </a:rPr>
                <a:t>“Condition X often is caused or worsened by smoking. Do you, or does someone in your household smoke?”</a:t>
              </a:r>
            </a:p>
            <a:p>
              <a:pPr marL="742950" lvl="1" indent="-285750" eaLnBrk="1" hangingPunct="1">
                <a:lnSpc>
                  <a:spcPct val="100000"/>
                </a:lnSpc>
                <a:spcBef>
                  <a:spcPct val="65000"/>
                </a:spcBef>
                <a:buClr>
                  <a:schemeClr val="hlink"/>
                </a:buClr>
                <a:buSzPct val="60000"/>
                <a:buFont typeface="Wingdings" pitchFamily="2" charset="2"/>
                <a:buChar char="n"/>
              </a:pPr>
              <a:r>
                <a:rPr kumimoji="0" lang="en-US" sz="2200">
                  <a:latin typeface="Tahoma" pitchFamily="34" charset="0"/>
                  <a:sym typeface="Monotype Sorts" pitchFamily="2" charset="2"/>
                </a:rPr>
                <a:t>“Medication X often is used for conditions linked with or caused by smoking. Do you, or does someone in your household smoke?”</a:t>
              </a:r>
            </a:p>
          </p:txBody>
        </p:sp>
        <p:sp>
          <p:nvSpPr>
            <p:cNvPr id="10245" name="Text Box 5"/>
            <p:cNvSpPr txBox="1">
              <a:spLocks noChangeArrowheads="1"/>
            </p:cNvSpPr>
            <p:nvPr/>
          </p:nvSpPr>
          <p:spPr bwMode="auto">
            <a:xfrm>
              <a:off x="709" y="1326"/>
              <a:ext cx="507" cy="327"/>
            </a:xfrm>
            <a:prstGeom prst="rect">
              <a:avLst/>
            </a:prstGeom>
            <a:solidFill>
              <a:schemeClr val="folHlink"/>
            </a:solidFill>
            <a:ln w="9525">
              <a:noFill/>
              <a:miter lim="800000"/>
              <a:headEnd/>
              <a:tailEnd/>
            </a:ln>
          </p:spPr>
          <p:txBody>
            <a:bodyPr wrap="none">
              <a:spAutoFit/>
            </a:bodyPr>
            <a:lstStyle/>
            <a:p>
              <a:pPr>
                <a:lnSpc>
                  <a:spcPct val="100000"/>
                </a:lnSpc>
                <a:spcBef>
                  <a:spcPct val="0"/>
                </a:spcBef>
              </a:pPr>
              <a:r>
                <a:rPr kumimoji="0" lang="en-US" sz="2800">
                  <a:solidFill>
                    <a:schemeClr val="bg1"/>
                  </a:solidFill>
                  <a:latin typeface="Tahoma" pitchFamily="34" charset="0"/>
                </a:rPr>
                <a:t>ASK</a:t>
              </a: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p:txBody>
          <a:bodyPr/>
          <a:lstStyle/>
          <a:p>
            <a:pPr eaLnBrk="1" hangingPunct="1"/>
            <a:r>
              <a:rPr lang="en-US" altLang="en-US" smtClean="0"/>
              <a:t>HERBAL DRUGS </a:t>
            </a:r>
            <a:br>
              <a:rPr lang="en-US" altLang="en-US" smtClean="0"/>
            </a:br>
            <a:r>
              <a:rPr lang="en-US" altLang="en-US" smtClean="0"/>
              <a:t>for SMOKING CESSATION</a:t>
            </a:r>
          </a:p>
        </p:txBody>
      </p:sp>
      <p:sp>
        <p:nvSpPr>
          <p:cNvPr id="3076" name="Rectangle 3"/>
          <p:cNvSpPr>
            <a:spLocks noGrp="1" noChangeArrowheads="1"/>
          </p:cNvSpPr>
          <p:nvPr>
            <p:ph type="body" sz="half" idx="4294967295"/>
          </p:nvPr>
        </p:nvSpPr>
        <p:spPr>
          <a:xfrm>
            <a:off x="590550" y="1952625"/>
            <a:ext cx="5065713" cy="3998913"/>
          </a:xfrm>
        </p:spPr>
        <p:txBody>
          <a:bodyPr/>
          <a:lstStyle/>
          <a:p>
            <a:pPr marL="228600" indent="-228600" eaLnBrk="1" hangingPunct="1">
              <a:lnSpc>
                <a:spcPct val="120000"/>
              </a:lnSpc>
            </a:pPr>
            <a:r>
              <a:rPr lang="en-US" altLang="en-US" smtClean="0"/>
              <a:t>Lobeline</a:t>
            </a:r>
          </a:p>
          <a:p>
            <a:pPr lvl="1" eaLnBrk="1" hangingPunct="1">
              <a:lnSpc>
                <a:spcPct val="120000"/>
              </a:lnSpc>
            </a:pPr>
            <a:r>
              <a:rPr lang="en-US" altLang="en-US" sz="2400" smtClean="0"/>
              <a:t>Derived from leaves of Indian tobacco plant (</a:t>
            </a:r>
            <a:r>
              <a:rPr lang="en-US" altLang="en-US" sz="2400" i="1" smtClean="0"/>
              <a:t>Lobelia inflata</a:t>
            </a:r>
            <a:r>
              <a:rPr lang="en-US" altLang="en-US" sz="2400" smtClean="0"/>
              <a:t>)</a:t>
            </a:r>
          </a:p>
          <a:p>
            <a:pPr lvl="1" eaLnBrk="1" hangingPunct="1">
              <a:lnSpc>
                <a:spcPct val="120000"/>
              </a:lnSpc>
            </a:pPr>
            <a:r>
              <a:rPr lang="en-US" altLang="en-US" sz="2400" smtClean="0"/>
              <a:t>Partial nicotinic agonist</a:t>
            </a:r>
          </a:p>
          <a:p>
            <a:pPr lvl="1" eaLnBrk="1" hangingPunct="1">
              <a:lnSpc>
                <a:spcPct val="120000"/>
              </a:lnSpc>
            </a:pPr>
            <a:r>
              <a:rPr lang="en-US" altLang="en-US" sz="2400" smtClean="0"/>
              <a:t>No scientifically rigorous trials with long-term follow-up</a:t>
            </a:r>
          </a:p>
          <a:p>
            <a:pPr lvl="1" eaLnBrk="1" hangingPunct="1">
              <a:lnSpc>
                <a:spcPct val="120000"/>
              </a:lnSpc>
            </a:pPr>
            <a:r>
              <a:rPr lang="en-US" altLang="en-US" sz="2400" smtClean="0"/>
              <a:t>No evidence to support use for smoking cessation</a:t>
            </a:r>
          </a:p>
        </p:txBody>
      </p:sp>
      <p:graphicFrame>
        <p:nvGraphicFramePr>
          <p:cNvPr id="3074" name="Object 4"/>
          <p:cNvGraphicFramePr>
            <a:graphicFrameLocks noGrp="1" noChangeAspect="1"/>
          </p:cNvGraphicFramePr>
          <p:nvPr>
            <p:ph sz="half" idx="4294967295"/>
          </p:nvPr>
        </p:nvGraphicFramePr>
        <p:xfrm>
          <a:off x="5991225" y="1819275"/>
          <a:ext cx="1895475" cy="4151313"/>
        </p:xfrm>
        <a:graphic>
          <a:graphicData uri="http://schemas.openxmlformats.org/presentationml/2006/ole">
            <mc:AlternateContent xmlns:mc="http://schemas.openxmlformats.org/markup-compatibility/2006">
              <mc:Choice xmlns:v="urn:schemas-microsoft-com:vml" Requires="v">
                <p:oleObj spid="_x0000_s97288" name="Bitmap Image" r:id="rId4" imgW="3524742" imgH="7542857" progId="PBrush">
                  <p:embed/>
                </p:oleObj>
              </mc:Choice>
              <mc:Fallback>
                <p:oleObj name="Bitmap Image" r:id="rId4" imgW="3524742" imgH="7542857"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4417" t="2170"/>
                      <a:stretch>
                        <a:fillRect/>
                      </a:stretch>
                    </p:blipFill>
                    <p:spPr bwMode="auto">
                      <a:xfrm>
                        <a:off x="5991225" y="1819275"/>
                        <a:ext cx="1895475" cy="415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5"/>
          <p:cNvSpPr txBox="1">
            <a:spLocks noChangeArrowheads="1"/>
          </p:cNvSpPr>
          <p:nvPr/>
        </p:nvSpPr>
        <p:spPr bwMode="auto">
          <a:xfrm>
            <a:off x="338138" y="6140450"/>
            <a:ext cx="8432800" cy="304800"/>
          </a:xfrm>
          <a:prstGeom prst="rect">
            <a:avLst/>
          </a:prstGeom>
          <a:noFill/>
          <a:ln w="9525" algn="ctr">
            <a:noFill/>
            <a:miter lim="800000"/>
            <a:headEnd/>
            <a:tailEnd/>
          </a:ln>
        </p:spPr>
        <p:txBody>
          <a:bodyPr lIns="91430" tIns="45714" rIns="91430" bIns="45714">
            <a:spAutoFit/>
          </a:bodyPr>
          <a:lstStyle/>
          <a:p>
            <a:pPr algn="r">
              <a:lnSpc>
                <a:spcPct val="100000"/>
              </a:lnSpc>
              <a:spcBef>
                <a:spcPct val="0"/>
              </a:spcBef>
            </a:pPr>
            <a:r>
              <a:rPr lang="en-US" sz="1400" i="1">
                <a:solidFill>
                  <a:schemeClr val="folHlink"/>
                </a:solidFill>
                <a:cs typeface="Arial" pitchFamily="34" charset="0"/>
              </a:rPr>
              <a:t>Illustration courtesy of Missouri Botanical Garden ©1995-2005. http://www.illustratedgarden.org/</a:t>
            </a:r>
            <a:r>
              <a:rPr lang="en-US" sz="1400">
                <a:solidFill>
                  <a:schemeClr val="folHlink"/>
                </a:solidFill>
                <a:cs typeface="Arial" pitchFamily="34" charset="0"/>
              </a:rPr>
              <a:t>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1398588" y="581025"/>
            <a:ext cx="7745412" cy="1143000"/>
          </a:xfrm>
        </p:spPr>
        <p:txBody>
          <a:bodyPr/>
          <a:lstStyle/>
          <a:p>
            <a:pPr eaLnBrk="1" hangingPunct="1"/>
            <a:r>
              <a:rPr lang="en-US" altLang="en-US" sz="3200" smtClean="0"/>
              <a:t>LONG-TERM (</a:t>
            </a:r>
            <a:r>
              <a:rPr lang="en-US" altLang="en-US" sz="3200" smtClean="0">
                <a:sym typeface="Symbol" pitchFamily="18" charset="2"/>
              </a:rPr>
              <a:t></a:t>
            </a:r>
            <a:r>
              <a:rPr lang="en-US" altLang="en-US" sz="3200" smtClean="0"/>
              <a:t>6 month) QUIT RATES for AVAILABLE CESSATION MEDICATIONS</a:t>
            </a:r>
          </a:p>
        </p:txBody>
      </p:sp>
      <p:graphicFrame>
        <p:nvGraphicFramePr>
          <p:cNvPr id="4098" name="Object 3"/>
          <p:cNvGraphicFramePr>
            <a:graphicFrameLocks noChangeAspect="1"/>
          </p:cNvGraphicFramePr>
          <p:nvPr/>
        </p:nvGraphicFramePr>
        <p:xfrm>
          <a:off x="508000" y="1865313"/>
          <a:ext cx="8399463" cy="4514850"/>
        </p:xfrm>
        <a:graphic>
          <a:graphicData uri="http://schemas.openxmlformats.org/presentationml/2006/ole">
            <mc:AlternateContent xmlns:mc="http://schemas.openxmlformats.org/markup-compatibility/2006">
              <mc:Choice xmlns:v="urn:schemas-microsoft-com:vml" Requires="v">
                <p:oleObj spid="_x0000_s98312" name="Chart" r:id="rId4" imgW="9020129" imgH="4143329" progId="MSGraph.Chart.8">
                  <p:embed followColorScheme="full"/>
                </p:oleObj>
              </mc:Choice>
              <mc:Fallback>
                <p:oleObj name="Chart" r:id="rId4" imgW="9020129" imgH="4143329"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865313"/>
                        <a:ext cx="8399463"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457200" y="6276975"/>
            <a:ext cx="8686800" cy="517525"/>
          </a:xfrm>
          <a:prstGeom prst="rect">
            <a:avLst/>
          </a:prstGeom>
          <a:noFill/>
          <a:ln w="9525">
            <a:noFill/>
            <a:miter lim="800000"/>
            <a:headEnd/>
            <a:tailEnd/>
          </a:ln>
        </p:spPr>
        <p:txBody>
          <a:bodyPr>
            <a:spAutoFit/>
          </a:bodyPr>
          <a:lstStyle/>
          <a:p>
            <a:pPr algn="r">
              <a:lnSpc>
                <a:spcPct val="100000"/>
              </a:lnSpc>
              <a:spcBef>
                <a:spcPct val="0"/>
              </a:spcBef>
            </a:pPr>
            <a:r>
              <a:rPr kumimoji="0" lang="en-US" altLang="en-US" sz="1400">
                <a:solidFill>
                  <a:schemeClr val="tx2"/>
                </a:solidFill>
                <a:cs typeface="Arial" pitchFamily="34" charset="0"/>
              </a:rPr>
              <a:t>Data adapted from Cahill et al. (2008). </a:t>
            </a:r>
            <a:r>
              <a:rPr lang="en-US" sz="1400" i="1">
                <a:solidFill>
                  <a:schemeClr val="tx2"/>
                </a:solidFill>
                <a:cs typeface="Arial" pitchFamily="34" charset="0"/>
              </a:rPr>
              <a:t>Cochrane Database Syst Rev;</a:t>
            </a:r>
            <a:r>
              <a:rPr kumimoji="0" lang="en-US" sz="1400">
                <a:solidFill>
                  <a:schemeClr val="tx2"/>
                </a:solidFill>
                <a:cs typeface="Arial" pitchFamily="34" charset="0"/>
              </a:rPr>
              <a:t> </a:t>
            </a:r>
            <a:r>
              <a:rPr kumimoji="0" lang="en-US" altLang="en-US" sz="1400">
                <a:solidFill>
                  <a:schemeClr val="tx2"/>
                </a:solidFill>
                <a:cs typeface="Arial" pitchFamily="34" charset="0"/>
              </a:rPr>
              <a:t>Stead</a:t>
            </a:r>
            <a:r>
              <a:rPr kumimoji="0" lang="en-US" sz="1400">
                <a:solidFill>
                  <a:schemeClr val="tx2"/>
                </a:solidFill>
                <a:cs typeface="Arial" pitchFamily="34" charset="0"/>
              </a:rPr>
              <a:t> et al. (2008). </a:t>
            </a:r>
          </a:p>
          <a:p>
            <a:pPr algn="r">
              <a:lnSpc>
                <a:spcPct val="100000"/>
              </a:lnSpc>
              <a:spcBef>
                <a:spcPct val="0"/>
              </a:spcBef>
            </a:pPr>
            <a:r>
              <a:rPr lang="en-US" sz="1400" i="1">
                <a:solidFill>
                  <a:schemeClr val="tx2"/>
                </a:solidFill>
                <a:cs typeface="Arial" pitchFamily="34" charset="0"/>
              </a:rPr>
              <a:t>Cochrane Database Syst Rev;  </a:t>
            </a:r>
            <a:r>
              <a:rPr kumimoji="0" lang="en-US" sz="1400">
                <a:solidFill>
                  <a:schemeClr val="tx2"/>
                </a:solidFill>
                <a:cs typeface="Arial" pitchFamily="34" charset="0"/>
              </a:rPr>
              <a:t>Hughes et al.</a:t>
            </a:r>
            <a:r>
              <a:rPr kumimoji="0" lang="en-US" altLang="en-US" sz="1400">
                <a:solidFill>
                  <a:schemeClr val="tx2"/>
                </a:solidFill>
                <a:cs typeface="Arial" pitchFamily="34" charset="0"/>
              </a:rPr>
              <a:t> (2007). </a:t>
            </a:r>
            <a:r>
              <a:rPr kumimoji="0" lang="en-US" altLang="en-US" sz="1400" i="1">
                <a:solidFill>
                  <a:schemeClr val="tx2"/>
                </a:solidFill>
                <a:cs typeface="Arial" pitchFamily="34" charset="0"/>
              </a:rPr>
              <a:t>Cochrane Database Syst Rev</a:t>
            </a:r>
          </a:p>
        </p:txBody>
      </p:sp>
      <p:sp>
        <p:nvSpPr>
          <p:cNvPr id="4101" name="Text Box 5"/>
          <p:cNvSpPr txBox="1">
            <a:spLocks noChangeArrowheads="1"/>
          </p:cNvSpPr>
          <p:nvPr/>
        </p:nvSpPr>
        <p:spPr bwMode="auto">
          <a:xfrm rot="-5400000">
            <a:off x="-381793" y="3723481"/>
            <a:ext cx="1504950" cy="366713"/>
          </a:xfrm>
          <a:prstGeom prst="rect">
            <a:avLst/>
          </a:prstGeom>
          <a:noFill/>
          <a:ln w="9525" algn="ctr">
            <a:noFill/>
            <a:miter lim="800000"/>
            <a:headEnd/>
            <a:tailEnd/>
          </a:ln>
        </p:spPr>
        <p:txBody>
          <a:bodyPr wrap="none">
            <a:spAutoFit/>
          </a:bodyPr>
          <a:lstStyle/>
          <a:p>
            <a:pPr algn="ctr">
              <a:lnSpc>
                <a:spcPct val="100000"/>
              </a:lnSpc>
            </a:pPr>
            <a:r>
              <a:rPr kumimoji="0" lang="en-US" sz="1800" b="1">
                <a:cs typeface="Arial" pitchFamily="34" charset="0"/>
              </a:rPr>
              <a:t>Percent quit</a:t>
            </a:r>
          </a:p>
        </p:txBody>
      </p:sp>
      <p:sp>
        <p:nvSpPr>
          <p:cNvPr id="4102" name="Text Box 6"/>
          <p:cNvSpPr txBox="1">
            <a:spLocks noChangeArrowheads="1"/>
          </p:cNvSpPr>
          <p:nvPr/>
        </p:nvSpPr>
        <p:spPr bwMode="auto">
          <a:xfrm>
            <a:off x="971550" y="3225800"/>
            <a:ext cx="528638"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18.0</a:t>
            </a:r>
          </a:p>
        </p:txBody>
      </p:sp>
      <p:sp>
        <p:nvSpPr>
          <p:cNvPr id="4103" name="Text Box 7"/>
          <p:cNvSpPr txBox="1">
            <a:spLocks noChangeArrowheads="1"/>
          </p:cNvSpPr>
          <p:nvPr/>
        </p:nvSpPr>
        <p:spPr bwMode="auto">
          <a:xfrm>
            <a:off x="2092325" y="3454400"/>
            <a:ext cx="528638"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15.8</a:t>
            </a:r>
          </a:p>
        </p:txBody>
      </p:sp>
      <p:sp>
        <p:nvSpPr>
          <p:cNvPr id="4104" name="Text Box 8"/>
          <p:cNvSpPr txBox="1">
            <a:spLocks noChangeArrowheads="1"/>
          </p:cNvSpPr>
          <p:nvPr/>
        </p:nvSpPr>
        <p:spPr bwMode="auto">
          <a:xfrm>
            <a:off x="1452563" y="4016375"/>
            <a:ext cx="528637"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11.3</a:t>
            </a:r>
          </a:p>
        </p:txBody>
      </p:sp>
      <p:sp>
        <p:nvSpPr>
          <p:cNvPr id="4105" name="Text Box 9"/>
          <p:cNvSpPr txBox="1">
            <a:spLocks noChangeArrowheads="1"/>
          </p:cNvSpPr>
          <p:nvPr/>
        </p:nvSpPr>
        <p:spPr bwMode="auto">
          <a:xfrm>
            <a:off x="2640013" y="4406900"/>
            <a:ext cx="430212"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9.9</a:t>
            </a:r>
          </a:p>
        </p:txBody>
      </p:sp>
      <p:sp>
        <p:nvSpPr>
          <p:cNvPr id="4106" name="Text Box 10"/>
          <p:cNvSpPr txBox="1">
            <a:spLocks noChangeArrowheads="1"/>
          </p:cNvSpPr>
          <p:nvPr/>
        </p:nvSpPr>
        <p:spPr bwMode="auto">
          <a:xfrm>
            <a:off x="3230563" y="3444875"/>
            <a:ext cx="528637"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16.1</a:t>
            </a:r>
          </a:p>
        </p:txBody>
      </p:sp>
      <p:sp>
        <p:nvSpPr>
          <p:cNvPr id="4107" name="Text Box 11"/>
          <p:cNvSpPr txBox="1">
            <a:spLocks noChangeArrowheads="1"/>
          </p:cNvSpPr>
          <p:nvPr/>
        </p:nvSpPr>
        <p:spPr bwMode="auto">
          <a:xfrm>
            <a:off x="3756025" y="4408488"/>
            <a:ext cx="449263" cy="304800"/>
          </a:xfrm>
          <a:prstGeom prst="rect">
            <a:avLst/>
          </a:prstGeom>
          <a:noFill/>
          <a:ln w="9525" algn="ctr">
            <a:noFill/>
            <a:miter lim="800000"/>
            <a:headEnd/>
            <a:tailEnd/>
          </a:ln>
        </p:spPr>
        <p:txBody>
          <a:bodyPr>
            <a:spAutoFit/>
          </a:bodyPr>
          <a:lstStyle/>
          <a:p>
            <a:pPr algn="ctr">
              <a:lnSpc>
                <a:spcPct val="100000"/>
              </a:lnSpc>
            </a:pPr>
            <a:r>
              <a:rPr kumimoji="0" lang="en-US" sz="1400" b="1">
                <a:cs typeface="Arial" pitchFamily="34" charset="0"/>
              </a:rPr>
              <a:t>8.1</a:t>
            </a:r>
          </a:p>
        </p:txBody>
      </p:sp>
      <p:sp>
        <p:nvSpPr>
          <p:cNvPr id="4108" name="Text Box 12"/>
          <p:cNvSpPr txBox="1">
            <a:spLocks noChangeArrowheads="1"/>
          </p:cNvSpPr>
          <p:nvPr/>
        </p:nvSpPr>
        <p:spPr bwMode="auto">
          <a:xfrm>
            <a:off x="4381500" y="2535238"/>
            <a:ext cx="528638"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23.9</a:t>
            </a:r>
          </a:p>
        </p:txBody>
      </p:sp>
      <p:sp>
        <p:nvSpPr>
          <p:cNvPr id="4109" name="Text Box 13"/>
          <p:cNvSpPr txBox="1">
            <a:spLocks noChangeArrowheads="1"/>
          </p:cNvSpPr>
          <p:nvPr/>
        </p:nvSpPr>
        <p:spPr bwMode="auto">
          <a:xfrm>
            <a:off x="4854575" y="3963988"/>
            <a:ext cx="528638"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11.8</a:t>
            </a:r>
          </a:p>
        </p:txBody>
      </p:sp>
      <p:sp>
        <p:nvSpPr>
          <p:cNvPr id="4110" name="Text Box 14"/>
          <p:cNvSpPr txBox="1">
            <a:spLocks noChangeArrowheads="1"/>
          </p:cNvSpPr>
          <p:nvPr/>
        </p:nvSpPr>
        <p:spPr bwMode="auto">
          <a:xfrm>
            <a:off x="5511800" y="3325813"/>
            <a:ext cx="528638"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17.1</a:t>
            </a:r>
          </a:p>
        </p:txBody>
      </p:sp>
      <p:sp>
        <p:nvSpPr>
          <p:cNvPr id="4111" name="Text Box 15"/>
          <p:cNvSpPr txBox="1">
            <a:spLocks noChangeArrowheads="1"/>
          </p:cNvSpPr>
          <p:nvPr/>
        </p:nvSpPr>
        <p:spPr bwMode="auto">
          <a:xfrm>
            <a:off x="6037263" y="4297363"/>
            <a:ext cx="430212"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9.1</a:t>
            </a:r>
          </a:p>
        </p:txBody>
      </p:sp>
      <p:sp>
        <p:nvSpPr>
          <p:cNvPr id="4112" name="Text Box 16"/>
          <p:cNvSpPr txBox="1">
            <a:spLocks noChangeArrowheads="1"/>
          </p:cNvSpPr>
          <p:nvPr/>
        </p:nvSpPr>
        <p:spPr bwMode="auto">
          <a:xfrm>
            <a:off x="6643688" y="3105150"/>
            <a:ext cx="528637"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19.0</a:t>
            </a:r>
          </a:p>
        </p:txBody>
      </p:sp>
      <p:sp>
        <p:nvSpPr>
          <p:cNvPr id="4113" name="Text Box 17"/>
          <p:cNvSpPr txBox="1">
            <a:spLocks noChangeArrowheads="1"/>
          </p:cNvSpPr>
          <p:nvPr/>
        </p:nvSpPr>
        <p:spPr bwMode="auto">
          <a:xfrm>
            <a:off x="7132638" y="4135438"/>
            <a:ext cx="528637"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10.3</a:t>
            </a:r>
          </a:p>
        </p:txBody>
      </p:sp>
      <p:sp>
        <p:nvSpPr>
          <p:cNvPr id="4114" name="Text Box 18"/>
          <p:cNvSpPr txBox="1">
            <a:spLocks noChangeArrowheads="1"/>
          </p:cNvSpPr>
          <p:nvPr/>
        </p:nvSpPr>
        <p:spPr bwMode="auto">
          <a:xfrm>
            <a:off x="8261350" y="4046538"/>
            <a:ext cx="528638"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11.2</a:t>
            </a:r>
          </a:p>
        </p:txBody>
      </p:sp>
      <p:sp>
        <p:nvSpPr>
          <p:cNvPr id="4115" name="Text Box 19"/>
          <p:cNvSpPr txBox="1">
            <a:spLocks noChangeArrowheads="1"/>
          </p:cNvSpPr>
          <p:nvPr/>
        </p:nvSpPr>
        <p:spPr bwMode="auto">
          <a:xfrm>
            <a:off x="7780338" y="2967038"/>
            <a:ext cx="528637" cy="304800"/>
          </a:xfrm>
          <a:prstGeom prst="rect">
            <a:avLst/>
          </a:prstGeom>
          <a:noFill/>
          <a:ln w="9525" algn="ctr">
            <a:noFill/>
            <a:miter lim="800000"/>
            <a:headEnd/>
            <a:tailEnd/>
          </a:ln>
        </p:spPr>
        <p:txBody>
          <a:bodyPr wrap="none">
            <a:spAutoFit/>
          </a:bodyPr>
          <a:lstStyle/>
          <a:p>
            <a:pPr algn="ctr">
              <a:lnSpc>
                <a:spcPct val="100000"/>
              </a:lnSpc>
            </a:pPr>
            <a:r>
              <a:rPr kumimoji="0" lang="en-US" sz="1400" b="1">
                <a:cs typeface="Arial" pitchFamily="34" charset="0"/>
              </a:rPr>
              <a:t>20.2</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498600" y="617538"/>
            <a:ext cx="7445375" cy="1143000"/>
          </a:xfrm>
        </p:spPr>
        <p:txBody>
          <a:bodyPr/>
          <a:lstStyle/>
          <a:p>
            <a:pPr eaLnBrk="1" hangingPunct="1"/>
            <a:r>
              <a:rPr lang="en-US" sz="3400" smtClean="0"/>
              <a:t>COMBINATION PHARMACOTHERAPY</a:t>
            </a:r>
          </a:p>
        </p:txBody>
      </p:sp>
      <p:sp>
        <p:nvSpPr>
          <p:cNvPr id="86019" name="Rectangle 3"/>
          <p:cNvSpPr>
            <a:spLocks noGrp="1" noChangeArrowheads="1"/>
          </p:cNvSpPr>
          <p:nvPr>
            <p:ph type="body" idx="4294967295"/>
          </p:nvPr>
        </p:nvSpPr>
        <p:spPr>
          <a:xfrm>
            <a:off x="514350" y="2476500"/>
            <a:ext cx="8439150" cy="3998913"/>
          </a:xfrm>
        </p:spPr>
        <p:txBody>
          <a:bodyPr/>
          <a:lstStyle/>
          <a:p>
            <a:pPr marL="228600" indent="-228600" eaLnBrk="1" hangingPunct="1">
              <a:spcBef>
                <a:spcPts val="600"/>
              </a:spcBef>
              <a:spcAft>
                <a:spcPts val="600"/>
              </a:spcAft>
            </a:pPr>
            <a:r>
              <a:rPr lang="en-US" sz="2400" b="1" smtClean="0"/>
              <a:t>Combination NRT</a:t>
            </a:r>
          </a:p>
          <a:p>
            <a:pPr marL="571500" lvl="1" indent="-228600" eaLnBrk="1" hangingPunct="1">
              <a:spcBef>
                <a:spcPts val="600"/>
              </a:spcBef>
              <a:spcAft>
                <a:spcPts val="600"/>
              </a:spcAft>
              <a:buFont typeface="Wingdings" pitchFamily="2" charset="2"/>
              <a:buNone/>
            </a:pPr>
            <a:r>
              <a:rPr lang="en-US" sz="2400" smtClean="0"/>
              <a:t>Long-acting formulation </a:t>
            </a:r>
            <a:r>
              <a:rPr lang="en-US" sz="2000" smtClean="0"/>
              <a:t>(patch)</a:t>
            </a:r>
          </a:p>
          <a:p>
            <a:pPr lvl="2" eaLnBrk="1" hangingPunct="1">
              <a:spcBef>
                <a:spcPts val="600"/>
              </a:spcBef>
              <a:spcAft>
                <a:spcPts val="600"/>
              </a:spcAft>
              <a:buClr>
                <a:schemeClr val="tx1"/>
              </a:buClr>
            </a:pPr>
            <a:r>
              <a:rPr lang="en-US" sz="2000" smtClean="0"/>
              <a:t>Produces relatively constant levels of nicotine</a:t>
            </a:r>
          </a:p>
          <a:p>
            <a:pPr marL="571500" lvl="1" indent="-228600" eaLnBrk="1" hangingPunct="1">
              <a:spcBef>
                <a:spcPts val="600"/>
              </a:spcBef>
              <a:spcAft>
                <a:spcPts val="600"/>
              </a:spcAft>
              <a:buFont typeface="Wingdings" pitchFamily="2" charset="2"/>
              <a:buNone/>
            </a:pPr>
            <a:r>
              <a:rPr lang="en-US" sz="2400" b="1" smtClean="0">
                <a:solidFill>
                  <a:schemeClr val="hlink"/>
                </a:solidFill>
              </a:rPr>
              <a:t>				</a:t>
            </a:r>
            <a:r>
              <a:rPr lang="en-US" sz="2400" b="1" smtClean="0"/>
              <a:t>PLUS</a:t>
            </a:r>
          </a:p>
          <a:p>
            <a:pPr marL="571500" lvl="1" indent="-228600" eaLnBrk="1" hangingPunct="1">
              <a:spcBef>
                <a:spcPts val="600"/>
              </a:spcBef>
              <a:spcAft>
                <a:spcPts val="600"/>
              </a:spcAft>
              <a:buFont typeface="Wingdings" pitchFamily="2" charset="2"/>
              <a:buNone/>
            </a:pPr>
            <a:r>
              <a:rPr lang="en-US" sz="2400" smtClean="0"/>
              <a:t>Short-acting formulation </a:t>
            </a:r>
            <a:r>
              <a:rPr lang="en-US" sz="2000" smtClean="0"/>
              <a:t>(gum, inhaler, nasal spray)</a:t>
            </a:r>
          </a:p>
          <a:p>
            <a:pPr lvl="2" eaLnBrk="1" hangingPunct="1">
              <a:spcBef>
                <a:spcPts val="600"/>
              </a:spcBef>
              <a:spcAft>
                <a:spcPts val="600"/>
              </a:spcAft>
              <a:buClr>
                <a:schemeClr val="tx1"/>
              </a:buClr>
            </a:pPr>
            <a:r>
              <a:rPr lang="en-US" sz="2000" smtClean="0"/>
              <a:t>Allows for acute dose titration as needed for nicotine withdrawal symptoms</a:t>
            </a:r>
          </a:p>
          <a:p>
            <a:pPr marL="228600" indent="-228600" eaLnBrk="1" hangingPunct="1">
              <a:spcBef>
                <a:spcPts val="600"/>
              </a:spcBef>
              <a:spcAft>
                <a:spcPts val="600"/>
              </a:spcAft>
            </a:pPr>
            <a:r>
              <a:rPr lang="en-US" sz="2400" b="1" smtClean="0"/>
              <a:t>Bupropion SR + Nicotine Patch</a:t>
            </a:r>
          </a:p>
        </p:txBody>
      </p:sp>
      <p:sp>
        <p:nvSpPr>
          <p:cNvPr id="86020" name="Rectangle 4"/>
          <p:cNvSpPr>
            <a:spLocks noChangeArrowheads="1"/>
          </p:cNvSpPr>
          <p:nvPr/>
        </p:nvSpPr>
        <p:spPr bwMode="auto">
          <a:xfrm>
            <a:off x="576263" y="1954213"/>
            <a:ext cx="8067675" cy="393700"/>
          </a:xfrm>
          <a:prstGeom prst="rect">
            <a:avLst/>
          </a:prstGeom>
          <a:solidFill>
            <a:schemeClr val="folHlink"/>
          </a:solidFill>
          <a:ln w="9525">
            <a:noFill/>
            <a:miter lim="800000"/>
            <a:headEnd/>
            <a:tailEnd/>
          </a:ln>
        </p:spPr>
        <p:txBody>
          <a:bodyPr>
            <a:spAutoFit/>
          </a:bodyPr>
          <a:lstStyle/>
          <a:p>
            <a:pPr marL="342900" indent="-342900" algn="ctr" eaLnBrk="1" hangingPunct="1">
              <a:lnSpc>
                <a:spcPct val="90000"/>
              </a:lnSpc>
              <a:spcBef>
                <a:spcPct val="0"/>
              </a:spcBef>
              <a:buClr>
                <a:schemeClr val="tx1"/>
              </a:buClr>
              <a:buSzPct val="60000"/>
              <a:buFont typeface="Wingdings" pitchFamily="2" charset="2"/>
              <a:buNone/>
            </a:pPr>
            <a:r>
              <a:rPr kumimoji="0" lang="en-US" sz="2200">
                <a:solidFill>
                  <a:schemeClr val="bg1"/>
                </a:solidFill>
                <a:latin typeface="Tahoma" pitchFamily="34" charset="0"/>
                <a:cs typeface="Arial" pitchFamily="34" charset="0"/>
              </a:rPr>
              <a:t>Regimens with enough evidence to be ‘recommended’ first-line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pPr eaLnBrk="1" hangingPunct="1"/>
            <a:r>
              <a:rPr lang="en-US" smtClean="0"/>
              <a:t>COMPLIANCE IS KEY to QUITTING</a:t>
            </a:r>
          </a:p>
        </p:txBody>
      </p:sp>
      <p:sp>
        <p:nvSpPr>
          <p:cNvPr id="87043" name="Rectangle 3"/>
          <p:cNvSpPr>
            <a:spLocks noGrp="1" noChangeArrowheads="1"/>
          </p:cNvSpPr>
          <p:nvPr>
            <p:ph type="body" idx="4294967295"/>
          </p:nvPr>
        </p:nvSpPr>
        <p:spPr/>
        <p:txBody>
          <a:bodyPr/>
          <a:lstStyle/>
          <a:p>
            <a:pPr eaLnBrk="1" hangingPunct="1">
              <a:lnSpc>
                <a:spcPct val="90000"/>
              </a:lnSpc>
            </a:pPr>
            <a:r>
              <a:rPr lang="en-US" sz="2600" smtClean="0"/>
              <a:t>Promote compliance with prescribed regimens.</a:t>
            </a:r>
          </a:p>
          <a:p>
            <a:pPr eaLnBrk="1" hangingPunct="1">
              <a:lnSpc>
                <a:spcPct val="90000"/>
              </a:lnSpc>
            </a:pPr>
            <a:r>
              <a:rPr lang="en-US" sz="2600" smtClean="0"/>
              <a:t>Use according to dosing schedule, NOT as needed.</a:t>
            </a:r>
          </a:p>
          <a:p>
            <a:pPr eaLnBrk="1" hangingPunct="1">
              <a:lnSpc>
                <a:spcPct val="90000"/>
              </a:lnSpc>
            </a:pPr>
            <a:r>
              <a:rPr lang="en-US" sz="2600" smtClean="0"/>
              <a:t>Consider telling the patient:</a:t>
            </a:r>
          </a:p>
          <a:p>
            <a:pPr lvl="1" eaLnBrk="1" hangingPunct="1">
              <a:lnSpc>
                <a:spcPct val="90000"/>
              </a:lnSpc>
            </a:pPr>
            <a:r>
              <a:rPr lang="en-US" sz="2000" smtClean="0"/>
              <a:t>“When you use a cessation product it is important to read all the directions thoroughly before using the product. The products work best in alleviating withdrawal symptoms when used correctly, and according to the recommended dosing schedule.”</a:t>
            </a:r>
            <a:br>
              <a:rPr lang="en-US" sz="2000" smtClean="0"/>
            </a:br>
            <a:endParaRPr lang="en-US" sz="20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Grp="1" noChangeAspect="1"/>
          </p:cNvGraphicFramePr>
          <p:nvPr>
            <p:ph idx="4294967295"/>
          </p:nvPr>
        </p:nvGraphicFramePr>
        <p:xfrm>
          <a:off x="176213" y="2224088"/>
          <a:ext cx="8669337" cy="4176712"/>
        </p:xfrm>
        <a:graphic>
          <a:graphicData uri="http://schemas.openxmlformats.org/presentationml/2006/ole">
            <mc:AlternateContent xmlns:mc="http://schemas.openxmlformats.org/markup-compatibility/2006">
              <mc:Choice xmlns:v="urn:schemas-microsoft-com:vml" Requires="v">
                <p:oleObj spid="_x0000_s99336" r:id="rId4" imgW="8669263" imgH="4176122" progId="Excel.Sheet.8">
                  <p:embed/>
                </p:oleObj>
              </mc:Choice>
              <mc:Fallback>
                <p:oleObj r:id="rId4" imgW="8669263" imgH="4176122" progId="Excel.Shee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2224088"/>
                        <a:ext cx="8669337" cy="417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Rectangle 2"/>
          <p:cNvSpPr>
            <a:spLocks noGrp="1" noChangeArrowheads="1"/>
          </p:cNvSpPr>
          <p:nvPr>
            <p:ph type="title" idx="4294967295"/>
          </p:nvPr>
        </p:nvSpPr>
        <p:spPr>
          <a:xfrm>
            <a:off x="1570038" y="617538"/>
            <a:ext cx="7373937" cy="1150937"/>
          </a:xfrm>
        </p:spPr>
        <p:txBody>
          <a:bodyPr/>
          <a:lstStyle/>
          <a:p>
            <a:pPr eaLnBrk="1" hangingPunct="1"/>
            <a:r>
              <a:rPr lang="en-US" smtClean="0"/>
              <a:t>COMPARATIVE DAILY COSTS </a:t>
            </a:r>
            <a:br>
              <a:rPr lang="en-US" smtClean="0"/>
            </a:br>
            <a:r>
              <a:rPr lang="en-US" smtClean="0"/>
              <a:t>of PHARMACOTHERAPY</a:t>
            </a:r>
          </a:p>
        </p:txBody>
      </p:sp>
      <p:sp>
        <p:nvSpPr>
          <p:cNvPr id="5124" name="Text Box 3"/>
          <p:cNvSpPr txBox="1">
            <a:spLocks noChangeArrowheads="1"/>
          </p:cNvSpPr>
          <p:nvPr/>
        </p:nvSpPr>
        <p:spPr bwMode="auto">
          <a:xfrm rot="5400000" flipV="1">
            <a:off x="139700" y="3757613"/>
            <a:ext cx="835025" cy="368300"/>
          </a:xfrm>
          <a:prstGeom prst="rect">
            <a:avLst/>
          </a:prstGeom>
          <a:noFill/>
          <a:ln w="57150" algn="ctr">
            <a:noFill/>
            <a:miter lim="800000"/>
            <a:headEnd/>
            <a:tailEnd/>
          </a:ln>
        </p:spPr>
        <p:txBody>
          <a:bodyPr>
            <a:spAutoFit/>
          </a:bodyPr>
          <a:lstStyle/>
          <a:p>
            <a:pPr algn="ctr">
              <a:lnSpc>
                <a:spcPct val="100000"/>
              </a:lnSpc>
              <a:spcBef>
                <a:spcPct val="50000"/>
              </a:spcBef>
            </a:pPr>
            <a:r>
              <a:rPr kumimoji="0" lang="en-US" sz="1800">
                <a:latin typeface="Tahoma" pitchFamily="34" charset="0"/>
                <a:cs typeface="Arial" pitchFamily="34" charset="0"/>
              </a:rPr>
              <a:t>$/day</a:t>
            </a:r>
          </a:p>
        </p:txBody>
      </p:sp>
      <p:cxnSp>
        <p:nvCxnSpPr>
          <p:cNvPr id="17" name="Straight Connector 16"/>
          <p:cNvCxnSpPr>
            <a:cxnSpLocks noChangeShapeType="1"/>
          </p:cNvCxnSpPr>
          <p:nvPr/>
        </p:nvCxnSpPr>
        <p:spPr bwMode="auto">
          <a:xfrm>
            <a:off x="1209243" y="3537235"/>
            <a:ext cx="7539037" cy="4763"/>
          </a:xfrm>
          <a:prstGeom prst="line">
            <a:avLst/>
          </a:prstGeom>
          <a:noFill/>
          <a:ln w="31750" algn="ctr">
            <a:solidFill>
              <a:schemeClr val="tx1"/>
            </a:solidFill>
            <a:round/>
            <a:headEnd/>
            <a:tailEnd/>
          </a:ln>
        </p:spPr>
      </p:cxnSp>
      <p:sp>
        <p:nvSpPr>
          <p:cNvPr id="19" name="TextBox 18"/>
          <p:cNvSpPr txBox="1">
            <a:spLocks noChangeArrowheads="1"/>
          </p:cNvSpPr>
          <p:nvPr/>
        </p:nvSpPr>
        <p:spPr bwMode="auto">
          <a:xfrm>
            <a:off x="2436813" y="1959260"/>
            <a:ext cx="4049712" cy="369332"/>
          </a:xfrm>
          <a:prstGeom prst="rect">
            <a:avLst/>
          </a:prstGeom>
          <a:solidFill>
            <a:schemeClr val="tx1"/>
          </a:solidFill>
          <a:ln w="31750">
            <a:noFill/>
            <a:miter lim="800000"/>
            <a:headEnd/>
            <a:tailEnd/>
          </a:ln>
        </p:spPr>
        <p:txBody>
          <a:bodyPr>
            <a:spAutoFit/>
          </a:bodyPr>
          <a:lstStyle/>
          <a:p>
            <a:pPr algn="ctr" eaLnBrk="1" hangingPunct="1">
              <a:lnSpc>
                <a:spcPct val="100000"/>
              </a:lnSpc>
              <a:spcBef>
                <a:spcPct val="0"/>
              </a:spcBef>
            </a:pPr>
            <a:r>
              <a:rPr lang="en-US" sz="1800" b="1" dirty="0">
                <a:solidFill>
                  <a:schemeClr val="bg1"/>
                </a:solidFill>
                <a:cs typeface="Arial" pitchFamily="34" charset="0"/>
              </a:rPr>
              <a:t>Average $/pack of cigarettes, $</a:t>
            </a:r>
            <a:r>
              <a:rPr lang="en-US" sz="1800" b="1" dirty="0" smtClean="0">
                <a:solidFill>
                  <a:schemeClr val="bg1"/>
                </a:solidFill>
                <a:cs typeface="Arial" pitchFamily="34" charset="0"/>
              </a:rPr>
              <a:t>5.51</a:t>
            </a:r>
            <a:endParaRPr lang="en-US" sz="1800" b="1" dirty="0">
              <a:solidFill>
                <a:schemeClr val="bg1"/>
              </a:solidFill>
              <a:cs typeface="Arial" pitchFamily="34" charset="0"/>
            </a:endParaRPr>
          </a:p>
        </p:txBody>
      </p:sp>
      <p:cxnSp>
        <p:nvCxnSpPr>
          <p:cNvPr id="25" name="Straight Arrow Connector 24"/>
          <p:cNvCxnSpPr>
            <a:cxnSpLocks noChangeShapeType="1"/>
            <a:stCxn id="19" idx="2"/>
          </p:cNvCxnSpPr>
          <p:nvPr/>
        </p:nvCxnSpPr>
        <p:spPr bwMode="auto">
          <a:xfrm rot="5400000">
            <a:off x="3860920" y="2919023"/>
            <a:ext cx="1191181" cy="10318"/>
          </a:xfrm>
          <a:prstGeom prst="straightConnector1">
            <a:avLst/>
          </a:prstGeom>
          <a:noFill/>
          <a:ln w="31750"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828800" y="617538"/>
            <a:ext cx="7115175" cy="1143000"/>
          </a:xfrm>
        </p:spPr>
        <p:txBody>
          <a:bodyPr/>
          <a:lstStyle/>
          <a:p>
            <a:pPr eaLnBrk="1" hangingPunct="1"/>
            <a:r>
              <a:rPr lang="en-US" smtClean="0"/>
              <a:t>The RESPONSIBILITY of </a:t>
            </a:r>
            <a:br>
              <a:rPr lang="en-US" smtClean="0"/>
            </a:br>
            <a:r>
              <a:rPr lang="en-US" smtClean="0"/>
              <a:t>HEALTH PROFESSIONALS</a:t>
            </a:r>
          </a:p>
        </p:txBody>
      </p:sp>
      <p:sp>
        <p:nvSpPr>
          <p:cNvPr id="59395" name="Rectangle 3"/>
          <p:cNvSpPr>
            <a:spLocks noGrp="1" noChangeArrowheads="1"/>
          </p:cNvSpPr>
          <p:nvPr>
            <p:ph type="body" sz="half" idx="4294967295"/>
          </p:nvPr>
        </p:nvSpPr>
        <p:spPr>
          <a:xfrm>
            <a:off x="1819275" y="1914525"/>
            <a:ext cx="5372100" cy="3384550"/>
          </a:xfrm>
        </p:spPr>
        <p:txBody>
          <a:bodyPr/>
          <a:lstStyle/>
          <a:p>
            <a:pPr algn="ctr" eaLnBrk="1" hangingPunct="1">
              <a:lnSpc>
                <a:spcPct val="90000"/>
              </a:lnSpc>
              <a:spcBef>
                <a:spcPct val="0"/>
              </a:spcBef>
              <a:spcAft>
                <a:spcPct val="50000"/>
              </a:spcAft>
              <a:buFont typeface="Wingdings" pitchFamily="2" charset="2"/>
              <a:buNone/>
            </a:pPr>
            <a:r>
              <a:rPr lang="en-US" sz="3200" smtClean="0"/>
              <a:t>It is </a:t>
            </a:r>
            <a:r>
              <a:rPr lang="en-US" sz="3200" b="1" smtClean="0"/>
              <a:t>inconsistent</a:t>
            </a:r>
            <a:r>
              <a:rPr lang="en-US" sz="3200" smtClean="0"/>
              <a:t> </a:t>
            </a:r>
          </a:p>
          <a:p>
            <a:pPr algn="ctr" eaLnBrk="1" hangingPunct="1">
              <a:lnSpc>
                <a:spcPct val="90000"/>
              </a:lnSpc>
              <a:spcBef>
                <a:spcPct val="0"/>
              </a:spcBef>
              <a:spcAft>
                <a:spcPct val="50000"/>
              </a:spcAft>
              <a:buFont typeface="Wingdings" pitchFamily="2" charset="2"/>
              <a:buNone/>
            </a:pPr>
            <a:r>
              <a:rPr lang="en-US" sz="3200" smtClean="0"/>
              <a:t>to provide health care and</a:t>
            </a:r>
          </a:p>
          <a:p>
            <a:pPr algn="ctr" eaLnBrk="1" hangingPunct="1">
              <a:lnSpc>
                <a:spcPct val="90000"/>
              </a:lnSpc>
              <a:spcBef>
                <a:spcPct val="0"/>
              </a:spcBef>
              <a:spcAft>
                <a:spcPct val="50000"/>
              </a:spcAft>
              <a:buFont typeface="Wingdings" pitchFamily="2" charset="2"/>
              <a:buNone/>
            </a:pPr>
            <a:r>
              <a:rPr lang="en-US" sz="3200" smtClean="0"/>
              <a:t>—at the same time—</a:t>
            </a:r>
          </a:p>
          <a:p>
            <a:pPr algn="ctr" eaLnBrk="1" hangingPunct="1">
              <a:lnSpc>
                <a:spcPct val="90000"/>
              </a:lnSpc>
              <a:spcBef>
                <a:spcPct val="0"/>
              </a:spcBef>
              <a:spcAft>
                <a:spcPct val="50000"/>
              </a:spcAft>
              <a:buFont typeface="Wingdings" pitchFamily="2" charset="2"/>
              <a:buNone/>
            </a:pPr>
            <a:r>
              <a:rPr lang="en-US" sz="3200" smtClean="0"/>
              <a:t>remain silent (or inactive)</a:t>
            </a:r>
          </a:p>
          <a:p>
            <a:pPr algn="ctr" eaLnBrk="1" hangingPunct="1">
              <a:lnSpc>
                <a:spcPct val="90000"/>
              </a:lnSpc>
              <a:spcBef>
                <a:spcPct val="0"/>
              </a:spcBef>
              <a:spcAft>
                <a:spcPct val="50000"/>
              </a:spcAft>
              <a:buFont typeface="Wingdings" pitchFamily="2" charset="2"/>
              <a:buNone/>
            </a:pPr>
            <a:r>
              <a:rPr lang="en-US" sz="3200" smtClean="0"/>
              <a:t>about a major health risk.</a:t>
            </a:r>
          </a:p>
        </p:txBody>
      </p:sp>
      <p:sp>
        <p:nvSpPr>
          <p:cNvPr id="59396" name="Line 4"/>
          <p:cNvSpPr>
            <a:spLocks noChangeShapeType="1"/>
          </p:cNvSpPr>
          <p:nvPr/>
        </p:nvSpPr>
        <p:spPr bwMode="auto">
          <a:xfrm>
            <a:off x="4648200" y="1981200"/>
            <a:ext cx="0" cy="3733800"/>
          </a:xfrm>
          <a:prstGeom prst="line">
            <a:avLst/>
          </a:prstGeom>
          <a:noFill/>
          <a:ln w="9525">
            <a:noFill/>
            <a:round/>
            <a:headEnd/>
            <a:tailEnd/>
          </a:ln>
        </p:spPr>
        <p:txBody>
          <a:bodyPr/>
          <a:lstStyle/>
          <a:p>
            <a:endParaRPr lang="en-US"/>
          </a:p>
        </p:txBody>
      </p:sp>
      <p:sp>
        <p:nvSpPr>
          <p:cNvPr id="59397" name="Text Box 5"/>
          <p:cNvSpPr txBox="1">
            <a:spLocks noChangeArrowheads="1"/>
          </p:cNvSpPr>
          <p:nvPr/>
        </p:nvSpPr>
        <p:spPr bwMode="auto">
          <a:xfrm>
            <a:off x="1344613" y="5310188"/>
            <a:ext cx="6470650" cy="1244600"/>
          </a:xfrm>
          <a:prstGeom prst="rect">
            <a:avLst/>
          </a:prstGeom>
          <a:solidFill>
            <a:schemeClr val="tx1"/>
          </a:solidFill>
          <a:ln w="9525">
            <a:noFill/>
            <a:miter lim="800000"/>
            <a:headEnd/>
            <a:tailEnd/>
          </a:ln>
        </p:spPr>
        <p:txBody>
          <a:bodyPr>
            <a:spAutoFit/>
          </a:bodyPr>
          <a:lstStyle/>
          <a:p>
            <a:pPr algn="ctr" eaLnBrk="1" hangingPunct="1">
              <a:lnSpc>
                <a:spcPct val="90000"/>
              </a:lnSpc>
              <a:spcBef>
                <a:spcPct val="100000"/>
              </a:spcBef>
              <a:buClr>
                <a:schemeClr val="tx1"/>
              </a:buClr>
              <a:buSzPct val="60000"/>
              <a:buFont typeface="Wingdings" pitchFamily="2" charset="2"/>
              <a:buNone/>
            </a:pPr>
            <a:r>
              <a:rPr kumimoji="0" lang="en-US" sz="2800" b="1">
                <a:solidFill>
                  <a:srgbClr val="9494E4"/>
                </a:solidFill>
                <a:latin typeface="Tahoma" pitchFamily="34" charset="0"/>
              </a:rPr>
              <a:t>TOBACCO CESSATION </a:t>
            </a:r>
          </a:p>
          <a:p>
            <a:pPr algn="ctr" eaLnBrk="1" hangingPunct="1">
              <a:lnSpc>
                <a:spcPct val="90000"/>
              </a:lnSpc>
              <a:spcBef>
                <a:spcPct val="0"/>
              </a:spcBef>
              <a:buClr>
                <a:schemeClr val="tx1"/>
              </a:buClr>
              <a:buSzPct val="60000"/>
              <a:buFont typeface="Wingdings" pitchFamily="2" charset="2"/>
              <a:buNone/>
            </a:pPr>
            <a:r>
              <a:rPr kumimoji="0" lang="en-US" sz="2800" b="1">
                <a:solidFill>
                  <a:schemeClr val="bg1"/>
                </a:solidFill>
                <a:latin typeface="Tahoma" pitchFamily="34" charset="0"/>
              </a:rPr>
              <a:t>is an important component of</a:t>
            </a:r>
            <a:r>
              <a:rPr kumimoji="0" lang="en-US" sz="2800" b="1">
                <a:solidFill>
                  <a:srgbClr val="9494E4"/>
                </a:solidFill>
                <a:latin typeface="Tahoma" pitchFamily="34" charset="0"/>
              </a:rPr>
              <a:t> THERAPY.</a:t>
            </a:r>
          </a:p>
        </p:txBody>
      </p:sp>
    </p:spTree>
    <p:extLst>
      <p:ext uri="{BB962C8B-B14F-4D97-AF65-F5344CB8AC3E}">
        <p14:creationId xmlns:p14="http://schemas.microsoft.com/office/powerpoint/2010/main" val="292131626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a:spLocks noGrp="1" noChangeArrowheads="1"/>
          </p:cNvSpPr>
          <p:nvPr>
            <p:ph type="ctrTitle" idx="4294967295"/>
          </p:nvPr>
        </p:nvSpPr>
        <p:spPr>
          <a:xfrm>
            <a:off x="384175" y="2393950"/>
            <a:ext cx="8583613" cy="3292475"/>
          </a:xfrm>
        </p:spPr>
        <p:txBody>
          <a:bodyPr anchor="ctr"/>
          <a:lstStyle/>
          <a:p>
            <a:pPr eaLnBrk="1" hangingPunct="1">
              <a:spcBef>
                <a:spcPct val="100000"/>
              </a:spcBef>
              <a:spcAft>
                <a:spcPct val="50000"/>
              </a:spcAft>
              <a:buClr>
                <a:schemeClr val="tx1"/>
              </a:buClr>
              <a:buSzPct val="60000"/>
              <a:buFont typeface="Wingdings" pitchFamily="2" charset="2"/>
              <a:buNone/>
              <a:tabLst>
                <a:tab pos="403225" algn="l"/>
              </a:tabLst>
            </a:pPr>
            <a:r>
              <a:rPr lang="en-US" sz="3600" b="1" smtClean="0">
                <a:latin typeface="Arial" charset="0"/>
              </a:rPr>
              <a:t>Address tobacco use </a:t>
            </a:r>
            <a:br>
              <a:rPr lang="en-US" sz="3600" b="1" smtClean="0">
                <a:latin typeface="Arial" charset="0"/>
              </a:rPr>
            </a:br>
            <a:r>
              <a:rPr lang="en-US" sz="2800" smtClean="0">
                <a:solidFill>
                  <a:schemeClr val="tx1"/>
                </a:solidFill>
                <a:latin typeface="Arial" charset="0"/>
              </a:rPr>
              <a:t>    with all patients.</a:t>
            </a:r>
            <a:br>
              <a:rPr lang="en-US" sz="2800" smtClean="0">
                <a:solidFill>
                  <a:schemeClr val="tx1"/>
                </a:solidFill>
                <a:latin typeface="Arial" charset="0"/>
              </a:rPr>
            </a:br>
            <a:r>
              <a:rPr lang="en-US" b="1" smtClean="0">
                <a:latin typeface="Arial" charset="0"/>
              </a:rPr>
              <a:t/>
            </a:r>
            <a:br>
              <a:rPr lang="en-US" b="1" smtClean="0">
                <a:latin typeface="Arial" charset="0"/>
              </a:rPr>
            </a:br>
            <a:r>
              <a:rPr lang="en-US" sz="3600" b="1" smtClean="0">
                <a:latin typeface="Arial" charset="0"/>
              </a:rPr>
              <a:t>At a minimum,</a:t>
            </a:r>
            <a:r>
              <a:rPr lang="en-US" sz="3600" b="1" smtClean="0">
                <a:solidFill>
                  <a:schemeClr val="tx1"/>
                </a:solidFill>
                <a:latin typeface="Arial" charset="0"/>
              </a:rPr>
              <a:t> </a:t>
            </a:r>
            <a:br>
              <a:rPr lang="en-US" sz="3600" b="1" smtClean="0">
                <a:solidFill>
                  <a:schemeClr val="tx1"/>
                </a:solidFill>
                <a:latin typeface="Arial" charset="0"/>
              </a:rPr>
            </a:br>
            <a:r>
              <a:rPr lang="en-US" sz="2800" smtClean="0">
                <a:solidFill>
                  <a:schemeClr val="tx1"/>
                </a:solidFill>
                <a:latin typeface="Arial" charset="0"/>
              </a:rPr>
              <a:t>    make a commitment to incorporate brief tobacco 	interventions as part of routine patient care.</a:t>
            </a:r>
            <a:br>
              <a:rPr lang="en-US" sz="2800" smtClean="0">
                <a:solidFill>
                  <a:schemeClr val="tx1"/>
                </a:solidFill>
                <a:latin typeface="Arial" charset="0"/>
              </a:rPr>
            </a:br>
            <a:r>
              <a:rPr lang="en-US" sz="2800" smtClean="0">
                <a:solidFill>
                  <a:schemeClr val="tx1"/>
                </a:solidFill>
                <a:latin typeface="Arial" charset="0"/>
              </a:rPr>
              <a:t/>
            </a:r>
            <a:br>
              <a:rPr lang="en-US" sz="2800" smtClean="0">
                <a:solidFill>
                  <a:schemeClr val="tx1"/>
                </a:solidFill>
                <a:latin typeface="Arial" charset="0"/>
              </a:rPr>
            </a:br>
            <a:r>
              <a:rPr lang="en-US" sz="3600" b="1" smtClean="0">
                <a:latin typeface="Arial" charset="0"/>
              </a:rPr>
              <a:t>Ask, Advise, and Refer.</a:t>
            </a:r>
            <a:r>
              <a:rPr lang="en-US" smtClean="0">
                <a:solidFill>
                  <a:schemeClr val="tx1"/>
                </a:solidFill>
                <a:latin typeface="Arial" charset="0"/>
              </a:rPr>
              <a:t> </a:t>
            </a:r>
            <a:endParaRPr lang="en-US" b="1" smtClean="0">
              <a:solidFill>
                <a:schemeClr val="tx1"/>
              </a:solidFill>
              <a:latin typeface="Arial" charset="0"/>
            </a:endParaRPr>
          </a:p>
        </p:txBody>
      </p:sp>
      <p:sp>
        <p:nvSpPr>
          <p:cNvPr id="56323" name="Rectangle 2"/>
          <p:cNvSpPr>
            <a:spLocks noChangeArrowheads="1"/>
          </p:cNvSpPr>
          <p:nvPr/>
        </p:nvSpPr>
        <p:spPr bwMode="auto">
          <a:xfrm>
            <a:off x="1563688" y="1069975"/>
            <a:ext cx="7785100" cy="625475"/>
          </a:xfrm>
          <a:prstGeom prst="rect">
            <a:avLst/>
          </a:prstGeom>
          <a:noFill/>
          <a:ln w="9525">
            <a:noFill/>
            <a:miter lim="800000"/>
            <a:headEnd/>
            <a:tailEnd/>
          </a:ln>
        </p:spPr>
        <p:txBody>
          <a:bodyPr lIns="92064" tIns="46033" rIns="92064" bIns="46033" anchor="ctr"/>
          <a:lstStyle/>
          <a:p>
            <a:pPr eaLnBrk="1" hangingPunct="1">
              <a:lnSpc>
                <a:spcPct val="100000"/>
              </a:lnSpc>
              <a:spcBef>
                <a:spcPct val="0"/>
              </a:spcBef>
            </a:pPr>
            <a:r>
              <a:rPr kumimoji="0" lang="en-US" sz="3800">
                <a:solidFill>
                  <a:schemeClr val="folHlink"/>
                </a:solidFill>
                <a:latin typeface="Tahoma" pitchFamily="34" charset="0"/>
              </a:rPr>
              <a:t>MAKE a COMMITMENT…</a:t>
            </a:r>
          </a:p>
        </p:txBody>
      </p:sp>
    </p:spTree>
    <p:extLst>
      <p:ext uri="{BB962C8B-B14F-4D97-AF65-F5344CB8AC3E}">
        <p14:creationId xmlns:p14="http://schemas.microsoft.com/office/powerpoint/2010/main" val="28110677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819275" y="725488"/>
            <a:ext cx="7096125" cy="949325"/>
          </a:xfrm>
          <a:prstGeom prst="rect">
            <a:avLst/>
          </a:prstGeom>
          <a:noFill/>
          <a:ln w="9525">
            <a:noFill/>
            <a:miter lim="800000"/>
            <a:headEnd/>
            <a:tailEnd/>
          </a:ln>
        </p:spPr>
        <p:txBody>
          <a:bodyPr anchor="ctr"/>
          <a:lstStyle/>
          <a:p>
            <a:pPr eaLnBrk="1" hangingPunct="1">
              <a:lnSpc>
                <a:spcPct val="100000"/>
              </a:lnSpc>
              <a:spcBef>
                <a:spcPct val="0"/>
              </a:spcBef>
            </a:pPr>
            <a:r>
              <a:rPr kumimoji="0" lang="en-US" sz="3400">
                <a:solidFill>
                  <a:schemeClr val="folHlink"/>
                </a:solidFill>
                <a:latin typeface="Tahoma" pitchFamily="34" charset="0"/>
              </a:rPr>
              <a:t>DR. GRO HARLEM BRUNTLAND, </a:t>
            </a:r>
            <a:br>
              <a:rPr kumimoji="0" lang="en-US" sz="3400">
                <a:solidFill>
                  <a:schemeClr val="folHlink"/>
                </a:solidFill>
                <a:latin typeface="Tahoma" pitchFamily="34" charset="0"/>
              </a:rPr>
            </a:br>
            <a:r>
              <a:rPr kumimoji="0" lang="en-US" sz="2800">
                <a:solidFill>
                  <a:schemeClr val="folHlink"/>
                </a:solidFill>
                <a:latin typeface="Tahoma" pitchFamily="34" charset="0"/>
              </a:rPr>
              <a:t>FORMER DIRECTOR-GENERAL of the WHO:</a:t>
            </a:r>
          </a:p>
        </p:txBody>
      </p:sp>
      <p:sp>
        <p:nvSpPr>
          <p:cNvPr id="60419" name="Rectangle 3"/>
          <p:cNvSpPr>
            <a:spLocks noChangeArrowheads="1"/>
          </p:cNvSpPr>
          <p:nvPr/>
        </p:nvSpPr>
        <p:spPr bwMode="auto">
          <a:xfrm>
            <a:off x="809625" y="2038350"/>
            <a:ext cx="7572375" cy="4114800"/>
          </a:xfrm>
          <a:prstGeom prst="rect">
            <a:avLst/>
          </a:prstGeom>
          <a:noFill/>
          <a:ln w="9525">
            <a:noFill/>
            <a:miter lim="800000"/>
            <a:headEnd/>
            <a:tailEnd/>
          </a:ln>
        </p:spPr>
        <p:txBody>
          <a:bodyPr/>
          <a:lstStyle/>
          <a:p>
            <a:pPr marL="342900" indent="-342900" eaLnBrk="1" hangingPunct="1">
              <a:lnSpc>
                <a:spcPct val="100000"/>
              </a:lnSpc>
              <a:spcBef>
                <a:spcPct val="100000"/>
              </a:spcBef>
              <a:buClr>
                <a:schemeClr val="tx1"/>
              </a:buClr>
              <a:buSzPct val="60000"/>
              <a:buFont typeface="Wingdings" pitchFamily="2" charset="2"/>
              <a:buNone/>
            </a:pPr>
            <a:r>
              <a:rPr kumimoji="0" lang="en-US" sz="3200">
                <a:latin typeface="Tahoma" pitchFamily="34" charset="0"/>
              </a:rPr>
              <a:t>	“If we do not act decisively, a hundred years from now our grandchildren and their children will look back and seriously question how people claiming to be committed to public health and social justice allowed the tobacco epidemic to unfold unchecked.”</a:t>
            </a:r>
          </a:p>
        </p:txBody>
      </p:sp>
      <p:sp>
        <p:nvSpPr>
          <p:cNvPr id="60420" name="Text Box 4"/>
          <p:cNvSpPr txBox="1">
            <a:spLocks noChangeArrowheads="1"/>
          </p:cNvSpPr>
          <p:nvPr/>
        </p:nvSpPr>
        <p:spPr bwMode="auto">
          <a:xfrm>
            <a:off x="533400" y="6553200"/>
            <a:ext cx="8610600" cy="304800"/>
          </a:xfrm>
          <a:prstGeom prst="rect">
            <a:avLst/>
          </a:prstGeom>
          <a:noFill/>
          <a:ln w="9525">
            <a:noFill/>
            <a:miter lim="800000"/>
            <a:headEnd/>
            <a:tailEnd/>
          </a:ln>
        </p:spPr>
        <p:txBody>
          <a:bodyPr>
            <a:spAutoFit/>
          </a:bodyPr>
          <a:lstStyle/>
          <a:p>
            <a:pPr algn="r">
              <a:lnSpc>
                <a:spcPct val="100000"/>
              </a:lnSpc>
            </a:pPr>
            <a:r>
              <a:rPr kumimoji="0" lang="en-US" sz="1400">
                <a:solidFill>
                  <a:schemeClr val="tx2"/>
                </a:solidFill>
              </a:rPr>
              <a:t>USDHHS. (2001). </a:t>
            </a:r>
            <a:r>
              <a:rPr kumimoji="0" lang="en-US" sz="1400" i="1">
                <a:solidFill>
                  <a:schemeClr val="tx2"/>
                </a:solidFill>
              </a:rPr>
              <a:t>Women and Smoking: A Report of the Surgeon General.</a:t>
            </a:r>
            <a:r>
              <a:rPr kumimoji="0" lang="en-US" sz="1400">
                <a:solidFill>
                  <a:schemeClr val="tx2"/>
                </a:solidFill>
              </a:rPr>
              <a:t> Washington, DC: PHS.</a:t>
            </a:r>
            <a:endParaRPr kumimoji="0" lang="en-US" altLang="en-US" sz="1400">
              <a:solidFill>
                <a:schemeClr val="tx2"/>
              </a:solidFill>
            </a:endParaRPr>
          </a:p>
        </p:txBody>
      </p:sp>
    </p:spTree>
    <p:extLst>
      <p:ext uri="{BB962C8B-B14F-4D97-AF65-F5344CB8AC3E}">
        <p14:creationId xmlns:p14="http://schemas.microsoft.com/office/powerpoint/2010/main" val="3646825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719138" y="2105025"/>
            <a:ext cx="8167687" cy="4027488"/>
            <a:chOff x="469" y="1326"/>
            <a:chExt cx="5145" cy="2537"/>
          </a:xfrm>
        </p:grpSpPr>
        <p:sp>
          <p:nvSpPr>
            <p:cNvPr id="11268" name="Rectangle 4"/>
            <p:cNvSpPr>
              <a:spLocks noChangeArrowheads="1"/>
            </p:cNvSpPr>
            <p:nvPr/>
          </p:nvSpPr>
          <p:spPr bwMode="auto">
            <a:xfrm>
              <a:off x="469" y="1344"/>
              <a:ext cx="5145" cy="2519"/>
            </a:xfrm>
            <a:prstGeom prst="rect">
              <a:avLst/>
            </a:prstGeom>
            <a:noFill/>
            <a:ln w="9525">
              <a:noFill/>
              <a:miter lim="800000"/>
              <a:headEnd/>
              <a:tailEnd/>
            </a:ln>
          </p:spPr>
          <p:txBody>
            <a:bodyPr/>
            <a:lstStyle/>
            <a:p>
              <a:pPr marL="342900" indent="-342900" eaLnBrk="1" hangingPunct="1">
                <a:lnSpc>
                  <a:spcPct val="100000"/>
                </a:lnSpc>
                <a:spcBef>
                  <a:spcPct val="100000"/>
                </a:spcBef>
                <a:buClr>
                  <a:schemeClr val="tx1"/>
                </a:buClr>
                <a:buSzPct val="60000"/>
                <a:buFont typeface="Wingdings" pitchFamily="2" charset="2"/>
                <a:buChar char="n"/>
              </a:pPr>
              <a:r>
                <a:rPr kumimoji="0" lang="en-US" sz="2800">
                  <a:latin typeface="Tahoma" pitchFamily="34" charset="0"/>
                </a:rPr>
                <a:t>             tobacco users to quit (clear, strong, personalized)</a:t>
              </a:r>
            </a:p>
            <a:p>
              <a:pPr marL="742950" lvl="1" indent="-285750" eaLnBrk="1" hangingPunct="1">
                <a:lnSpc>
                  <a:spcPct val="100000"/>
                </a:lnSpc>
                <a:spcBef>
                  <a:spcPct val="65000"/>
                </a:spcBef>
                <a:buClr>
                  <a:schemeClr val="hlink"/>
                </a:buClr>
                <a:buSzPct val="60000"/>
                <a:buFont typeface="Wingdings" pitchFamily="2" charset="2"/>
                <a:buChar char="n"/>
              </a:pPr>
              <a:r>
                <a:rPr kumimoji="0" lang="en-US" sz="2000">
                  <a:latin typeface="Tahoma" pitchFamily="34" charset="0"/>
                </a:rPr>
                <a:t>“It’s important that you quit as soon as possible, and I can help you.”</a:t>
              </a:r>
            </a:p>
            <a:p>
              <a:pPr marL="742950" lvl="1" indent="-285750" eaLnBrk="1" hangingPunct="1">
                <a:lnSpc>
                  <a:spcPct val="100000"/>
                </a:lnSpc>
                <a:spcBef>
                  <a:spcPct val="65000"/>
                </a:spcBef>
                <a:buClr>
                  <a:schemeClr val="hlink"/>
                </a:buClr>
                <a:buSzPct val="60000"/>
                <a:buFont typeface="Wingdings" pitchFamily="2" charset="2"/>
                <a:buChar char="n"/>
              </a:pPr>
              <a:r>
                <a:rPr kumimoji="0" lang="en-US" sz="2000">
                  <a:latin typeface="Tahoma" pitchFamily="34" charset="0"/>
                </a:rPr>
                <a:t>“Cutting down while you are ill is not enough.”</a:t>
              </a:r>
            </a:p>
            <a:p>
              <a:pPr marL="742950" lvl="1" indent="-285750" eaLnBrk="1" hangingPunct="1">
                <a:lnSpc>
                  <a:spcPct val="100000"/>
                </a:lnSpc>
                <a:spcBef>
                  <a:spcPct val="65000"/>
                </a:spcBef>
                <a:buClr>
                  <a:schemeClr val="hlink"/>
                </a:buClr>
                <a:buSzPct val="60000"/>
                <a:buFont typeface="Wingdings" pitchFamily="2" charset="2"/>
                <a:buChar char="n"/>
              </a:pPr>
              <a:r>
                <a:rPr kumimoji="0" lang="en-US" sz="2000">
                  <a:latin typeface="Tahoma" pitchFamily="34" charset="0"/>
                </a:rPr>
                <a:t>“Occasional or light smoking is still harmful.”</a:t>
              </a:r>
            </a:p>
            <a:p>
              <a:pPr marL="742950" lvl="1" indent="-285750" eaLnBrk="1" hangingPunct="1">
                <a:lnSpc>
                  <a:spcPct val="100000"/>
                </a:lnSpc>
                <a:spcBef>
                  <a:spcPct val="65000"/>
                </a:spcBef>
                <a:buClr>
                  <a:schemeClr val="hlink"/>
                </a:buClr>
                <a:buSzPct val="60000"/>
                <a:buFont typeface="Wingdings" pitchFamily="2" charset="2"/>
                <a:buChar char="n"/>
              </a:pPr>
              <a:r>
                <a:rPr kumimoji="0" lang="en-US" sz="2000">
                  <a:latin typeface="Tahoma" pitchFamily="34" charset="0"/>
                </a:rPr>
                <a:t>“I realize that quitting is difficult. It is the most important thing you can do to protect your health now and in the future. I have training to help my patients quit, and when you are ready, I will work with you to design a specialized treatment plan.”</a:t>
              </a:r>
              <a:endParaRPr kumimoji="0" lang="en-US" sz="2000">
                <a:latin typeface="Tahoma" pitchFamily="34" charset="0"/>
                <a:sym typeface="Monotype Sorts" pitchFamily="2" charset="2"/>
              </a:endParaRPr>
            </a:p>
          </p:txBody>
        </p:sp>
        <p:sp>
          <p:nvSpPr>
            <p:cNvPr id="11269" name="Text Box 5"/>
            <p:cNvSpPr txBox="1">
              <a:spLocks noChangeArrowheads="1"/>
            </p:cNvSpPr>
            <p:nvPr/>
          </p:nvSpPr>
          <p:spPr bwMode="auto">
            <a:xfrm>
              <a:off x="733" y="1326"/>
              <a:ext cx="871" cy="327"/>
            </a:xfrm>
            <a:prstGeom prst="rect">
              <a:avLst/>
            </a:prstGeom>
            <a:solidFill>
              <a:schemeClr val="folHlink"/>
            </a:solidFill>
            <a:ln w="9525">
              <a:noFill/>
              <a:miter lim="800000"/>
              <a:headEnd/>
              <a:tailEnd/>
            </a:ln>
          </p:spPr>
          <p:txBody>
            <a:bodyPr wrap="none">
              <a:spAutoFit/>
            </a:bodyPr>
            <a:lstStyle/>
            <a:p>
              <a:pPr>
                <a:lnSpc>
                  <a:spcPct val="100000"/>
                </a:lnSpc>
                <a:spcBef>
                  <a:spcPct val="0"/>
                </a:spcBef>
              </a:pPr>
              <a:r>
                <a:rPr kumimoji="0" lang="en-US" sz="2800">
                  <a:solidFill>
                    <a:schemeClr val="bg1"/>
                  </a:solidFill>
                  <a:latin typeface="Tahoma" pitchFamily="34" charset="0"/>
                </a:rPr>
                <a:t>ADVISE</a:t>
              </a:r>
            </a:p>
          </p:txBody>
        </p:sp>
      </p:grpSp>
      <p:sp>
        <p:nvSpPr>
          <p:cNvPr id="11267" name="Rectangle 7"/>
          <p:cNvSpPr>
            <a:spLocks noGrp="1" noChangeArrowheads="1"/>
          </p:cNvSpPr>
          <p:nvPr>
            <p:ph type="title"/>
          </p:nvPr>
        </p:nvSpPr>
        <p:spPr>
          <a:xfrm>
            <a:off x="1828800" y="617538"/>
            <a:ext cx="7038975" cy="1143000"/>
          </a:xfrm>
          <a:noFill/>
        </p:spPr>
        <p:txBody>
          <a:bodyPr/>
          <a:lstStyle/>
          <a:p>
            <a:pPr eaLnBrk="1" hangingPunct="1"/>
            <a:r>
              <a:rPr lang="en-US" smtClean="0"/>
              <a:t>The 5 A’s </a:t>
            </a:r>
            <a:r>
              <a:rPr lang="en-US" sz="2200" smtClean="0"/>
              <a:t>(cont’d)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28800" y="617538"/>
            <a:ext cx="7115175" cy="1143000"/>
          </a:xfrm>
          <a:noFill/>
        </p:spPr>
        <p:txBody>
          <a:bodyPr/>
          <a:lstStyle/>
          <a:p>
            <a:pPr eaLnBrk="1" hangingPunct="1"/>
            <a:r>
              <a:rPr lang="en-US" smtClean="0"/>
              <a:t>The 5 A’s </a:t>
            </a:r>
            <a:r>
              <a:rPr lang="en-US" sz="2200" smtClean="0"/>
              <a:t>(cont’d)</a:t>
            </a:r>
          </a:p>
        </p:txBody>
      </p:sp>
      <p:grpSp>
        <p:nvGrpSpPr>
          <p:cNvPr id="2" name="Group 3"/>
          <p:cNvGrpSpPr>
            <a:grpSpLocks/>
          </p:cNvGrpSpPr>
          <p:nvPr/>
        </p:nvGrpSpPr>
        <p:grpSpPr bwMode="auto">
          <a:xfrm>
            <a:off x="790575" y="2084388"/>
            <a:ext cx="7924800" cy="4048125"/>
            <a:chOff x="528" y="1313"/>
            <a:chExt cx="4992" cy="2550"/>
          </a:xfrm>
        </p:grpSpPr>
        <p:sp>
          <p:nvSpPr>
            <p:cNvPr id="12295" name="Rectangle 4"/>
            <p:cNvSpPr>
              <a:spLocks noChangeArrowheads="1"/>
            </p:cNvSpPr>
            <p:nvPr/>
          </p:nvSpPr>
          <p:spPr bwMode="auto">
            <a:xfrm>
              <a:off x="528" y="1344"/>
              <a:ext cx="4992" cy="2519"/>
            </a:xfrm>
            <a:prstGeom prst="rect">
              <a:avLst/>
            </a:prstGeom>
            <a:noFill/>
            <a:ln w="9525">
              <a:noFill/>
              <a:miter lim="800000"/>
              <a:headEnd/>
              <a:tailEnd/>
            </a:ln>
          </p:spPr>
          <p:txBody>
            <a:bodyPr/>
            <a:lstStyle/>
            <a:p>
              <a:pPr marL="342900" indent="-342900" eaLnBrk="1" hangingPunct="1">
                <a:lnSpc>
                  <a:spcPct val="100000"/>
                </a:lnSpc>
                <a:spcBef>
                  <a:spcPct val="100000"/>
                </a:spcBef>
                <a:buClr>
                  <a:schemeClr val="tx1"/>
                </a:buClr>
                <a:buSzPct val="60000"/>
                <a:buFont typeface="Wingdings" pitchFamily="2" charset="2"/>
                <a:buChar char="n"/>
              </a:pPr>
              <a:r>
                <a:rPr kumimoji="0" lang="en-US" sz="2800">
                  <a:latin typeface="Tahoma" pitchFamily="34" charset="0"/>
                </a:rPr>
                <a:t>Assess    readiness to make a quit attempt</a:t>
              </a:r>
            </a:p>
          </p:txBody>
        </p:sp>
        <p:sp>
          <p:nvSpPr>
            <p:cNvPr id="12296" name="Text Box 5"/>
            <p:cNvSpPr txBox="1">
              <a:spLocks noChangeArrowheads="1"/>
            </p:cNvSpPr>
            <p:nvPr/>
          </p:nvSpPr>
          <p:spPr bwMode="auto">
            <a:xfrm>
              <a:off x="791" y="1313"/>
              <a:ext cx="876" cy="327"/>
            </a:xfrm>
            <a:prstGeom prst="rect">
              <a:avLst/>
            </a:prstGeom>
            <a:solidFill>
              <a:schemeClr val="folHlink"/>
            </a:solidFill>
            <a:ln w="9525">
              <a:noFill/>
              <a:miter lim="800000"/>
              <a:headEnd/>
              <a:tailEnd/>
            </a:ln>
          </p:spPr>
          <p:txBody>
            <a:bodyPr wrap="none">
              <a:spAutoFit/>
            </a:bodyPr>
            <a:lstStyle/>
            <a:p>
              <a:pPr>
                <a:lnSpc>
                  <a:spcPct val="100000"/>
                </a:lnSpc>
                <a:spcBef>
                  <a:spcPct val="0"/>
                </a:spcBef>
              </a:pPr>
              <a:r>
                <a:rPr kumimoji="0" lang="en-US" sz="2800">
                  <a:solidFill>
                    <a:schemeClr val="bg1"/>
                  </a:solidFill>
                  <a:latin typeface="Tahoma" pitchFamily="34" charset="0"/>
                </a:rPr>
                <a:t>ASSESS</a:t>
              </a:r>
            </a:p>
          </p:txBody>
        </p:sp>
      </p:grpSp>
      <p:grpSp>
        <p:nvGrpSpPr>
          <p:cNvPr id="3" name="Group 6"/>
          <p:cNvGrpSpPr>
            <a:grpSpLocks/>
          </p:cNvGrpSpPr>
          <p:nvPr/>
        </p:nvGrpSpPr>
        <p:grpSpPr bwMode="auto">
          <a:xfrm>
            <a:off x="831850" y="3451225"/>
            <a:ext cx="7924800" cy="2503488"/>
            <a:chOff x="524" y="2174"/>
            <a:chExt cx="4992" cy="1577"/>
          </a:xfrm>
        </p:grpSpPr>
        <p:sp>
          <p:nvSpPr>
            <p:cNvPr id="12293" name="Rectangle 7"/>
            <p:cNvSpPr>
              <a:spLocks noChangeArrowheads="1"/>
            </p:cNvSpPr>
            <p:nvPr/>
          </p:nvSpPr>
          <p:spPr bwMode="auto">
            <a:xfrm>
              <a:off x="524" y="2174"/>
              <a:ext cx="4992" cy="1577"/>
            </a:xfrm>
            <a:prstGeom prst="rect">
              <a:avLst/>
            </a:prstGeom>
            <a:noFill/>
            <a:ln w="9525">
              <a:noFill/>
              <a:miter lim="800000"/>
              <a:headEnd/>
              <a:tailEnd/>
            </a:ln>
          </p:spPr>
          <p:txBody>
            <a:bodyPr/>
            <a:lstStyle/>
            <a:p>
              <a:pPr marL="342900" indent="-342900" eaLnBrk="1" hangingPunct="1">
                <a:lnSpc>
                  <a:spcPct val="100000"/>
                </a:lnSpc>
                <a:spcBef>
                  <a:spcPct val="100000"/>
                </a:spcBef>
                <a:buClr>
                  <a:schemeClr val="tx1"/>
                </a:buClr>
                <a:buSzPct val="60000"/>
                <a:buFont typeface="Wingdings" pitchFamily="2" charset="2"/>
                <a:buChar char="n"/>
              </a:pPr>
              <a:r>
                <a:rPr kumimoji="0" lang="en-US" sz="2800">
                  <a:latin typeface="Tahoma" pitchFamily="34" charset="0"/>
                </a:rPr>
                <a:t>Assist     with the quit attempt</a:t>
              </a:r>
            </a:p>
            <a:p>
              <a:pPr marL="742950" lvl="1" indent="-285750" eaLnBrk="1" hangingPunct="1">
                <a:lnSpc>
                  <a:spcPct val="50000"/>
                </a:lnSpc>
                <a:spcBef>
                  <a:spcPct val="100000"/>
                </a:spcBef>
                <a:buClr>
                  <a:schemeClr val="tx1"/>
                </a:buClr>
                <a:buSzPct val="60000"/>
                <a:buFont typeface="Wingdings" pitchFamily="2" charset="2"/>
                <a:buChar char="n"/>
              </a:pPr>
              <a:r>
                <a:rPr kumimoji="0" lang="en-US" sz="2400">
                  <a:latin typeface="Tahoma" pitchFamily="34" charset="0"/>
                </a:rPr>
                <a:t>Not ready to quit: provide motivation (the 5 R’s)</a:t>
              </a:r>
            </a:p>
            <a:p>
              <a:pPr marL="742950" lvl="1" indent="-285750" eaLnBrk="1" hangingPunct="1">
                <a:lnSpc>
                  <a:spcPct val="50000"/>
                </a:lnSpc>
                <a:spcBef>
                  <a:spcPct val="100000"/>
                </a:spcBef>
                <a:buClr>
                  <a:schemeClr val="tx1"/>
                </a:buClr>
                <a:buSzPct val="60000"/>
                <a:buFont typeface="Wingdings" pitchFamily="2" charset="2"/>
                <a:buChar char="n"/>
              </a:pPr>
              <a:r>
                <a:rPr kumimoji="0" lang="en-US" sz="2400">
                  <a:latin typeface="Tahoma" pitchFamily="34" charset="0"/>
                </a:rPr>
                <a:t>Ready to quit: design a treatment plan</a:t>
              </a:r>
            </a:p>
            <a:p>
              <a:pPr marL="742950" lvl="1" indent="-285750" eaLnBrk="1" hangingPunct="1">
                <a:lnSpc>
                  <a:spcPct val="50000"/>
                </a:lnSpc>
                <a:spcBef>
                  <a:spcPct val="100000"/>
                </a:spcBef>
                <a:buClr>
                  <a:schemeClr val="tx1"/>
                </a:buClr>
                <a:buSzPct val="60000"/>
                <a:buFont typeface="Wingdings" pitchFamily="2" charset="2"/>
                <a:buChar char="n"/>
              </a:pPr>
              <a:r>
                <a:rPr kumimoji="0" lang="en-US" sz="2400">
                  <a:latin typeface="Tahoma" pitchFamily="34" charset="0"/>
                </a:rPr>
                <a:t>Recently quit: relapse prevention</a:t>
              </a:r>
            </a:p>
          </p:txBody>
        </p:sp>
        <p:sp>
          <p:nvSpPr>
            <p:cNvPr id="12294" name="Text Box 8"/>
            <p:cNvSpPr txBox="1">
              <a:spLocks noChangeArrowheads="1"/>
            </p:cNvSpPr>
            <p:nvPr/>
          </p:nvSpPr>
          <p:spPr bwMode="auto">
            <a:xfrm>
              <a:off x="761" y="2197"/>
              <a:ext cx="840" cy="327"/>
            </a:xfrm>
            <a:prstGeom prst="rect">
              <a:avLst/>
            </a:prstGeom>
            <a:solidFill>
              <a:schemeClr val="folHlink"/>
            </a:solidFill>
            <a:ln w="9525">
              <a:noFill/>
              <a:miter lim="800000"/>
              <a:headEnd/>
              <a:tailEnd/>
            </a:ln>
          </p:spPr>
          <p:txBody>
            <a:bodyPr wrap="none">
              <a:spAutoFit/>
            </a:bodyPr>
            <a:lstStyle/>
            <a:p>
              <a:pPr>
                <a:lnSpc>
                  <a:spcPct val="100000"/>
                </a:lnSpc>
                <a:spcBef>
                  <a:spcPct val="0"/>
                </a:spcBef>
              </a:pPr>
              <a:r>
                <a:rPr kumimoji="0" lang="en-US" sz="2800">
                  <a:solidFill>
                    <a:schemeClr val="bg1"/>
                  </a:solidFill>
                  <a:latin typeface="Tahoma" pitchFamily="34" charset="0"/>
                </a:rPr>
                <a:t>ASSIST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38200" y="1933575"/>
            <a:ext cx="7924800" cy="3998913"/>
          </a:xfrm>
          <a:prstGeom prst="rect">
            <a:avLst/>
          </a:prstGeom>
          <a:noFill/>
          <a:ln w="9525">
            <a:noFill/>
            <a:miter lim="800000"/>
            <a:headEnd/>
            <a:tailEnd/>
          </a:ln>
        </p:spPr>
        <p:txBody>
          <a:bodyPr/>
          <a:lstStyle/>
          <a:p>
            <a:pPr marL="342900" indent="-342900" eaLnBrk="1" hangingPunct="1">
              <a:lnSpc>
                <a:spcPct val="100000"/>
              </a:lnSpc>
              <a:spcBef>
                <a:spcPct val="100000"/>
              </a:spcBef>
              <a:buClr>
                <a:schemeClr val="tx1"/>
              </a:buClr>
              <a:buSzPct val="60000"/>
              <a:buFont typeface="Wingdings" pitchFamily="2" charset="2"/>
              <a:buChar char="n"/>
            </a:pPr>
            <a:r>
              <a:rPr kumimoji="0" lang="en-US" sz="2800">
                <a:latin typeface="Tahoma" pitchFamily="34" charset="0"/>
              </a:rPr>
              <a:t>Arrange     follow-up care</a:t>
            </a:r>
          </a:p>
        </p:txBody>
      </p:sp>
      <p:sp>
        <p:nvSpPr>
          <p:cNvPr id="13315" name="Text Box 3"/>
          <p:cNvSpPr txBox="1">
            <a:spLocks noChangeArrowheads="1"/>
          </p:cNvSpPr>
          <p:nvPr/>
        </p:nvSpPr>
        <p:spPr bwMode="auto">
          <a:xfrm>
            <a:off x="1211263" y="1955800"/>
            <a:ext cx="1727200" cy="519113"/>
          </a:xfrm>
          <a:prstGeom prst="rect">
            <a:avLst/>
          </a:prstGeom>
          <a:solidFill>
            <a:schemeClr val="folHlink"/>
          </a:solidFill>
          <a:ln w="9525">
            <a:noFill/>
            <a:miter lim="800000"/>
            <a:headEnd/>
            <a:tailEnd/>
          </a:ln>
        </p:spPr>
        <p:txBody>
          <a:bodyPr wrap="none">
            <a:spAutoFit/>
          </a:bodyPr>
          <a:lstStyle/>
          <a:p>
            <a:pPr>
              <a:lnSpc>
                <a:spcPct val="100000"/>
              </a:lnSpc>
              <a:spcBef>
                <a:spcPct val="0"/>
              </a:spcBef>
            </a:pPr>
            <a:r>
              <a:rPr kumimoji="0" lang="en-US" sz="2800">
                <a:solidFill>
                  <a:schemeClr val="bg1"/>
                </a:solidFill>
                <a:latin typeface="Tahoma" pitchFamily="34" charset="0"/>
              </a:rPr>
              <a:t>ARRANGE</a:t>
            </a:r>
          </a:p>
        </p:txBody>
      </p:sp>
      <p:sp>
        <p:nvSpPr>
          <p:cNvPr id="13316" name="Rectangle 4"/>
          <p:cNvSpPr>
            <a:spLocks noGrp="1" noChangeArrowheads="1"/>
          </p:cNvSpPr>
          <p:nvPr>
            <p:ph type="title"/>
          </p:nvPr>
        </p:nvSpPr>
        <p:spPr>
          <a:xfrm>
            <a:off x="1828800" y="617538"/>
            <a:ext cx="7115175" cy="1143000"/>
          </a:xfrm>
          <a:noFill/>
        </p:spPr>
        <p:txBody>
          <a:bodyPr/>
          <a:lstStyle/>
          <a:p>
            <a:pPr eaLnBrk="1" hangingPunct="1"/>
            <a:r>
              <a:rPr lang="en-US" smtClean="0"/>
              <a:t>The 5 A’s </a:t>
            </a:r>
            <a:r>
              <a:rPr lang="en-US" sz="2200" smtClean="0"/>
              <a:t>(cont’d)</a:t>
            </a:r>
          </a:p>
        </p:txBody>
      </p:sp>
      <p:graphicFrame>
        <p:nvGraphicFramePr>
          <p:cNvPr id="1576991" name="Group 31"/>
          <p:cNvGraphicFramePr>
            <a:graphicFrameLocks noGrp="1"/>
          </p:cNvGraphicFramePr>
          <p:nvPr>
            <p:ph type="tbl" idx="1"/>
          </p:nvPr>
        </p:nvGraphicFramePr>
        <p:xfrm>
          <a:off x="847725" y="2819400"/>
          <a:ext cx="7586663" cy="2505076"/>
        </p:xfrm>
        <a:graphic>
          <a:graphicData uri="http://schemas.openxmlformats.org/drawingml/2006/table">
            <a:tbl>
              <a:tblPr/>
              <a:tblGrid>
                <a:gridCol w="3429000"/>
                <a:gridCol w="4157663"/>
              </a:tblGrid>
              <a:tr h="655638">
                <a:tc>
                  <a:txBody>
                    <a:bodyPr/>
                    <a:lstStyle/>
                    <a:p>
                      <a:pPr marL="0" marR="0" lvl="0" indent="0" algn="ctr"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bg1"/>
                          </a:solidFill>
                          <a:effectLst/>
                          <a:latin typeface="Tahoma" pitchFamily="34" charset="0"/>
                        </a:rPr>
                        <a:t>Number of sessions</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bg1"/>
                          </a:solidFill>
                          <a:effectLst/>
                          <a:latin typeface="Tahoma" pitchFamily="34" charset="0"/>
                        </a:rPr>
                        <a:t>Estimated quit rate*</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68313">
                <a:tc>
                  <a:txBody>
                    <a:bodyPr/>
                    <a:lstStyle/>
                    <a:p>
                      <a:pPr marL="0" marR="0" lvl="0" indent="0" algn="ctr" defTabSz="914400" rtl="0" eaLnBrk="1" fontAlgn="base" latinLnBrk="0" hangingPunct="1">
                        <a:lnSpc>
                          <a:spcPct val="100000"/>
                        </a:lnSpc>
                        <a:spcBef>
                          <a:spcPct val="8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0 to 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8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12.4%</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8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2 to 3 </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8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16.3%</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8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4 to 8</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8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20.9%</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ctr" defTabSz="914400" rtl="0" eaLnBrk="1" fontAlgn="base" latinLnBrk="0" hangingPunct="1">
                        <a:lnSpc>
                          <a:spcPct val="100000"/>
                        </a:lnSpc>
                        <a:spcBef>
                          <a:spcPct val="8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More than 8</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8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24.7%</a:t>
                      </a:r>
                    </a:p>
                  </a:txBody>
                  <a:tcP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3" name="Text Box 20"/>
          <p:cNvSpPr txBox="1">
            <a:spLocks noChangeArrowheads="1"/>
          </p:cNvSpPr>
          <p:nvPr/>
        </p:nvSpPr>
        <p:spPr bwMode="auto">
          <a:xfrm>
            <a:off x="4949825" y="5291138"/>
            <a:ext cx="3756025" cy="336550"/>
          </a:xfrm>
          <a:prstGeom prst="rect">
            <a:avLst/>
          </a:prstGeom>
          <a:noFill/>
          <a:ln w="9525">
            <a:noFill/>
            <a:miter lim="800000"/>
            <a:headEnd/>
            <a:tailEnd/>
          </a:ln>
        </p:spPr>
        <p:txBody>
          <a:bodyPr>
            <a:spAutoFit/>
          </a:bodyPr>
          <a:lstStyle/>
          <a:p>
            <a:pPr algn="ctr" eaLnBrk="1" hangingPunct="1">
              <a:lnSpc>
                <a:spcPct val="100000"/>
              </a:lnSpc>
              <a:spcBef>
                <a:spcPct val="100000"/>
              </a:spcBef>
              <a:buClr>
                <a:schemeClr val="tx1"/>
              </a:buClr>
              <a:buSzPct val="60000"/>
              <a:buFont typeface="Wingdings" pitchFamily="2" charset="2"/>
              <a:buNone/>
            </a:pPr>
            <a:r>
              <a:rPr kumimoji="0" lang="en-US" sz="1600">
                <a:latin typeface="Tahoma" pitchFamily="34" charset="0"/>
              </a:rPr>
              <a:t>* 5 months (or more) postcessation</a:t>
            </a:r>
          </a:p>
        </p:txBody>
      </p:sp>
      <p:sp>
        <p:nvSpPr>
          <p:cNvPr id="1576982" name="Text Box 22"/>
          <p:cNvSpPr txBox="1">
            <a:spLocks noChangeArrowheads="1"/>
          </p:cNvSpPr>
          <p:nvPr/>
        </p:nvSpPr>
        <p:spPr bwMode="auto">
          <a:xfrm>
            <a:off x="0" y="5862638"/>
            <a:ext cx="9144000" cy="427037"/>
          </a:xfrm>
          <a:prstGeom prst="rect">
            <a:avLst/>
          </a:prstGeom>
          <a:solidFill>
            <a:schemeClr val="tx1"/>
          </a:solidFill>
          <a:ln>
            <a:noFill/>
          </a:ln>
          <a:effectLst/>
          <a:extLst/>
        </p:spPr>
        <p:txBody>
          <a:bodyPr>
            <a:spAutoFit/>
          </a:bodyPr>
          <a:lstStyle/>
          <a:p>
            <a:pPr algn="ctr" eaLnBrk="1" hangingPunct="1">
              <a:lnSpc>
                <a:spcPct val="100000"/>
              </a:lnSpc>
              <a:spcBef>
                <a:spcPct val="100000"/>
              </a:spcBef>
              <a:spcAft>
                <a:spcPct val="20000"/>
              </a:spcAft>
              <a:buClr>
                <a:schemeClr val="tx1"/>
              </a:buClr>
              <a:buSzPct val="60000"/>
              <a:buFont typeface="Wingdings" pitchFamily="2" charset="2"/>
              <a:buNone/>
              <a:defRPr/>
            </a:pPr>
            <a:r>
              <a:rPr kumimoji="0" lang="en-US" sz="2200" b="1">
                <a:solidFill>
                  <a:schemeClr val="bg1"/>
                </a:solidFill>
                <a:effectLst>
                  <a:outerShdw blurRad="38100" dist="38100" dir="2700000" algn="tl">
                    <a:srgbClr val="1C1C1C"/>
                  </a:outerShdw>
                </a:effectLst>
                <a:latin typeface="Tahoma" pitchFamily="34" charset="0"/>
              </a:rPr>
              <a:t>Provide assistance throughout the quit attempt.</a:t>
            </a:r>
          </a:p>
        </p:txBody>
      </p:sp>
      <p:sp>
        <p:nvSpPr>
          <p:cNvPr id="13335" name="Text Box 4"/>
          <p:cNvSpPr txBox="1">
            <a:spLocks noChangeArrowheads="1"/>
          </p:cNvSpPr>
          <p:nvPr/>
        </p:nvSpPr>
        <p:spPr bwMode="auto">
          <a:xfrm>
            <a:off x="1517650" y="6330950"/>
            <a:ext cx="7553325" cy="517525"/>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rgbClr val="003366"/>
                </a:solidFill>
              </a:rPr>
              <a:t>Fiore et al. (2008). </a:t>
            </a:r>
            <a:r>
              <a:rPr kumimoji="0" lang="en-US" sz="1400" i="1">
                <a:solidFill>
                  <a:srgbClr val="003366"/>
                </a:solidFill>
              </a:rPr>
              <a:t>Treating Tobacco Use and Dependence: 2008 Update. </a:t>
            </a:r>
          </a:p>
          <a:p>
            <a:pPr algn="r" eaLnBrk="1" hangingPunct="1">
              <a:lnSpc>
                <a:spcPct val="100000"/>
              </a:lnSpc>
              <a:spcBef>
                <a:spcPct val="0"/>
              </a:spcBef>
              <a:buClr>
                <a:schemeClr val="tx1"/>
              </a:buClr>
              <a:buSzPct val="60000"/>
              <a:buFont typeface="Wingdings" pitchFamily="2" charset="2"/>
              <a:buNone/>
            </a:pPr>
            <a:r>
              <a:rPr kumimoji="0" lang="en-US" sz="1400" i="1">
                <a:solidFill>
                  <a:srgbClr val="003366"/>
                </a:solidFill>
              </a:rPr>
              <a:t>Clinical Practice Guideline. </a:t>
            </a:r>
            <a:r>
              <a:rPr kumimoji="0" lang="en-US" sz="1400">
                <a:solidFill>
                  <a:srgbClr val="003366"/>
                </a:solidFill>
              </a:rPr>
              <a:t>Rockville, MD: USDHHS, PHS, May 2008.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617538"/>
            <a:ext cx="7115175" cy="1143000"/>
          </a:xfrm>
          <a:noFill/>
        </p:spPr>
        <p:txBody>
          <a:bodyPr/>
          <a:lstStyle/>
          <a:p>
            <a:pPr eaLnBrk="1" hangingPunct="1"/>
            <a:r>
              <a:rPr lang="en-US" smtClean="0"/>
              <a:t>The 5 A’s: REVIEW</a:t>
            </a:r>
          </a:p>
        </p:txBody>
      </p:sp>
      <p:grpSp>
        <p:nvGrpSpPr>
          <p:cNvPr id="2" name="Group 3"/>
          <p:cNvGrpSpPr>
            <a:grpSpLocks/>
          </p:cNvGrpSpPr>
          <p:nvPr/>
        </p:nvGrpSpPr>
        <p:grpSpPr bwMode="auto">
          <a:xfrm>
            <a:off x="1203325" y="2046288"/>
            <a:ext cx="7559675" cy="528637"/>
            <a:chOff x="758" y="1289"/>
            <a:chExt cx="4687" cy="333"/>
          </a:xfrm>
        </p:grpSpPr>
        <p:sp>
          <p:nvSpPr>
            <p:cNvPr id="14356" name="Line 4"/>
            <p:cNvSpPr>
              <a:spLocks noChangeShapeType="1"/>
            </p:cNvSpPr>
            <p:nvPr/>
          </p:nvSpPr>
          <p:spPr bwMode="auto">
            <a:xfrm>
              <a:off x="2114" y="1458"/>
              <a:ext cx="658" cy="0"/>
            </a:xfrm>
            <a:prstGeom prst="line">
              <a:avLst/>
            </a:prstGeom>
            <a:noFill/>
            <a:ln w="9525">
              <a:solidFill>
                <a:schemeClr val="tx1"/>
              </a:solidFill>
              <a:round/>
              <a:headEnd/>
              <a:tailEnd type="triangle" w="med" len="med"/>
            </a:ln>
          </p:spPr>
          <p:txBody>
            <a:bodyPr/>
            <a:lstStyle/>
            <a:p>
              <a:endParaRPr lang="en-US"/>
            </a:p>
          </p:txBody>
        </p:sp>
        <p:sp>
          <p:nvSpPr>
            <p:cNvPr id="14357" name="Text Box 5"/>
            <p:cNvSpPr txBox="1">
              <a:spLocks noChangeArrowheads="1"/>
            </p:cNvSpPr>
            <p:nvPr/>
          </p:nvSpPr>
          <p:spPr bwMode="auto">
            <a:xfrm>
              <a:off x="758" y="1289"/>
              <a:ext cx="1443" cy="333"/>
            </a:xfrm>
            <a:prstGeom prst="rect">
              <a:avLst/>
            </a:prstGeom>
            <a:solidFill>
              <a:srgbClr val="EFEFFB"/>
            </a:solidFill>
            <a:ln w="9525">
              <a:solidFill>
                <a:schemeClr val="tx1"/>
              </a:solidFill>
              <a:miter lim="800000"/>
              <a:headEnd/>
              <a:tailEnd/>
            </a:ln>
          </p:spPr>
          <p:txBody>
            <a:bodyPr>
              <a:spAutoFit/>
            </a:bodyPr>
            <a:lstStyle/>
            <a:p>
              <a:pPr algn="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ASK</a:t>
              </a:r>
            </a:p>
          </p:txBody>
        </p:sp>
        <p:sp>
          <p:nvSpPr>
            <p:cNvPr id="14358" name="Text Box 6"/>
            <p:cNvSpPr txBox="1">
              <a:spLocks noChangeArrowheads="1"/>
            </p:cNvSpPr>
            <p:nvPr/>
          </p:nvSpPr>
          <p:spPr bwMode="auto">
            <a:xfrm>
              <a:off x="2780" y="1328"/>
              <a:ext cx="2665" cy="256"/>
            </a:xfrm>
            <a:prstGeom prst="rect">
              <a:avLst/>
            </a:prstGeom>
            <a:solidFill>
              <a:srgbClr val="EFEFFB"/>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000">
                  <a:latin typeface="Tahoma" pitchFamily="34" charset="0"/>
                </a:rPr>
                <a:t>about tobacco USE</a:t>
              </a:r>
            </a:p>
          </p:txBody>
        </p:sp>
      </p:grpSp>
      <p:grpSp>
        <p:nvGrpSpPr>
          <p:cNvPr id="3" name="Group 7"/>
          <p:cNvGrpSpPr>
            <a:grpSpLocks/>
          </p:cNvGrpSpPr>
          <p:nvPr/>
        </p:nvGrpSpPr>
        <p:grpSpPr bwMode="auto">
          <a:xfrm>
            <a:off x="1203325" y="2886075"/>
            <a:ext cx="7559675" cy="528638"/>
            <a:chOff x="758" y="1818"/>
            <a:chExt cx="4676" cy="333"/>
          </a:xfrm>
        </p:grpSpPr>
        <p:sp>
          <p:nvSpPr>
            <p:cNvPr id="14353" name="Line 8"/>
            <p:cNvSpPr>
              <a:spLocks noChangeShapeType="1"/>
            </p:cNvSpPr>
            <p:nvPr/>
          </p:nvSpPr>
          <p:spPr bwMode="auto">
            <a:xfrm>
              <a:off x="2114" y="1987"/>
              <a:ext cx="658" cy="0"/>
            </a:xfrm>
            <a:prstGeom prst="line">
              <a:avLst/>
            </a:prstGeom>
            <a:noFill/>
            <a:ln w="9525">
              <a:solidFill>
                <a:schemeClr val="tx1"/>
              </a:solidFill>
              <a:round/>
              <a:headEnd/>
              <a:tailEnd type="triangle" w="med" len="med"/>
            </a:ln>
          </p:spPr>
          <p:txBody>
            <a:bodyPr/>
            <a:lstStyle/>
            <a:p>
              <a:endParaRPr lang="en-US"/>
            </a:p>
          </p:txBody>
        </p:sp>
        <p:sp>
          <p:nvSpPr>
            <p:cNvPr id="14354" name="Text Box 9"/>
            <p:cNvSpPr txBox="1">
              <a:spLocks noChangeArrowheads="1"/>
            </p:cNvSpPr>
            <p:nvPr/>
          </p:nvSpPr>
          <p:spPr bwMode="auto">
            <a:xfrm>
              <a:off x="758" y="1818"/>
              <a:ext cx="1443" cy="333"/>
            </a:xfrm>
            <a:prstGeom prst="rect">
              <a:avLst/>
            </a:prstGeom>
            <a:solidFill>
              <a:srgbClr val="D7D7F5"/>
            </a:solidFill>
            <a:ln w="9525">
              <a:solidFill>
                <a:schemeClr val="tx1"/>
              </a:solidFill>
              <a:miter lim="800000"/>
              <a:headEnd/>
              <a:tailEnd/>
            </a:ln>
          </p:spPr>
          <p:txBody>
            <a:bodyPr>
              <a:spAutoFit/>
            </a:bodyPr>
            <a:lstStyle/>
            <a:p>
              <a:pPr algn="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ADVISE</a:t>
              </a:r>
            </a:p>
          </p:txBody>
        </p:sp>
        <p:sp>
          <p:nvSpPr>
            <p:cNvPr id="14355" name="Text Box 10"/>
            <p:cNvSpPr txBox="1">
              <a:spLocks noChangeArrowheads="1"/>
            </p:cNvSpPr>
            <p:nvPr/>
          </p:nvSpPr>
          <p:spPr bwMode="auto">
            <a:xfrm>
              <a:off x="2769" y="1857"/>
              <a:ext cx="2665" cy="256"/>
            </a:xfrm>
            <a:prstGeom prst="rect">
              <a:avLst/>
            </a:prstGeom>
            <a:solidFill>
              <a:srgbClr val="D7D7F5"/>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000">
                  <a:latin typeface="Tahoma" pitchFamily="34" charset="0"/>
                </a:rPr>
                <a:t>tobacco users to QUIT</a:t>
              </a:r>
            </a:p>
          </p:txBody>
        </p:sp>
      </p:grpSp>
      <p:grpSp>
        <p:nvGrpSpPr>
          <p:cNvPr id="4" name="Group 11"/>
          <p:cNvGrpSpPr>
            <a:grpSpLocks/>
          </p:cNvGrpSpPr>
          <p:nvPr/>
        </p:nvGrpSpPr>
        <p:grpSpPr bwMode="auto">
          <a:xfrm>
            <a:off x="1203325" y="3727450"/>
            <a:ext cx="7559675" cy="528638"/>
            <a:chOff x="758" y="2348"/>
            <a:chExt cx="4676" cy="333"/>
          </a:xfrm>
        </p:grpSpPr>
        <p:sp>
          <p:nvSpPr>
            <p:cNvPr id="14350" name="Line 12"/>
            <p:cNvSpPr>
              <a:spLocks noChangeShapeType="1"/>
            </p:cNvSpPr>
            <p:nvPr/>
          </p:nvSpPr>
          <p:spPr bwMode="auto">
            <a:xfrm>
              <a:off x="2114" y="2517"/>
              <a:ext cx="658" cy="0"/>
            </a:xfrm>
            <a:prstGeom prst="line">
              <a:avLst/>
            </a:prstGeom>
            <a:noFill/>
            <a:ln w="9525">
              <a:solidFill>
                <a:schemeClr val="tx1"/>
              </a:solidFill>
              <a:round/>
              <a:headEnd/>
              <a:tailEnd type="triangle" w="med" len="med"/>
            </a:ln>
          </p:spPr>
          <p:txBody>
            <a:bodyPr/>
            <a:lstStyle/>
            <a:p>
              <a:endParaRPr lang="en-US"/>
            </a:p>
          </p:txBody>
        </p:sp>
        <p:sp>
          <p:nvSpPr>
            <p:cNvPr id="14351" name="Text Box 13"/>
            <p:cNvSpPr txBox="1">
              <a:spLocks noChangeArrowheads="1"/>
            </p:cNvSpPr>
            <p:nvPr/>
          </p:nvSpPr>
          <p:spPr bwMode="auto">
            <a:xfrm>
              <a:off x="758" y="2348"/>
              <a:ext cx="1443" cy="333"/>
            </a:xfrm>
            <a:prstGeom prst="rect">
              <a:avLst/>
            </a:prstGeom>
            <a:solidFill>
              <a:srgbClr val="B5B5ED"/>
            </a:solidFill>
            <a:ln w="9525">
              <a:solidFill>
                <a:schemeClr val="tx1"/>
              </a:solidFill>
              <a:miter lim="800000"/>
              <a:headEnd/>
              <a:tailEnd/>
            </a:ln>
          </p:spPr>
          <p:txBody>
            <a:bodyPr>
              <a:spAutoFit/>
            </a:bodyPr>
            <a:lstStyle/>
            <a:p>
              <a:pPr algn="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ASSESS</a:t>
              </a:r>
            </a:p>
          </p:txBody>
        </p:sp>
        <p:sp>
          <p:nvSpPr>
            <p:cNvPr id="14352" name="Text Box 14"/>
            <p:cNvSpPr txBox="1">
              <a:spLocks noChangeArrowheads="1"/>
            </p:cNvSpPr>
            <p:nvPr/>
          </p:nvSpPr>
          <p:spPr bwMode="auto">
            <a:xfrm>
              <a:off x="2769" y="2387"/>
              <a:ext cx="2665" cy="256"/>
            </a:xfrm>
            <a:prstGeom prst="rect">
              <a:avLst/>
            </a:prstGeom>
            <a:solidFill>
              <a:srgbClr val="B5B5ED"/>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000">
                  <a:latin typeface="Tahoma" pitchFamily="34" charset="0"/>
                </a:rPr>
                <a:t>READINESS to make a quit attempt</a:t>
              </a:r>
            </a:p>
          </p:txBody>
        </p:sp>
      </p:grpSp>
      <p:grpSp>
        <p:nvGrpSpPr>
          <p:cNvPr id="5" name="Group 15"/>
          <p:cNvGrpSpPr>
            <a:grpSpLocks/>
          </p:cNvGrpSpPr>
          <p:nvPr/>
        </p:nvGrpSpPr>
        <p:grpSpPr bwMode="auto">
          <a:xfrm>
            <a:off x="1203325" y="4568825"/>
            <a:ext cx="7559675" cy="528638"/>
            <a:chOff x="758" y="2878"/>
            <a:chExt cx="4677" cy="333"/>
          </a:xfrm>
        </p:grpSpPr>
        <p:sp>
          <p:nvSpPr>
            <p:cNvPr id="14347" name="Line 16"/>
            <p:cNvSpPr>
              <a:spLocks noChangeShapeType="1"/>
            </p:cNvSpPr>
            <p:nvPr/>
          </p:nvSpPr>
          <p:spPr bwMode="auto">
            <a:xfrm>
              <a:off x="2114" y="3046"/>
              <a:ext cx="658" cy="0"/>
            </a:xfrm>
            <a:prstGeom prst="line">
              <a:avLst/>
            </a:prstGeom>
            <a:noFill/>
            <a:ln w="9525">
              <a:solidFill>
                <a:schemeClr val="tx1"/>
              </a:solidFill>
              <a:round/>
              <a:headEnd/>
              <a:tailEnd type="triangle" w="med" len="med"/>
            </a:ln>
          </p:spPr>
          <p:txBody>
            <a:bodyPr/>
            <a:lstStyle/>
            <a:p>
              <a:endParaRPr lang="en-US"/>
            </a:p>
          </p:txBody>
        </p:sp>
        <p:sp>
          <p:nvSpPr>
            <p:cNvPr id="14348" name="Text Box 17"/>
            <p:cNvSpPr txBox="1">
              <a:spLocks noChangeArrowheads="1"/>
            </p:cNvSpPr>
            <p:nvPr/>
          </p:nvSpPr>
          <p:spPr bwMode="auto">
            <a:xfrm>
              <a:off x="758" y="2878"/>
              <a:ext cx="1443" cy="333"/>
            </a:xfrm>
            <a:prstGeom prst="rect">
              <a:avLst/>
            </a:prstGeom>
            <a:solidFill>
              <a:srgbClr val="9494E4"/>
            </a:solidFill>
            <a:ln w="9525">
              <a:solidFill>
                <a:schemeClr val="tx1"/>
              </a:solidFill>
              <a:miter lim="800000"/>
              <a:headEnd/>
              <a:tailEnd/>
            </a:ln>
          </p:spPr>
          <p:txBody>
            <a:bodyPr>
              <a:spAutoFit/>
            </a:bodyPr>
            <a:lstStyle/>
            <a:p>
              <a:pPr algn="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ASSIST</a:t>
              </a:r>
            </a:p>
          </p:txBody>
        </p:sp>
        <p:sp>
          <p:nvSpPr>
            <p:cNvPr id="14349" name="Text Box 18"/>
            <p:cNvSpPr txBox="1">
              <a:spLocks noChangeArrowheads="1"/>
            </p:cNvSpPr>
            <p:nvPr/>
          </p:nvSpPr>
          <p:spPr bwMode="auto">
            <a:xfrm>
              <a:off x="2770" y="2916"/>
              <a:ext cx="2665" cy="256"/>
            </a:xfrm>
            <a:prstGeom prst="rect">
              <a:avLst/>
            </a:prstGeom>
            <a:solidFill>
              <a:srgbClr val="9494E4"/>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000">
                  <a:latin typeface="Tahoma" pitchFamily="34" charset="0"/>
                </a:rPr>
                <a:t>with the QUIT ATTEMPT</a:t>
              </a:r>
            </a:p>
          </p:txBody>
        </p:sp>
      </p:grpSp>
      <p:grpSp>
        <p:nvGrpSpPr>
          <p:cNvPr id="6" name="Group 19"/>
          <p:cNvGrpSpPr>
            <a:grpSpLocks/>
          </p:cNvGrpSpPr>
          <p:nvPr/>
        </p:nvGrpSpPr>
        <p:grpSpPr bwMode="auto">
          <a:xfrm>
            <a:off x="1203325" y="5410200"/>
            <a:ext cx="7559675" cy="528638"/>
            <a:chOff x="758" y="3408"/>
            <a:chExt cx="4677" cy="333"/>
          </a:xfrm>
        </p:grpSpPr>
        <p:sp>
          <p:nvSpPr>
            <p:cNvPr id="14344" name="Line 20"/>
            <p:cNvSpPr>
              <a:spLocks noChangeShapeType="1"/>
            </p:cNvSpPr>
            <p:nvPr/>
          </p:nvSpPr>
          <p:spPr bwMode="auto">
            <a:xfrm>
              <a:off x="2114" y="3576"/>
              <a:ext cx="658" cy="0"/>
            </a:xfrm>
            <a:prstGeom prst="line">
              <a:avLst/>
            </a:prstGeom>
            <a:noFill/>
            <a:ln w="9525">
              <a:solidFill>
                <a:schemeClr val="tx1"/>
              </a:solidFill>
              <a:round/>
              <a:headEnd/>
              <a:tailEnd type="triangle" w="med" len="med"/>
            </a:ln>
          </p:spPr>
          <p:txBody>
            <a:bodyPr/>
            <a:lstStyle/>
            <a:p>
              <a:endParaRPr lang="en-US"/>
            </a:p>
          </p:txBody>
        </p:sp>
        <p:sp>
          <p:nvSpPr>
            <p:cNvPr id="14345" name="Text Box 21"/>
            <p:cNvSpPr txBox="1">
              <a:spLocks noChangeArrowheads="1"/>
            </p:cNvSpPr>
            <p:nvPr/>
          </p:nvSpPr>
          <p:spPr bwMode="auto">
            <a:xfrm>
              <a:off x="758" y="3408"/>
              <a:ext cx="1443" cy="333"/>
            </a:xfrm>
            <a:prstGeom prst="rect">
              <a:avLst/>
            </a:prstGeom>
            <a:solidFill>
              <a:srgbClr val="6161D7"/>
            </a:solidFill>
            <a:ln w="9525">
              <a:solidFill>
                <a:schemeClr val="tx1"/>
              </a:solidFill>
              <a:miter lim="800000"/>
              <a:headEnd/>
              <a:tailEnd/>
            </a:ln>
          </p:spPr>
          <p:txBody>
            <a:bodyPr>
              <a:spAutoFit/>
            </a:bodyPr>
            <a:lstStyle/>
            <a:p>
              <a:pPr algn="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ARRANGE</a:t>
              </a:r>
            </a:p>
          </p:txBody>
        </p:sp>
        <p:sp>
          <p:nvSpPr>
            <p:cNvPr id="14346" name="Text Box 22"/>
            <p:cNvSpPr txBox="1">
              <a:spLocks noChangeArrowheads="1"/>
            </p:cNvSpPr>
            <p:nvPr/>
          </p:nvSpPr>
          <p:spPr bwMode="auto">
            <a:xfrm>
              <a:off x="2770" y="3446"/>
              <a:ext cx="2665" cy="256"/>
            </a:xfrm>
            <a:prstGeom prst="rect">
              <a:avLst/>
            </a:prstGeom>
            <a:solidFill>
              <a:srgbClr val="6161D7"/>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000">
                  <a:latin typeface="Tahoma" pitchFamily="34" charset="0"/>
                </a:rPr>
                <a:t>FOLLOW-UP care</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66725" y="2133600"/>
            <a:ext cx="8534400" cy="3998913"/>
          </a:xfrm>
          <a:noFill/>
        </p:spPr>
        <p:txBody>
          <a:bodyPr/>
          <a:lstStyle/>
          <a:p>
            <a:pPr marL="228600" indent="-228600" eaLnBrk="1" hangingPunct="1"/>
            <a:r>
              <a:rPr lang="en-US" altLang="en-US" sz="2600" smtClean="0"/>
              <a:t>Faced with change, most people are not ready to act. </a:t>
            </a:r>
          </a:p>
          <a:p>
            <a:pPr marL="228600" indent="-228600" eaLnBrk="1" hangingPunct="1"/>
            <a:r>
              <a:rPr lang="en-US" altLang="en-US" sz="2600" smtClean="0"/>
              <a:t>Change is a process, not a single step.</a:t>
            </a:r>
          </a:p>
          <a:p>
            <a:pPr marL="228600" indent="-228600" eaLnBrk="1" hangingPunct="1"/>
            <a:r>
              <a:rPr lang="en-US" altLang="en-US" sz="2600" smtClean="0"/>
              <a:t>Typically, it takes multiple attempts.</a:t>
            </a:r>
          </a:p>
        </p:txBody>
      </p:sp>
      <p:grpSp>
        <p:nvGrpSpPr>
          <p:cNvPr id="2" name="Group 3"/>
          <p:cNvGrpSpPr>
            <a:grpSpLocks/>
          </p:cNvGrpSpPr>
          <p:nvPr/>
        </p:nvGrpSpPr>
        <p:grpSpPr bwMode="auto">
          <a:xfrm>
            <a:off x="5946775" y="4519613"/>
            <a:ext cx="2967038" cy="2338387"/>
            <a:chOff x="3250" y="2727"/>
            <a:chExt cx="2373" cy="1593"/>
          </a:xfrm>
        </p:grpSpPr>
        <p:sp>
          <p:nvSpPr>
            <p:cNvPr id="15366" name="Freeform 4"/>
            <p:cNvSpPr>
              <a:spLocks/>
            </p:cNvSpPr>
            <p:nvPr/>
          </p:nvSpPr>
          <p:spPr bwMode="auto">
            <a:xfrm rot="-176173">
              <a:off x="3361" y="2738"/>
              <a:ext cx="443" cy="348"/>
            </a:xfrm>
            <a:custGeom>
              <a:avLst/>
              <a:gdLst>
                <a:gd name="T0" fmla="*/ 556 w 349"/>
                <a:gd name="T1" fmla="*/ 204 h 306"/>
                <a:gd name="T2" fmla="*/ 515 w 349"/>
                <a:gd name="T3" fmla="*/ 126 h 306"/>
                <a:gd name="T4" fmla="*/ 451 w 349"/>
                <a:gd name="T5" fmla="*/ 67 h 306"/>
                <a:gd name="T6" fmla="*/ 371 w 349"/>
                <a:gd name="T7" fmla="*/ 23 h 306"/>
                <a:gd name="T8" fmla="*/ 307 w 349"/>
                <a:gd name="T9" fmla="*/ 3 h 306"/>
                <a:gd name="T10" fmla="*/ 264 w 349"/>
                <a:gd name="T11" fmla="*/ 0 h 306"/>
                <a:gd name="T12" fmla="*/ 217 w 349"/>
                <a:gd name="T13" fmla="*/ 3 h 306"/>
                <a:gd name="T14" fmla="*/ 171 w 349"/>
                <a:gd name="T15" fmla="*/ 13 h 306"/>
                <a:gd name="T16" fmla="*/ 127 w 349"/>
                <a:gd name="T17" fmla="*/ 31 h 306"/>
                <a:gd name="T18" fmla="*/ 88 w 349"/>
                <a:gd name="T19" fmla="*/ 51 h 306"/>
                <a:gd name="T20" fmla="*/ 53 w 349"/>
                <a:gd name="T21" fmla="*/ 77 h 306"/>
                <a:gd name="T22" fmla="*/ 25 w 349"/>
                <a:gd name="T23" fmla="*/ 109 h 306"/>
                <a:gd name="T24" fmla="*/ 4 w 349"/>
                <a:gd name="T25" fmla="*/ 158 h 306"/>
                <a:gd name="T26" fmla="*/ 4 w 349"/>
                <a:gd name="T27" fmla="*/ 221 h 306"/>
                <a:gd name="T28" fmla="*/ 36 w 349"/>
                <a:gd name="T29" fmla="*/ 284 h 306"/>
                <a:gd name="T30" fmla="*/ 105 w 349"/>
                <a:gd name="T31" fmla="*/ 338 h 306"/>
                <a:gd name="T32" fmla="*/ 204 w 349"/>
                <a:gd name="T33" fmla="*/ 371 h 306"/>
                <a:gd name="T34" fmla="*/ 293 w 349"/>
                <a:gd name="T35" fmla="*/ 367 h 306"/>
                <a:gd name="T36" fmla="*/ 369 w 349"/>
                <a:gd name="T37" fmla="*/ 339 h 306"/>
                <a:gd name="T38" fmla="*/ 419 w 349"/>
                <a:gd name="T39" fmla="*/ 293 h 306"/>
                <a:gd name="T40" fmla="*/ 437 w 349"/>
                <a:gd name="T41" fmla="*/ 247 h 306"/>
                <a:gd name="T42" fmla="*/ 420 w 349"/>
                <a:gd name="T43" fmla="*/ 199 h 306"/>
                <a:gd name="T44" fmla="*/ 378 w 349"/>
                <a:gd name="T45" fmla="*/ 160 h 306"/>
                <a:gd name="T46" fmla="*/ 324 w 349"/>
                <a:gd name="T47" fmla="*/ 131 h 306"/>
                <a:gd name="T48" fmla="*/ 258 w 349"/>
                <a:gd name="T49" fmla="*/ 121 h 306"/>
                <a:gd name="T50" fmla="*/ 193 w 349"/>
                <a:gd name="T51" fmla="*/ 148 h 306"/>
                <a:gd name="T52" fmla="*/ 155 w 349"/>
                <a:gd name="T53" fmla="*/ 197 h 306"/>
                <a:gd name="T54" fmla="*/ 166 w 349"/>
                <a:gd name="T55" fmla="*/ 247 h 306"/>
                <a:gd name="T56" fmla="*/ 221 w 349"/>
                <a:gd name="T57" fmla="*/ 221 h 306"/>
                <a:gd name="T58" fmla="*/ 209 w 349"/>
                <a:gd name="T59" fmla="*/ 208 h 306"/>
                <a:gd name="T60" fmla="*/ 221 w 349"/>
                <a:gd name="T61" fmla="*/ 191 h 306"/>
                <a:gd name="T62" fmla="*/ 246 w 349"/>
                <a:gd name="T63" fmla="*/ 180 h 306"/>
                <a:gd name="T64" fmla="*/ 277 w 349"/>
                <a:gd name="T65" fmla="*/ 180 h 306"/>
                <a:gd name="T66" fmla="*/ 307 w 349"/>
                <a:gd name="T67" fmla="*/ 191 h 306"/>
                <a:gd name="T68" fmla="*/ 339 w 349"/>
                <a:gd name="T69" fmla="*/ 207 h 306"/>
                <a:gd name="T70" fmla="*/ 357 w 349"/>
                <a:gd name="T71" fmla="*/ 227 h 306"/>
                <a:gd name="T72" fmla="*/ 359 w 349"/>
                <a:gd name="T73" fmla="*/ 248 h 306"/>
                <a:gd name="T74" fmla="*/ 345 w 349"/>
                <a:gd name="T75" fmla="*/ 273 h 306"/>
                <a:gd name="T76" fmla="*/ 315 w 349"/>
                <a:gd name="T77" fmla="*/ 300 h 306"/>
                <a:gd name="T78" fmla="*/ 259 w 349"/>
                <a:gd name="T79" fmla="*/ 314 h 306"/>
                <a:gd name="T80" fmla="*/ 182 w 349"/>
                <a:gd name="T81" fmla="*/ 307 h 306"/>
                <a:gd name="T82" fmla="*/ 116 w 349"/>
                <a:gd name="T83" fmla="*/ 275 h 306"/>
                <a:gd name="T84" fmla="*/ 89 w 349"/>
                <a:gd name="T85" fmla="*/ 232 h 306"/>
                <a:gd name="T86" fmla="*/ 89 w 349"/>
                <a:gd name="T87" fmla="*/ 187 h 306"/>
                <a:gd name="T88" fmla="*/ 103 w 349"/>
                <a:gd name="T89" fmla="*/ 148 h 306"/>
                <a:gd name="T90" fmla="*/ 131 w 349"/>
                <a:gd name="T91" fmla="*/ 114 h 306"/>
                <a:gd name="T92" fmla="*/ 175 w 349"/>
                <a:gd name="T93" fmla="*/ 84 h 306"/>
                <a:gd name="T94" fmla="*/ 234 w 349"/>
                <a:gd name="T95" fmla="*/ 67 h 306"/>
                <a:gd name="T96" fmla="*/ 301 w 349"/>
                <a:gd name="T97" fmla="*/ 73 h 306"/>
                <a:gd name="T98" fmla="*/ 376 w 349"/>
                <a:gd name="T99" fmla="*/ 103 h 306"/>
                <a:gd name="T100" fmla="*/ 447 w 349"/>
                <a:gd name="T101" fmla="*/ 158 h 306"/>
                <a:gd name="T102" fmla="*/ 484 w 349"/>
                <a:gd name="T103" fmla="*/ 229 h 306"/>
                <a:gd name="T104" fmla="*/ 473 w 349"/>
                <a:gd name="T105" fmla="*/ 317 h 306"/>
                <a:gd name="T106" fmla="*/ 449 w 349"/>
                <a:gd name="T107" fmla="*/ 358 h 306"/>
                <a:gd name="T108" fmla="*/ 423 w 349"/>
                <a:gd name="T109" fmla="*/ 396 h 3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9"/>
                <a:gd name="T166" fmla="*/ 0 h 306"/>
                <a:gd name="T167" fmla="*/ 349 w 349"/>
                <a:gd name="T168" fmla="*/ 306 h 3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9" h="306">
                  <a:moveTo>
                    <a:pt x="349" y="191"/>
                  </a:moveTo>
                  <a:lnTo>
                    <a:pt x="345" y="157"/>
                  </a:lnTo>
                  <a:lnTo>
                    <a:pt x="334" y="126"/>
                  </a:lnTo>
                  <a:lnTo>
                    <a:pt x="320" y="98"/>
                  </a:lnTo>
                  <a:lnTo>
                    <a:pt x="302" y="73"/>
                  </a:lnTo>
                  <a:lnTo>
                    <a:pt x="280" y="52"/>
                  </a:lnTo>
                  <a:lnTo>
                    <a:pt x="256" y="34"/>
                  </a:lnTo>
                  <a:lnTo>
                    <a:pt x="230" y="18"/>
                  </a:lnTo>
                  <a:lnTo>
                    <a:pt x="204" y="7"/>
                  </a:lnTo>
                  <a:lnTo>
                    <a:pt x="191" y="3"/>
                  </a:lnTo>
                  <a:lnTo>
                    <a:pt x="178" y="0"/>
                  </a:lnTo>
                  <a:lnTo>
                    <a:pt x="164" y="0"/>
                  </a:lnTo>
                  <a:lnTo>
                    <a:pt x="149" y="0"/>
                  </a:lnTo>
                  <a:lnTo>
                    <a:pt x="135" y="3"/>
                  </a:lnTo>
                  <a:lnTo>
                    <a:pt x="121" y="6"/>
                  </a:lnTo>
                  <a:lnTo>
                    <a:pt x="106" y="10"/>
                  </a:lnTo>
                  <a:lnTo>
                    <a:pt x="93" y="16"/>
                  </a:lnTo>
                  <a:lnTo>
                    <a:pt x="79" y="24"/>
                  </a:lnTo>
                  <a:lnTo>
                    <a:pt x="65" y="32"/>
                  </a:lnTo>
                  <a:lnTo>
                    <a:pt x="54" y="40"/>
                  </a:lnTo>
                  <a:lnTo>
                    <a:pt x="43" y="50"/>
                  </a:lnTo>
                  <a:lnTo>
                    <a:pt x="33" y="60"/>
                  </a:lnTo>
                  <a:lnTo>
                    <a:pt x="23" y="72"/>
                  </a:lnTo>
                  <a:lnTo>
                    <a:pt x="16" y="84"/>
                  </a:lnTo>
                  <a:lnTo>
                    <a:pt x="10" y="97"/>
                  </a:lnTo>
                  <a:lnTo>
                    <a:pt x="2" y="122"/>
                  </a:lnTo>
                  <a:lnTo>
                    <a:pt x="0" y="146"/>
                  </a:lnTo>
                  <a:lnTo>
                    <a:pt x="2" y="171"/>
                  </a:lnTo>
                  <a:lnTo>
                    <a:pt x="9" y="196"/>
                  </a:lnTo>
                  <a:lnTo>
                    <a:pt x="22" y="220"/>
                  </a:lnTo>
                  <a:lnTo>
                    <a:pt x="41" y="242"/>
                  </a:lnTo>
                  <a:lnTo>
                    <a:pt x="65" y="261"/>
                  </a:lnTo>
                  <a:lnTo>
                    <a:pt x="97" y="278"/>
                  </a:lnTo>
                  <a:lnTo>
                    <a:pt x="127" y="287"/>
                  </a:lnTo>
                  <a:lnTo>
                    <a:pt x="156" y="288"/>
                  </a:lnTo>
                  <a:lnTo>
                    <a:pt x="182" y="284"/>
                  </a:lnTo>
                  <a:lnTo>
                    <a:pt x="207" y="275"/>
                  </a:lnTo>
                  <a:lnTo>
                    <a:pt x="229" y="262"/>
                  </a:lnTo>
                  <a:lnTo>
                    <a:pt x="246" y="245"/>
                  </a:lnTo>
                  <a:lnTo>
                    <a:pt x="260" y="227"/>
                  </a:lnTo>
                  <a:lnTo>
                    <a:pt x="267" y="209"/>
                  </a:lnTo>
                  <a:lnTo>
                    <a:pt x="271" y="191"/>
                  </a:lnTo>
                  <a:lnTo>
                    <a:pt x="267" y="171"/>
                  </a:lnTo>
                  <a:lnTo>
                    <a:pt x="261" y="154"/>
                  </a:lnTo>
                  <a:lnTo>
                    <a:pt x="249" y="139"/>
                  </a:lnTo>
                  <a:lnTo>
                    <a:pt x="235" y="124"/>
                  </a:lnTo>
                  <a:lnTo>
                    <a:pt x="219" y="111"/>
                  </a:lnTo>
                  <a:lnTo>
                    <a:pt x="201" y="101"/>
                  </a:lnTo>
                  <a:lnTo>
                    <a:pt x="182" y="94"/>
                  </a:lnTo>
                  <a:lnTo>
                    <a:pt x="160" y="93"/>
                  </a:lnTo>
                  <a:lnTo>
                    <a:pt x="139" y="100"/>
                  </a:lnTo>
                  <a:lnTo>
                    <a:pt x="120" y="114"/>
                  </a:lnTo>
                  <a:lnTo>
                    <a:pt x="105" y="132"/>
                  </a:lnTo>
                  <a:lnTo>
                    <a:pt x="96" y="152"/>
                  </a:lnTo>
                  <a:lnTo>
                    <a:pt x="95" y="173"/>
                  </a:lnTo>
                  <a:lnTo>
                    <a:pt x="103" y="191"/>
                  </a:lnTo>
                  <a:lnTo>
                    <a:pt x="121" y="203"/>
                  </a:lnTo>
                  <a:lnTo>
                    <a:pt x="137" y="171"/>
                  </a:lnTo>
                  <a:lnTo>
                    <a:pt x="131" y="167"/>
                  </a:lnTo>
                  <a:lnTo>
                    <a:pt x="130" y="161"/>
                  </a:lnTo>
                  <a:lnTo>
                    <a:pt x="131" y="154"/>
                  </a:lnTo>
                  <a:lnTo>
                    <a:pt x="137" y="148"/>
                  </a:lnTo>
                  <a:lnTo>
                    <a:pt x="144" y="143"/>
                  </a:lnTo>
                  <a:lnTo>
                    <a:pt x="153" y="139"/>
                  </a:lnTo>
                  <a:lnTo>
                    <a:pt x="162" y="137"/>
                  </a:lnTo>
                  <a:lnTo>
                    <a:pt x="172" y="139"/>
                  </a:lnTo>
                  <a:lnTo>
                    <a:pt x="182" y="143"/>
                  </a:lnTo>
                  <a:lnTo>
                    <a:pt x="191" y="148"/>
                  </a:lnTo>
                  <a:lnTo>
                    <a:pt x="201" y="153"/>
                  </a:lnTo>
                  <a:lnTo>
                    <a:pt x="210" y="160"/>
                  </a:lnTo>
                  <a:lnTo>
                    <a:pt x="216" y="168"/>
                  </a:lnTo>
                  <a:lnTo>
                    <a:pt x="221" y="176"/>
                  </a:lnTo>
                  <a:lnTo>
                    <a:pt x="223" y="184"/>
                  </a:lnTo>
                  <a:lnTo>
                    <a:pt x="223" y="192"/>
                  </a:lnTo>
                  <a:lnTo>
                    <a:pt x="220" y="201"/>
                  </a:lnTo>
                  <a:lnTo>
                    <a:pt x="214" y="211"/>
                  </a:lnTo>
                  <a:lnTo>
                    <a:pt x="206" y="221"/>
                  </a:lnTo>
                  <a:lnTo>
                    <a:pt x="195" y="232"/>
                  </a:lnTo>
                  <a:lnTo>
                    <a:pt x="180" y="238"/>
                  </a:lnTo>
                  <a:lnTo>
                    <a:pt x="161" y="243"/>
                  </a:lnTo>
                  <a:lnTo>
                    <a:pt x="139" y="243"/>
                  </a:lnTo>
                  <a:lnTo>
                    <a:pt x="113" y="237"/>
                  </a:lnTo>
                  <a:lnTo>
                    <a:pt x="89" y="227"/>
                  </a:lnTo>
                  <a:lnTo>
                    <a:pt x="72" y="213"/>
                  </a:lnTo>
                  <a:lnTo>
                    <a:pt x="61" y="198"/>
                  </a:lnTo>
                  <a:lnTo>
                    <a:pt x="55" y="179"/>
                  </a:lnTo>
                  <a:lnTo>
                    <a:pt x="53" y="161"/>
                  </a:lnTo>
                  <a:lnTo>
                    <a:pt x="55" y="144"/>
                  </a:lnTo>
                  <a:lnTo>
                    <a:pt x="59" y="127"/>
                  </a:lnTo>
                  <a:lnTo>
                    <a:pt x="64" y="114"/>
                  </a:lnTo>
                  <a:lnTo>
                    <a:pt x="71" y="101"/>
                  </a:lnTo>
                  <a:lnTo>
                    <a:pt x="81" y="88"/>
                  </a:lnTo>
                  <a:lnTo>
                    <a:pt x="94" y="76"/>
                  </a:lnTo>
                  <a:lnTo>
                    <a:pt x="109" y="65"/>
                  </a:lnTo>
                  <a:lnTo>
                    <a:pt x="126" y="57"/>
                  </a:lnTo>
                  <a:lnTo>
                    <a:pt x="145" y="52"/>
                  </a:lnTo>
                  <a:lnTo>
                    <a:pt x="165" y="51"/>
                  </a:lnTo>
                  <a:lnTo>
                    <a:pt x="187" y="56"/>
                  </a:lnTo>
                  <a:lnTo>
                    <a:pt x="211" y="65"/>
                  </a:lnTo>
                  <a:lnTo>
                    <a:pt x="233" y="80"/>
                  </a:lnTo>
                  <a:lnTo>
                    <a:pt x="256" y="98"/>
                  </a:lnTo>
                  <a:lnTo>
                    <a:pt x="277" y="122"/>
                  </a:lnTo>
                  <a:lnTo>
                    <a:pt x="291" y="148"/>
                  </a:lnTo>
                  <a:lnTo>
                    <a:pt x="300" y="177"/>
                  </a:lnTo>
                  <a:lnTo>
                    <a:pt x="302" y="210"/>
                  </a:lnTo>
                  <a:lnTo>
                    <a:pt x="294" y="245"/>
                  </a:lnTo>
                  <a:lnTo>
                    <a:pt x="287" y="262"/>
                  </a:lnTo>
                  <a:lnTo>
                    <a:pt x="279" y="277"/>
                  </a:lnTo>
                  <a:lnTo>
                    <a:pt x="270" y="293"/>
                  </a:lnTo>
                  <a:lnTo>
                    <a:pt x="262" y="306"/>
                  </a:lnTo>
                  <a:lnTo>
                    <a:pt x="349" y="191"/>
                  </a:lnTo>
                  <a:close/>
                </a:path>
              </a:pathLst>
            </a:custGeom>
            <a:solidFill>
              <a:srgbClr val="000080"/>
            </a:solidFill>
            <a:ln w="9525">
              <a:noFill/>
              <a:round/>
              <a:headEnd/>
              <a:tailEnd/>
            </a:ln>
          </p:spPr>
          <p:txBody>
            <a:bodyPr/>
            <a:lstStyle/>
            <a:p>
              <a:endParaRPr lang="en-US"/>
            </a:p>
          </p:txBody>
        </p:sp>
        <p:sp>
          <p:nvSpPr>
            <p:cNvPr id="15367" name="Freeform 5"/>
            <p:cNvSpPr>
              <a:spLocks/>
            </p:cNvSpPr>
            <p:nvPr/>
          </p:nvSpPr>
          <p:spPr bwMode="auto">
            <a:xfrm rot="-176173">
              <a:off x="3618" y="2947"/>
              <a:ext cx="278" cy="881"/>
            </a:xfrm>
            <a:custGeom>
              <a:avLst/>
              <a:gdLst>
                <a:gd name="T0" fmla="*/ 114 w 219"/>
                <a:gd name="T1" fmla="*/ 170 h 774"/>
                <a:gd name="T2" fmla="*/ 79 w 219"/>
                <a:gd name="T3" fmla="*/ 212 h 774"/>
                <a:gd name="T4" fmla="*/ 52 w 219"/>
                <a:gd name="T5" fmla="*/ 252 h 774"/>
                <a:gd name="T6" fmla="*/ 34 w 219"/>
                <a:gd name="T7" fmla="*/ 296 h 774"/>
                <a:gd name="T8" fmla="*/ 36 w 219"/>
                <a:gd name="T9" fmla="*/ 348 h 774"/>
                <a:gd name="T10" fmla="*/ 79 w 219"/>
                <a:gd name="T11" fmla="*/ 393 h 774"/>
                <a:gd name="T12" fmla="*/ 137 w 219"/>
                <a:gd name="T13" fmla="*/ 430 h 774"/>
                <a:gd name="T14" fmla="*/ 179 w 219"/>
                <a:gd name="T15" fmla="*/ 476 h 774"/>
                <a:gd name="T16" fmla="*/ 175 w 219"/>
                <a:gd name="T17" fmla="*/ 542 h 774"/>
                <a:gd name="T18" fmla="*/ 127 w 219"/>
                <a:gd name="T19" fmla="*/ 584 h 774"/>
                <a:gd name="T20" fmla="*/ 60 w 219"/>
                <a:gd name="T21" fmla="*/ 618 h 774"/>
                <a:gd name="T22" fmla="*/ 10 w 219"/>
                <a:gd name="T23" fmla="*/ 665 h 774"/>
                <a:gd name="T24" fmla="*/ 4 w 219"/>
                <a:gd name="T25" fmla="*/ 722 h 774"/>
                <a:gd name="T26" fmla="*/ 29 w 219"/>
                <a:gd name="T27" fmla="*/ 758 h 774"/>
                <a:gd name="T28" fmla="*/ 77 w 219"/>
                <a:gd name="T29" fmla="*/ 790 h 774"/>
                <a:gd name="T30" fmla="*/ 132 w 219"/>
                <a:gd name="T31" fmla="*/ 818 h 774"/>
                <a:gd name="T32" fmla="*/ 187 w 219"/>
                <a:gd name="T33" fmla="*/ 850 h 774"/>
                <a:gd name="T34" fmla="*/ 232 w 219"/>
                <a:gd name="T35" fmla="*/ 882 h 774"/>
                <a:gd name="T36" fmla="*/ 258 w 219"/>
                <a:gd name="T37" fmla="*/ 917 h 774"/>
                <a:gd name="T38" fmla="*/ 255 w 219"/>
                <a:gd name="T39" fmla="*/ 960 h 774"/>
                <a:gd name="T40" fmla="*/ 336 w 219"/>
                <a:gd name="T41" fmla="*/ 1003 h 774"/>
                <a:gd name="T42" fmla="*/ 353 w 219"/>
                <a:gd name="T43" fmla="*/ 933 h 774"/>
                <a:gd name="T44" fmla="*/ 336 w 219"/>
                <a:gd name="T45" fmla="*/ 881 h 774"/>
                <a:gd name="T46" fmla="*/ 298 w 219"/>
                <a:gd name="T47" fmla="*/ 842 h 774"/>
                <a:gd name="T48" fmla="*/ 250 w 219"/>
                <a:gd name="T49" fmla="*/ 814 h 774"/>
                <a:gd name="T50" fmla="*/ 192 w 219"/>
                <a:gd name="T51" fmla="*/ 790 h 774"/>
                <a:gd name="T52" fmla="*/ 143 w 219"/>
                <a:gd name="T53" fmla="*/ 768 h 774"/>
                <a:gd name="T54" fmla="*/ 107 w 219"/>
                <a:gd name="T55" fmla="*/ 740 h 774"/>
                <a:gd name="T56" fmla="*/ 94 w 219"/>
                <a:gd name="T57" fmla="*/ 705 h 774"/>
                <a:gd name="T58" fmla="*/ 122 w 219"/>
                <a:gd name="T59" fmla="*/ 643 h 774"/>
                <a:gd name="T60" fmla="*/ 184 w 219"/>
                <a:gd name="T61" fmla="*/ 609 h 774"/>
                <a:gd name="T62" fmla="*/ 244 w 219"/>
                <a:gd name="T63" fmla="*/ 578 h 774"/>
                <a:gd name="T64" fmla="*/ 273 w 219"/>
                <a:gd name="T65" fmla="*/ 522 h 774"/>
                <a:gd name="T66" fmla="*/ 251 w 219"/>
                <a:gd name="T67" fmla="*/ 463 h 774"/>
                <a:gd name="T68" fmla="*/ 198 w 219"/>
                <a:gd name="T69" fmla="*/ 425 h 774"/>
                <a:gd name="T70" fmla="*/ 143 w 219"/>
                <a:gd name="T71" fmla="*/ 388 h 774"/>
                <a:gd name="T72" fmla="*/ 121 w 219"/>
                <a:gd name="T73" fmla="*/ 335 h 774"/>
                <a:gd name="T74" fmla="*/ 142 w 219"/>
                <a:gd name="T75" fmla="*/ 271 h 774"/>
                <a:gd name="T76" fmla="*/ 184 w 219"/>
                <a:gd name="T77" fmla="*/ 214 h 774"/>
                <a:gd name="T78" fmla="*/ 231 w 219"/>
                <a:gd name="T79" fmla="*/ 154 h 774"/>
                <a:gd name="T80" fmla="*/ 264 w 219"/>
                <a:gd name="T81" fmla="*/ 82 h 774"/>
                <a:gd name="T82" fmla="*/ 270 w 219"/>
                <a:gd name="T83" fmla="*/ 39 h 774"/>
                <a:gd name="T84" fmla="*/ 273 w 219"/>
                <a:gd name="T85" fmla="*/ 0 h 7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9"/>
                <a:gd name="T130" fmla="*/ 0 h 774"/>
                <a:gd name="T131" fmla="*/ 219 w 219"/>
                <a:gd name="T132" fmla="*/ 774 h 7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9" h="774">
                  <a:moveTo>
                    <a:pt x="81" y="115"/>
                  </a:moveTo>
                  <a:lnTo>
                    <a:pt x="71" y="131"/>
                  </a:lnTo>
                  <a:lnTo>
                    <a:pt x="59" y="147"/>
                  </a:lnTo>
                  <a:lnTo>
                    <a:pt x="49" y="163"/>
                  </a:lnTo>
                  <a:lnTo>
                    <a:pt x="40" y="178"/>
                  </a:lnTo>
                  <a:lnTo>
                    <a:pt x="32" y="194"/>
                  </a:lnTo>
                  <a:lnTo>
                    <a:pt x="25" y="211"/>
                  </a:lnTo>
                  <a:lnTo>
                    <a:pt x="21" y="228"/>
                  </a:lnTo>
                  <a:lnTo>
                    <a:pt x="18" y="246"/>
                  </a:lnTo>
                  <a:lnTo>
                    <a:pt x="22" y="269"/>
                  </a:lnTo>
                  <a:lnTo>
                    <a:pt x="33" y="288"/>
                  </a:lnTo>
                  <a:lnTo>
                    <a:pt x="49" y="303"/>
                  </a:lnTo>
                  <a:lnTo>
                    <a:pt x="67" y="317"/>
                  </a:lnTo>
                  <a:lnTo>
                    <a:pt x="85" y="332"/>
                  </a:lnTo>
                  <a:lnTo>
                    <a:pt x="101" y="348"/>
                  </a:lnTo>
                  <a:lnTo>
                    <a:pt x="111" y="367"/>
                  </a:lnTo>
                  <a:lnTo>
                    <a:pt x="115" y="393"/>
                  </a:lnTo>
                  <a:lnTo>
                    <a:pt x="109" y="418"/>
                  </a:lnTo>
                  <a:lnTo>
                    <a:pt x="97" y="436"/>
                  </a:lnTo>
                  <a:lnTo>
                    <a:pt x="79" y="451"/>
                  </a:lnTo>
                  <a:lnTo>
                    <a:pt x="58" y="463"/>
                  </a:lnTo>
                  <a:lnTo>
                    <a:pt x="37" y="477"/>
                  </a:lnTo>
                  <a:lnTo>
                    <a:pt x="18" y="493"/>
                  </a:lnTo>
                  <a:lnTo>
                    <a:pt x="6" y="513"/>
                  </a:lnTo>
                  <a:lnTo>
                    <a:pt x="0" y="542"/>
                  </a:lnTo>
                  <a:lnTo>
                    <a:pt x="2" y="557"/>
                  </a:lnTo>
                  <a:lnTo>
                    <a:pt x="8" y="571"/>
                  </a:lnTo>
                  <a:lnTo>
                    <a:pt x="18" y="585"/>
                  </a:lnTo>
                  <a:lnTo>
                    <a:pt x="32" y="597"/>
                  </a:lnTo>
                  <a:lnTo>
                    <a:pt x="48" y="610"/>
                  </a:lnTo>
                  <a:lnTo>
                    <a:pt x="64" y="621"/>
                  </a:lnTo>
                  <a:lnTo>
                    <a:pt x="82" y="632"/>
                  </a:lnTo>
                  <a:lnTo>
                    <a:pt x="100" y="644"/>
                  </a:lnTo>
                  <a:lnTo>
                    <a:pt x="116" y="656"/>
                  </a:lnTo>
                  <a:lnTo>
                    <a:pt x="132" y="667"/>
                  </a:lnTo>
                  <a:lnTo>
                    <a:pt x="144" y="681"/>
                  </a:lnTo>
                  <a:lnTo>
                    <a:pt x="155" y="695"/>
                  </a:lnTo>
                  <a:lnTo>
                    <a:pt x="160" y="708"/>
                  </a:lnTo>
                  <a:lnTo>
                    <a:pt x="161" y="724"/>
                  </a:lnTo>
                  <a:lnTo>
                    <a:pt x="158" y="741"/>
                  </a:lnTo>
                  <a:lnTo>
                    <a:pt x="148" y="759"/>
                  </a:lnTo>
                  <a:lnTo>
                    <a:pt x="209" y="774"/>
                  </a:lnTo>
                  <a:lnTo>
                    <a:pt x="217" y="744"/>
                  </a:lnTo>
                  <a:lnTo>
                    <a:pt x="219" y="720"/>
                  </a:lnTo>
                  <a:lnTo>
                    <a:pt x="216" y="698"/>
                  </a:lnTo>
                  <a:lnTo>
                    <a:pt x="209" y="680"/>
                  </a:lnTo>
                  <a:lnTo>
                    <a:pt x="199" y="664"/>
                  </a:lnTo>
                  <a:lnTo>
                    <a:pt x="185" y="650"/>
                  </a:lnTo>
                  <a:lnTo>
                    <a:pt x="170" y="639"/>
                  </a:lnTo>
                  <a:lnTo>
                    <a:pt x="155" y="628"/>
                  </a:lnTo>
                  <a:lnTo>
                    <a:pt x="136" y="619"/>
                  </a:lnTo>
                  <a:lnTo>
                    <a:pt x="119" y="610"/>
                  </a:lnTo>
                  <a:lnTo>
                    <a:pt x="103" y="602"/>
                  </a:lnTo>
                  <a:lnTo>
                    <a:pt x="89" y="593"/>
                  </a:lnTo>
                  <a:lnTo>
                    <a:pt x="76" y="582"/>
                  </a:lnTo>
                  <a:lnTo>
                    <a:pt x="66" y="571"/>
                  </a:lnTo>
                  <a:lnTo>
                    <a:pt x="60" y="559"/>
                  </a:lnTo>
                  <a:lnTo>
                    <a:pt x="58" y="544"/>
                  </a:lnTo>
                  <a:lnTo>
                    <a:pt x="64" y="517"/>
                  </a:lnTo>
                  <a:lnTo>
                    <a:pt x="76" y="496"/>
                  </a:lnTo>
                  <a:lnTo>
                    <a:pt x="94" y="483"/>
                  </a:lnTo>
                  <a:lnTo>
                    <a:pt x="114" y="470"/>
                  </a:lnTo>
                  <a:lnTo>
                    <a:pt x="134" y="460"/>
                  </a:lnTo>
                  <a:lnTo>
                    <a:pt x="151" y="446"/>
                  </a:lnTo>
                  <a:lnTo>
                    <a:pt x="164" y="428"/>
                  </a:lnTo>
                  <a:lnTo>
                    <a:pt x="169" y="403"/>
                  </a:lnTo>
                  <a:lnTo>
                    <a:pt x="166" y="378"/>
                  </a:lnTo>
                  <a:lnTo>
                    <a:pt x="156" y="358"/>
                  </a:lnTo>
                  <a:lnTo>
                    <a:pt x="140" y="342"/>
                  </a:lnTo>
                  <a:lnTo>
                    <a:pt x="123" y="328"/>
                  </a:lnTo>
                  <a:lnTo>
                    <a:pt x="105" y="315"/>
                  </a:lnTo>
                  <a:lnTo>
                    <a:pt x="89" y="300"/>
                  </a:lnTo>
                  <a:lnTo>
                    <a:pt x="79" y="282"/>
                  </a:lnTo>
                  <a:lnTo>
                    <a:pt x="75" y="258"/>
                  </a:lnTo>
                  <a:lnTo>
                    <a:pt x="79" y="233"/>
                  </a:lnTo>
                  <a:lnTo>
                    <a:pt x="88" y="209"/>
                  </a:lnTo>
                  <a:lnTo>
                    <a:pt x="100" y="187"/>
                  </a:lnTo>
                  <a:lnTo>
                    <a:pt x="114" y="165"/>
                  </a:lnTo>
                  <a:lnTo>
                    <a:pt x="128" y="143"/>
                  </a:lnTo>
                  <a:lnTo>
                    <a:pt x="143" y="119"/>
                  </a:lnTo>
                  <a:lnTo>
                    <a:pt x="155" y="93"/>
                  </a:lnTo>
                  <a:lnTo>
                    <a:pt x="164" y="63"/>
                  </a:lnTo>
                  <a:lnTo>
                    <a:pt x="167" y="46"/>
                  </a:lnTo>
                  <a:lnTo>
                    <a:pt x="168" y="30"/>
                  </a:lnTo>
                  <a:lnTo>
                    <a:pt x="169" y="14"/>
                  </a:lnTo>
                  <a:lnTo>
                    <a:pt x="169" y="0"/>
                  </a:lnTo>
                  <a:lnTo>
                    <a:pt x="81" y="115"/>
                  </a:lnTo>
                  <a:close/>
                </a:path>
              </a:pathLst>
            </a:custGeom>
            <a:solidFill>
              <a:schemeClr val="tx2"/>
            </a:solidFill>
            <a:ln w="9525">
              <a:noFill/>
              <a:round/>
              <a:headEnd/>
              <a:tailEnd/>
            </a:ln>
          </p:spPr>
          <p:txBody>
            <a:bodyPr/>
            <a:lstStyle/>
            <a:p>
              <a:endParaRPr lang="en-US"/>
            </a:p>
          </p:txBody>
        </p:sp>
        <p:sp>
          <p:nvSpPr>
            <p:cNvPr id="15368" name="Freeform 6"/>
            <p:cNvSpPr>
              <a:spLocks/>
            </p:cNvSpPr>
            <p:nvPr/>
          </p:nvSpPr>
          <p:spPr bwMode="auto">
            <a:xfrm rot="-176173">
              <a:off x="3433" y="3508"/>
              <a:ext cx="554" cy="534"/>
            </a:xfrm>
            <a:custGeom>
              <a:avLst/>
              <a:gdLst>
                <a:gd name="T0" fmla="*/ 236 w 437"/>
                <a:gd name="T1" fmla="*/ 292 h 470"/>
                <a:gd name="T2" fmla="*/ 306 w 437"/>
                <a:gd name="T3" fmla="*/ 277 h 470"/>
                <a:gd name="T4" fmla="*/ 374 w 437"/>
                <a:gd name="T5" fmla="*/ 286 h 470"/>
                <a:gd name="T6" fmla="*/ 404 w 437"/>
                <a:gd name="T7" fmla="*/ 333 h 470"/>
                <a:gd name="T8" fmla="*/ 401 w 437"/>
                <a:gd name="T9" fmla="*/ 386 h 470"/>
                <a:gd name="T10" fmla="*/ 458 w 437"/>
                <a:gd name="T11" fmla="*/ 427 h 470"/>
                <a:gd name="T12" fmla="*/ 522 w 437"/>
                <a:gd name="T13" fmla="*/ 410 h 470"/>
                <a:gd name="T14" fmla="*/ 589 w 437"/>
                <a:gd name="T15" fmla="*/ 399 h 470"/>
                <a:gd name="T16" fmla="*/ 655 w 437"/>
                <a:gd name="T17" fmla="*/ 443 h 470"/>
                <a:gd name="T18" fmla="*/ 662 w 437"/>
                <a:gd name="T19" fmla="*/ 501 h 470"/>
                <a:gd name="T20" fmla="*/ 702 w 437"/>
                <a:gd name="T21" fmla="*/ 553 h 470"/>
                <a:gd name="T22" fmla="*/ 640 w 437"/>
                <a:gd name="T23" fmla="*/ 571 h 470"/>
                <a:gd name="T24" fmla="*/ 629 w 437"/>
                <a:gd name="T25" fmla="*/ 510 h 470"/>
                <a:gd name="T26" fmla="*/ 584 w 437"/>
                <a:gd name="T27" fmla="*/ 453 h 470"/>
                <a:gd name="T28" fmla="*/ 512 w 437"/>
                <a:gd name="T29" fmla="*/ 449 h 470"/>
                <a:gd name="T30" fmla="*/ 455 w 437"/>
                <a:gd name="T31" fmla="*/ 473 h 470"/>
                <a:gd name="T32" fmla="*/ 385 w 437"/>
                <a:gd name="T33" fmla="*/ 449 h 470"/>
                <a:gd name="T34" fmla="*/ 378 w 437"/>
                <a:gd name="T35" fmla="*/ 399 h 470"/>
                <a:gd name="T36" fmla="*/ 370 w 437"/>
                <a:gd name="T37" fmla="*/ 351 h 470"/>
                <a:gd name="T38" fmla="*/ 302 w 437"/>
                <a:gd name="T39" fmla="*/ 325 h 470"/>
                <a:gd name="T40" fmla="*/ 236 w 437"/>
                <a:gd name="T41" fmla="*/ 340 h 470"/>
                <a:gd name="T42" fmla="*/ 151 w 437"/>
                <a:gd name="T43" fmla="*/ 333 h 470"/>
                <a:gd name="T44" fmla="*/ 38 w 437"/>
                <a:gd name="T45" fmla="*/ 259 h 470"/>
                <a:gd name="T46" fmla="*/ 0 w 437"/>
                <a:gd name="T47" fmla="*/ 165 h 470"/>
                <a:gd name="T48" fmla="*/ 18 w 437"/>
                <a:gd name="T49" fmla="*/ 80 h 470"/>
                <a:gd name="T50" fmla="*/ 86 w 437"/>
                <a:gd name="T51" fmla="*/ 23 h 470"/>
                <a:gd name="T52" fmla="*/ 184 w 437"/>
                <a:gd name="T53" fmla="*/ 0 h 470"/>
                <a:gd name="T54" fmla="*/ 266 w 437"/>
                <a:gd name="T55" fmla="*/ 19 h 470"/>
                <a:gd name="T56" fmla="*/ 323 w 437"/>
                <a:gd name="T57" fmla="*/ 73 h 470"/>
                <a:gd name="T58" fmla="*/ 330 w 437"/>
                <a:gd name="T59" fmla="*/ 159 h 470"/>
                <a:gd name="T60" fmla="*/ 283 w 437"/>
                <a:gd name="T61" fmla="*/ 226 h 470"/>
                <a:gd name="T62" fmla="*/ 205 w 437"/>
                <a:gd name="T63" fmla="*/ 255 h 470"/>
                <a:gd name="T64" fmla="*/ 137 w 437"/>
                <a:gd name="T65" fmla="*/ 244 h 470"/>
                <a:gd name="T66" fmla="*/ 103 w 437"/>
                <a:gd name="T67" fmla="*/ 202 h 470"/>
                <a:gd name="T68" fmla="*/ 98 w 437"/>
                <a:gd name="T69" fmla="*/ 148 h 470"/>
                <a:gd name="T70" fmla="*/ 137 w 437"/>
                <a:gd name="T71" fmla="*/ 101 h 470"/>
                <a:gd name="T72" fmla="*/ 212 w 437"/>
                <a:gd name="T73" fmla="*/ 94 h 470"/>
                <a:gd name="T74" fmla="*/ 246 w 437"/>
                <a:gd name="T75" fmla="*/ 139 h 470"/>
                <a:gd name="T76" fmla="*/ 200 w 437"/>
                <a:gd name="T77" fmla="*/ 124 h 470"/>
                <a:gd name="T78" fmla="*/ 175 w 437"/>
                <a:gd name="T79" fmla="*/ 126 h 470"/>
                <a:gd name="T80" fmla="*/ 152 w 437"/>
                <a:gd name="T81" fmla="*/ 144 h 470"/>
                <a:gd name="T82" fmla="*/ 156 w 437"/>
                <a:gd name="T83" fmla="*/ 200 h 470"/>
                <a:gd name="T84" fmla="*/ 193 w 437"/>
                <a:gd name="T85" fmla="*/ 212 h 470"/>
                <a:gd name="T86" fmla="*/ 240 w 437"/>
                <a:gd name="T87" fmla="*/ 200 h 470"/>
                <a:gd name="T88" fmla="*/ 283 w 437"/>
                <a:gd name="T89" fmla="*/ 150 h 470"/>
                <a:gd name="T90" fmla="*/ 276 w 437"/>
                <a:gd name="T91" fmla="*/ 92 h 470"/>
                <a:gd name="T92" fmla="*/ 232 w 437"/>
                <a:gd name="T93" fmla="*/ 60 h 470"/>
                <a:gd name="T94" fmla="*/ 180 w 437"/>
                <a:gd name="T95" fmla="*/ 50 h 470"/>
                <a:gd name="T96" fmla="*/ 124 w 437"/>
                <a:gd name="T97" fmla="*/ 60 h 470"/>
                <a:gd name="T98" fmla="*/ 74 w 437"/>
                <a:gd name="T99" fmla="*/ 95 h 470"/>
                <a:gd name="T100" fmla="*/ 58 w 437"/>
                <a:gd name="T101" fmla="*/ 161 h 470"/>
                <a:gd name="T102" fmla="*/ 85 w 437"/>
                <a:gd name="T103" fmla="*/ 237 h 470"/>
                <a:gd name="T104" fmla="*/ 175 w 437"/>
                <a:gd name="T105" fmla="*/ 290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7"/>
                <a:gd name="T160" fmla="*/ 0 h 470"/>
                <a:gd name="T161" fmla="*/ 437 w 437"/>
                <a:gd name="T162" fmla="*/ 470 h 4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7" h="470">
                  <a:moveTo>
                    <a:pt x="109" y="224"/>
                  </a:moveTo>
                  <a:lnTo>
                    <a:pt x="129" y="227"/>
                  </a:lnTo>
                  <a:lnTo>
                    <a:pt x="147" y="226"/>
                  </a:lnTo>
                  <a:lnTo>
                    <a:pt x="163" y="223"/>
                  </a:lnTo>
                  <a:lnTo>
                    <a:pt x="177" y="218"/>
                  </a:lnTo>
                  <a:lnTo>
                    <a:pt x="190" y="215"/>
                  </a:lnTo>
                  <a:lnTo>
                    <a:pt x="204" y="213"/>
                  </a:lnTo>
                  <a:lnTo>
                    <a:pt x="218" y="215"/>
                  </a:lnTo>
                  <a:lnTo>
                    <a:pt x="233" y="222"/>
                  </a:lnTo>
                  <a:lnTo>
                    <a:pt x="246" y="233"/>
                  </a:lnTo>
                  <a:lnTo>
                    <a:pt x="250" y="246"/>
                  </a:lnTo>
                  <a:lnTo>
                    <a:pt x="252" y="258"/>
                  </a:lnTo>
                  <a:lnTo>
                    <a:pt x="249" y="272"/>
                  </a:lnTo>
                  <a:lnTo>
                    <a:pt x="248" y="285"/>
                  </a:lnTo>
                  <a:lnTo>
                    <a:pt x="249" y="299"/>
                  </a:lnTo>
                  <a:lnTo>
                    <a:pt x="255" y="312"/>
                  </a:lnTo>
                  <a:lnTo>
                    <a:pt x="269" y="324"/>
                  </a:lnTo>
                  <a:lnTo>
                    <a:pt x="285" y="331"/>
                  </a:lnTo>
                  <a:lnTo>
                    <a:pt x="299" y="331"/>
                  </a:lnTo>
                  <a:lnTo>
                    <a:pt x="313" y="325"/>
                  </a:lnTo>
                  <a:lnTo>
                    <a:pt x="325" y="318"/>
                  </a:lnTo>
                  <a:lnTo>
                    <a:pt x="338" y="312"/>
                  </a:lnTo>
                  <a:lnTo>
                    <a:pt x="353" y="308"/>
                  </a:lnTo>
                  <a:lnTo>
                    <a:pt x="367" y="309"/>
                  </a:lnTo>
                  <a:lnTo>
                    <a:pt x="386" y="317"/>
                  </a:lnTo>
                  <a:lnTo>
                    <a:pt x="400" y="329"/>
                  </a:lnTo>
                  <a:lnTo>
                    <a:pt x="408" y="343"/>
                  </a:lnTo>
                  <a:lnTo>
                    <a:pt x="410" y="358"/>
                  </a:lnTo>
                  <a:lnTo>
                    <a:pt x="412" y="372"/>
                  </a:lnTo>
                  <a:lnTo>
                    <a:pt x="412" y="388"/>
                  </a:lnTo>
                  <a:lnTo>
                    <a:pt x="415" y="403"/>
                  </a:lnTo>
                  <a:lnTo>
                    <a:pt x="422" y="417"/>
                  </a:lnTo>
                  <a:lnTo>
                    <a:pt x="437" y="429"/>
                  </a:lnTo>
                  <a:lnTo>
                    <a:pt x="421" y="470"/>
                  </a:lnTo>
                  <a:lnTo>
                    <a:pt x="406" y="457"/>
                  </a:lnTo>
                  <a:lnTo>
                    <a:pt x="398" y="443"/>
                  </a:lnTo>
                  <a:lnTo>
                    <a:pt x="395" y="427"/>
                  </a:lnTo>
                  <a:lnTo>
                    <a:pt x="393" y="411"/>
                  </a:lnTo>
                  <a:lnTo>
                    <a:pt x="391" y="395"/>
                  </a:lnTo>
                  <a:lnTo>
                    <a:pt x="388" y="379"/>
                  </a:lnTo>
                  <a:lnTo>
                    <a:pt x="379" y="365"/>
                  </a:lnTo>
                  <a:lnTo>
                    <a:pt x="364" y="351"/>
                  </a:lnTo>
                  <a:lnTo>
                    <a:pt x="347" y="343"/>
                  </a:lnTo>
                  <a:lnTo>
                    <a:pt x="332" y="343"/>
                  </a:lnTo>
                  <a:lnTo>
                    <a:pt x="319" y="348"/>
                  </a:lnTo>
                  <a:lnTo>
                    <a:pt x="307" y="354"/>
                  </a:lnTo>
                  <a:lnTo>
                    <a:pt x="296" y="361"/>
                  </a:lnTo>
                  <a:lnTo>
                    <a:pt x="283" y="366"/>
                  </a:lnTo>
                  <a:lnTo>
                    <a:pt x="270" y="366"/>
                  </a:lnTo>
                  <a:lnTo>
                    <a:pt x="254" y="359"/>
                  </a:lnTo>
                  <a:lnTo>
                    <a:pt x="240" y="348"/>
                  </a:lnTo>
                  <a:lnTo>
                    <a:pt x="235" y="335"/>
                  </a:lnTo>
                  <a:lnTo>
                    <a:pt x="233" y="323"/>
                  </a:lnTo>
                  <a:lnTo>
                    <a:pt x="235" y="309"/>
                  </a:lnTo>
                  <a:lnTo>
                    <a:pt x="236" y="295"/>
                  </a:lnTo>
                  <a:lnTo>
                    <a:pt x="235" y="283"/>
                  </a:lnTo>
                  <a:lnTo>
                    <a:pt x="230" y="272"/>
                  </a:lnTo>
                  <a:lnTo>
                    <a:pt x="218" y="260"/>
                  </a:lnTo>
                  <a:lnTo>
                    <a:pt x="203" y="253"/>
                  </a:lnTo>
                  <a:lnTo>
                    <a:pt x="188" y="252"/>
                  </a:lnTo>
                  <a:lnTo>
                    <a:pt x="174" y="253"/>
                  </a:lnTo>
                  <a:lnTo>
                    <a:pt x="161" y="258"/>
                  </a:lnTo>
                  <a:lnTo>
                    <a:pt x="147" y="263"/>
                  </a:lnTo>
                  <a:lnTo>
                    <a:pt x="131" y="265"/>
                  </a:lnTo>
                  <a:lnTo>
                    <a:pt x="114" y="264"/>
                  </a:lnTo>
                  <a:lnTo>
                    <a:pt x="94" y="258"/>
                  </a:lnTo>
                  <a:lnTo>
                    <a:pt x="64" y="242"/>
                  </a:lnTo>
                  <a:lnTo>
                    <a:pt x="41" y="224"/>
                  </a:lnTo>
                  <a:lnTo>
                    <a:pt x="24" y="201"/>
                  </a:lnTo>
                  <a:lnTo>
                    <a:pt x="11" y="179"/>
                  </a:lnTo>
                  <a:lnTo>
                    <a:pt x="3" y="154"/>
                  </a:lnTo>
                  <a:lnTo>
                    <a:pt x="0" y="128"/>
                  </a:lnTo>
                  <a:lnTo>
                    <a:pt x="1" y="103"/>
                  </a:lnTo>
                  <a:lnTo>
                    <a:pt x="4" y="79"/>
                  </a:lnTo>
                  <a:lnTo>
                    <a:pt x="11" y="62"/>
                  </a:lnTo>
                  <a:lnTo>
                    <a:pt x="22" y="45"/>
                  </a:lnTo>
                  <a:lnTo>
                    <a:pt x="37" y="30"/>
                  </a:lnTo>
                  <a:lnTo>
                    <a:pt x="54" y="18"/>
                  </a:lnTo>
                  <a:lnTo>
                    <a:pt x="73" y="9"/>
                  </a:lnTo>
                  <a:lnTo>
                    <a:pt x="94" y="2"/>
                  </a:lnTo>
                  <a:lnTo>
                    <a:pt x="114" y="0"/>
                  </a:lnTo>
                  <a:lnTo>
                    <a:pt x="134" y="2"/>
                  </a:lnTo>
                  <a:lnTo>
                    <a:pt x="151" y="6"/>
                  </a:lnTo>
                  <a:lnTo>
                    <a:pt x="166" y="15"/>
                  </a:lnTo>
                  <a:lnTo>
                    <a:pt x="181" y="26"/>
                  </a:lnTo>
                  <a:lnTo>
                    <a:pt x="193" y="40"/>
                  </a:lnTo>
                  <a:lnTo>
                    <a:pt x="201" y="56"/>
                  </a:lnTo>
                  <a:lnTo>
                    <a:pt x="206" y="77"/>
                  </a:lnTo>
                  <a:lnTo>
                    <a:pt x="207" y="98"/>
                  </a:lnTo>
                  <a:lnTo>
                    <a:pt x="205" y="123"/>
                  </a:lnTo>
                  <a:lnTo>
                    <a:pt x="198" y="143"/>
                  </a:lnTo>
                  <a:lnTo>
                    <a:pt x="188" y="162"/>
                  </a:lnTo>
                  <a:lnTo>
                    <a:pt x="176" y="175"/>
                  </a:lnTo>
                  <a:lnTo>
                    <a:pt x="160" y="185"/>
                  </a:lnTo>
                  <a:lnTo>
                    <a:pt x="144" y="192"/>
                  </a:lnTo>
                  <a:lnTo>
                    <a:pt x="128" y="197"/>
                  </a:lnTo>
                  <a:lnTo>
                    <a:pt x="112" y="197"/>
                  </a:lnTo>
                  <a:lnTo>
                    <a:pt x="97" y="194"/>
                  </a:lnTo>
                  <a:lnTo>
                    <a:pt x="85" y="189"/>
                  </a:lnTo>
                  <a:lnTo>
                    <a:pt x="76" y="181"/>
                  </a:lnTo>
                  <a:lnTo>
                    <a:pt x="69" y="170"/>
                  </a:lnTo>
                  <a:lnTo>
                    <a:pt x="64" y="157"/>
                  </a:lnTo>
                  <a:lnTo>
                    <a:pt x="61" y="143"/>
                  </a:lnTo>
                  <a:lnTo>
                    <a:pt x="60" y="129"/>
                  </a:lnTo>
                  <a:lnTo>
                    <a:pt x="61" y="114"/>
                  </a:lnTo>
                  <a:lnTo>
                    <a:pt x="64" y="100"/>
                  </a:lnTo>
                  <a:lnTo>
                    <a:pt x="72" y="87"/>
                  </a:lnTo>
                  <a:lnTo>
                    <a:pt x="85" y="78"/>
                  </a:lnTo>
                  <a:lnTo>
                    <a:pt x="101" y="72"/>
                  </a:lnTo>
                  <a:lnTo>
                    <a:pt x="117" y="71"/>
                  </a:lnTo>
                  <a:lnTo>
                    <a:pt x="132" y="73"/>
                  </a:lnTo>
                  <a:lnTo>
                    <a:pt x="145" y="80"/>
                  </a:lnTo>
                  <a:lnTo>
                    <a:pt x="152" y="91"/>
                  </a:lnTo>
                  <a:lnTo>
                    <a:pt x="153" y="107"/>
                  </a:lnTo>
                  <a:lnTo>
                    <a:pt x="128" y="104"/>
                  </a:lnTo>
                  <a:lnTo>
                    <a:pt x="128" y="99"/>
                  </a:lnTo>
                  <a:lnTo>
                    <a:pt x="125" y="96"/>
                  </a:lnTo>
                  <a:lnTo>
                    <a:pt x="120" y="95"/>
                  </a:lnTo>
                  <a:lnTo>
                    <a:pt x="114" y="96"/>
                  </a:lnTo>
                  <a:lnTo>
                    <a:pt x="109" y="98"/>
                  </a:lnTo>
                  <a:lnTo>
                    <a:pt x="103" y="102"/>
                  </a:lnTo>
                  <a:lnTo>
                    <a:pt x="98" y="106"/>
                  </a:lnTo>
                  <a:lnTo>
                    <a:pt x="95" y="112"/>
                  </a:lnTo>
                  <a:lnTo>
                    <a:pt x="93" y="126"/>
                  </a:lnTo>
                  <a:lnTo>
                    <a:pt x="93" y="142"/>
                  </a:lnTo>
                  <a:lnTo>
                    <a:pt x="97" y="155"/>
                  </a:lnTo>
                  <a:lnTo>
                    <a:pt x="105" y="163"/>
                  </a:lnTo>
                  <a:lnTo>
                    <a:pt x="112" y="164"/>
                  </a:lnTo>
                  <a:lnTo>
                    <a:pt x="120" y="165"/>
                  </a:lnTo>
                  <a:lnTo>
                    <a:pt x="129" y="164"/>
                  </a:lnTo>
                  <a:lnTo>
                    <a:pt x="139" y="160"/>
                  </a:lnTo>
                  <a:lnTo>
                    <a:pt x="149" y="155"/>
                  </a:lnTo>
                  <a:lnTo>
                    <a:pt x="160" y="146"/>
                  </a:lnTo>
                  <a:lnTo>
                    <a:pt x="169" y="133"/>
                  </a:lnTo>
                  <a:lnTo>
                    <a:pt x="176" y="116"/>
                  </a:lnTo>
                  <a:lnTo>
                    <a:pt x="179" y="98"/>
                  </a:lnTo>
                  <a:lnTo>
                    <a:pt x="178" y="83"/>
                  </a:lnTo>
                  <a:lnTo>
                    <a:pt x="172" y="71"/>
                  </a:lnTo>
                  <a:lnTo>
                    <a:pt x="164" y="61"/>
                  </a:lnTo>
                  <a:lnTo>
                    <a:pt x="155" y="53"/>
                  </a:lnTo>
                  <a:lnTo>
                    <a:pt x="144" y="47"/>
                  </a:lnTo>
                  <a:lnTo>
                    <a:pt x="132" y="43"/>
                  </a:lnTo>
                  <a:lnTo>
                    <a:pt x="122" y="40"/>
                  </a:lnTo>
                  <a:lnTo>
                    <a:pt x="112" y="39"/>
                  </a:lnTo>
                  <a:lnTo>
                    <a:pt x="101" y="40"/>
                  </a:lnTo>
                  <a:lnTo>
                    <a:pt x="88" y="43"/>
                  </a:lnTo>
                  <a:lnTo>
                    <a:pt x="77" y="47"/>
                  </a:lnTo>
                  <a:lnTo>
                    <a:pt x="65" y="54"/>
                  </a:lnTo>
                  <a:lnTo>
                    <a:pt x="55" y="63"/>
                  </a:lnTo>
                  <a:lnTo>
                    <a:pt x="46" y="74"/>
                  </a:lnTo>
                  <a:lnTo>
                    <a:pt x="41" y="89"/>
                  </a:lnTo>
                  <a:lnTo>
                    <a:pt x="37" y="106"/>
                  </a:lnTo>
                  <a:lnTo>
                    <a:pt x="36" y="125"/>
                  </a:lnTo>
                  <a:lnTo>
                    <a:pt x="37" y="146"/>
                  </a:lnTo>
                  <a:lnTo>
                    <a:pt x="43" y="165"/>
                  </a:lnTo>
                  <a:lnTo>
                    <a:pt x="53" y="184"/>
                  </a:lnTo>
                  <a:lnTo>
                    <a:pt x="67" y="201"/>
                  </a:lnTo>
                  <a:lnTo>
                    <a:pt x="85" y="215"/>
                  </a:lnTo>
                  <a:lnTo>
                    <a:pt x="109" y="224"/>
                  </a:lnTo>
                  <a:close/>
                </a:path>
              </a:pathLst>
            </a:custGeom>
            <a:solidFill>
              <a:srgbClr val="33CCCC"/>
            </a:solidFill>
            <a:ln w="9525">
              <a:noFill/>
              <a:round/>
              <a:headEnd/>
              <a:tailEnd/>
            </a:ln>
          </p:spPr>
          <p:txBody>
            <a:bodyPr/>
            <a:lstStyle/>
            <a:p>
              <a:endParaRPr lang="en-US"/>
            </a:p>
          </p:txBody>
        </p:sp>
        <p:sp>
          <p:nvSpPr>
            <p:cNvPr id="15369" name="Freeform 7"/>
            <p:cNvSpPr>
              <a:spLocks/>
            </p:cNvSpPr>
            <p:nvPr/>
          </p:nvSpPr>
          <p:spPr bwMode="auto">
            <a:xfrm rot="-176173">
              <a:off x="4260" y="3927"/>
              <a:ext cx="50" cy="28"/>
            </a:xfrm>
            <a:custGeom>
              <a:avLst/>
              <a:gdLst>
                <a:gd name="T0" fmla="*/ 17 w 39"/>
                <a:gd name="T1" fmla="*/ 0 h 25"/>
                <a:gd name="T2" fmla="*/ 28 w 39"/>
                <a:gd name="T3" fmla="*/ 7 h 25"/>
                <a:gd name="T4" fmla="*/ 42 w 39"/>
                <a:gd name="T5" fmla="*/ 17 h 25"/>
                <a:gd name="T6" fmla="*/ 56 w 39"/>
                <a:gd name="T7" fmla="*/ 25 h 25"/>
                <a:gd name="T8" fmla="*/ 64 w 39"/>
                <a:gd name="T9" fmla="*/ 31 h 25"/>
                <a:gd name="T10" fmla="*/ 54 w 39"/>
                <a:gd name="T11" fmla="*/ 29 h 25"/>
                <a:gd name="T12" fmla="*/ 45 w 39"/>
                <a:gd name="T13" fmla="*/ 27 h 25"/>
                <a:gd name="T14" fmla="*/ 36 w 39"/>
                <a:gd name="T15" fmla="*/ 24 h 25"/>
                <a:gd name="T16" fmla="*/ 27 w 39"/>
                <a:gd name="T17" fmla="*/ 22 h 25"/>
                <a:gd name="T18" fmla="*/ 17 w 39"/>
                <a:gd name="T19" fmla="*/ 19 h 25"/>
                <a:gd name="T20" fmla="*/ 10 w 39"/>
                <a:gd name="T21" fmla="*/ 18 h 25"/>
                <a:gd name="T22" fmla="*/ 5 w 39"/>
                <a:gd name="T23" fmla="*/ 17 h 25"/>
                <a:gd name="T24" fmla="*/ 0 w 39"/>
                <a:gd name="T25" fmla="*/ 15 h 25"/>
                <a:gd name="T26" fmla="*/ 5 w 39"/>
                <a:gd name="T27" fmla="*/ 12 h 25"/>
                <a:gd name="T28" fmla="*/ 10 w 39"/>
                <a:gd name="T29" fmla="*/ 8 h 25"/>
                <a:gd name="T30" fmla="*/ 13 w 39"/>
                <a:gd name="T31" fmla="*/ 3 h 25"/>
                <a:gd name="T32" fmla="*/ 17 w 3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5"/>
                <a:gd name="T53" fmla="*/ 39 w 3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5">
                  <a:moveTo>
                    <a:pt x="10" y="0"/>
                  </a:moveTo>
                  <a:lnTo>
                    <a:pt x="17" y="5"/>
                  </a:lnTo>
                  <a:lnTo>
                    <a:pt x="26" y="13"/>
                  </a:lnTo>
                  <a:lnTo>
                    <a:pt x="34" y="20"/>
                  </a:lnTo>
                  <a:lnTo>
                    <a:pt x="39" y="25"/>
                  </a:lnTo>
                  <a:lnTo>
                    <a:pt x="33" y="23"/>
                  </a:lnTo>
                  <a:lnTo>
                    <a:pt x="27" y="21"/>
                  </a:lnTo>
                  <a:lnTo>
                    <a:pt x="22" y="19"/>
                  </a:lnTo>
                  <a:lnTo>
                    <a:pt x="16" y="18"/>
                  </a:lnTo>
                  <a:lnTo>
                    <a:pt x="10" y="15"/>
                  </a:lnTo>
                  <a:lnTo>
                    <a:pt x="6" y="14"/>
                  </a:lnTo>
                  <a:lnTo>
                    <a:pt x="3" y="13"/>
                  </a:lnTo>
                  <a:lnTo>
                    <a:pt x="0" y="12"/>
                  </a:lnTo>
                  <a:lnTo>
                    <a:pt x="3" y="10"/>
                  </a:lnTo>
                  <a:lnTo>
                    <a:pt x="6" y="6"/>
                  </a:lnTo>
                  <a:lnTo>
                    <a:pt x="8" y="3"/>
                  </a:lnTo>
                  <a:lnTo>
                    <a:pt x="10" y="0"/>
                  </a:lnTo>
                  <a:close/>
                </a:path>
              </a:pathLst>
            </a:custGeom>
            <a:solidFill>
              <a:srgbClr val="000000"/>
            </a:solidFill>
            <a:ln w="9525">
              <a:noFill/>
              <a:round/>
              <a:headEnd/>
              <a:tailEnd/>
            </a:ln>
          </p:spPr>
          <p:txBody>
            <a:bodyPr/>
            <a:lstStyle/>
            <a:p>
              <a:endParaRPr lang="en-US"/>
            </a:p>
          </p:txBody>
        </p:sp>
        <p:sp>
          <p:nvSpPr>
            <p:cNvPr id="15370" name="Freeform 8"/>
            <p:cNvSpPr>
              <a:spLocks/>
            </p:cNvSpPr>
            <p:nvPr/>
          </p:nvSpPr>
          <p:spPr bwMode="auto">
            <a:xfrm rot="-176173">
              <a:off x="4282" y="3892"/>
              <a:ext cx="58" cy="58"/>
            </a:xfrm>
            <a:custGeom>
              <a:avLst/>
              <a:gdLst>
                <a:gd name="T0" fmla="*/ 18 w 46"/>
                <a:gd name="T1" fmla="*/ 0 h 50"/>
                <a:gd name="T2" fmla="*/ 23 w 46"/>
                <a:gd name="T3" fmla="*/ 7 h 50"/>
                <a:gd name="T4" fmla="*/ 26 w 46"/>
                <a:gd name="T5" fmla="*/ 14 h 50"/>
                <a:gd name="T6" fmla="*/ 35 w 46"/>
                <a:gd name="T7" fmla="*/ 24 h 50"/>
                <a:gd name="T8" fmla="*/ 44 w 46"/>
                <a:gd name="T9" fmla="*/ 35 h 50"/>
                <a:gd name="T10" fmla="*/ 53 w 46"/>
                <a:gd name="T11" fmla="*/ 45 h 50"/>
                <a:gd name="T12" fmla="*/ 61 w 46"/>
                <a:gd name="T13" fmla="*/ 56 h 50"/>
                <a:gd name="T14" fmla="*/ 67 w 46"/>
                <a:gd name="T15" fmla="*/ 64 h 50"/>
                <a:gd name="T16" fmla="*/ 73 w 46"/>
                <a:gd name="T17" fmla="*/ 67 h 50"/>
                <a:gd name="T18" fmla="*/ 63 w 46"/>
                <a:gd name="T19" fmla="*/ 64 h 50"/>
                <a:gd name="T20" fmla="*/ 54 w 46"/>
                <a:gd name="T21" fmla="*/ 56 h 50"/>
                <a:gd name="T22" fmla="*/ 42 w 46"/>
                <a:gd name="T23" fmla="*/ 48 h 50"/>
                <a:gd name="T24" fmla="*/ 32 w 46"/>
                <a:gd name="T25" fmla="*/ 39 h 50"/>
                <a:gd name="T26" fmla="*/ 20 w 46"/>
                <a:gd name="T27" fmla="*/ 31 h 50"/>
                <a:gd name="T28" fmla="*/ 11 w 46"/>
                <a:gd name="T29" fmla="*/ 23 h 50"/>
                <a:gd name="T30" fmla="*/ 5 w 46"/>
                <a:gd name="T31" fmla="*/ 17 h 50"/>
                <a:gd name="T32" fmla="*/ 0 w 46"/>
                <a:gd name="T33" fmla="*/ 14 h 50"/>
                <a:gd name="T34" fmla="*/ 5 w 46"/>
                <a:gd name="T35" fmla="*/ 10 h 50"/>
                <a:gd name="T36" fmla="*/ 10 w 46"/>
                <a:gd name="T37" fmla="*/ 7 h 50"/>
                <a:gd name="T38" fmla="*/ 13 w 46"/>
                <a:gd name="T39" fmla="*/ 3 h 50"/>
                <a:gd name="T40" fmla="*/ 18 w 46"/>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50"/>
                <a:gd name="T65" fmla="*/ 46 w 46"/>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50">
                  <a:moveTo>
                    <a:pt x="11" y="0"/>
                  </a:moveTo>
                  <a:lnTo>
                    <a:pt x="14" y="5"/>
                  </a:lnTo>
                  <a:lnTo>
                    <a:pt x="17" y="10"/>
                  </a:lnTo>
                  <a:lnTo>
                    <a:pt x="22" y="18"/>
                  </a:lnTo>
                  <a:lnTo>
                    <a:pt x="28" y="26"/>
                  </a:lnTo>
                  <a:lnTo>
                    <a:pt x="33" y="34"/>
                  </a:lnTo>
                  <a:lnTo>
                    <a:pt x="38" y="41"/>
                  </a:lnTo>
                  <a:lnTo>
                    <a:pt x="42" y="47"/>
                  </a:lnTo>
                  <a:lnTo>
                    <a:pt x="46" y="50"/>
                  </a:lnTo>
                  <a:lnTo>
                    <a:pt x="40" y="47"/>
                  </a:lnTo>
                  <a:lnTo>
                    <a:pt x="34" y="41"/>
                  </a:lnTo>
                  <a:lnTo>
                    <a:pt x="26" y="35"/>
                  </a:lnTo>
                  <a:lnTo>
                    <a:pt x="20" y="29"/>
                  </a:lnTo>
                  <a:lnTo>
                    <a:pt x="13" y="23"/>
                  </a:lnTo>
                  <a:lnTo>
                    <a:pt x="7" y="17"/>
                  </a:lnTo>
                  <a:lnTo>
                    <a:pt x="3" y="13"/>
                  </a:lnTo>
                  <a:lnTo>
                    <a:pt x="0" y="10"/>
                  </a:lnTo>
                  <a:lnTo>
                    <a:pt x="3" y="8"/>
                  </a:lnTo>
                  <a:lnTo>
                    <a:pt x="6" y="5"/>
                  </a:lnTo>
                  <a:lnTo>
                    <a:pt x="8" y="3"/>
                  </a:lnTo>
                  <a:lnTo>
                    <a:pt x="11" y="0"/>
                  </a:lnTo>
                  <a:close/>
                </a:path>
              </a:pathLst>
            </a:custGeom>
            <a:solidFill>
              <a:srgbClr val="000000"/>
            </a:solidFill>
            <a:ln w="9525">
              <a:noFill/>
              <a:round/>
              <a:headEnd/>
              <a:tailEnd/>
            </a:ln>
          </p:spPr>
          <p:txBody>
            <a:bodyPr/>
            <a:lstStyle/>
            <a:p>
              <a:endParaRPr lang="en-US"/>
            </a:p>
          </p:txBody>
        </p:sp>
        <p:sp>
          <p:nvSpPr>
            <p:cNvPr id="15371" name="Freeform 9"/>
            <p:cNvSpPr>
              <a:spLocks/>
            </p:cNvSpPr>
            <p:nvPr/>
          </p:nvSpPr>
          <p:spPr bwMode="auto">
            <a:xfrm rot="-176173">
              <a:off x="4299" y="3856"/>
              <a:ext cx="82" cy="51"/>
            </a:xfrm>
            <a:custGeom>
              <a:avLst/>
              <a:gdLst>
                <a:gd name="T0" fmla="*/ 4 w 65"/>
                <a:gd name="T1" fmla="*/ 0 h 45"/>
                <a:gd name="T2" fmla="*/ 13 w 65"/>
                <a:gd name="T3" fmla="*/ 6 h 45"/>
                <a:gd name="T4" fmla="*/ 25 w 65"/>
                <a:gd name="T5" fmla="*/ 12 h 45"/>
                <a:gd name="T6" fmla="*/ 40 w 65"/>
                <a:gd name="T7" fmla="*/ 22 h 45"/>
                <a:gd name="T8" fmla="*/ 56 w 65"/>
                <a:gd name="T9" fmla="*/ 29 h 45"/>
                <a:gd name="T10" fmla="*/ 73 w 65"/>
                <a:gd name="T11" fmla="*/ 40 h 45"/>
                <a:gd name="T12" fmla="*/ 87 w 65"/>
                <a:gd name="T13" fmla="*/ 48 h 45"/>
                <a:gd name="T14" fmla="*/ 97 w 65"/>
                <a:gd name="T15" fmla="*/ 56 h 45"/>
                <a:gd name="T16" fmla="*/ 103 w 65"/>
                <a:gd name="T17" fmla="*/ 58 h 45"/>
                <a:gd name="T18" fmla="*/ 91 w 65"/>
                <a:gd name="T19" fmla="*/ 52 h 45"/>
                <a:gd name="T20" fmla="*/ 74 w 65"/>
                <a:gd name="T21" fmla="*/ 49 h 45"/>
                <a:gd name="T22" fmla="*/ 61 w 65"/>
                <a:gd name="T23" fmla="*/ 45 h 45"/>
                <a:gd name="T24" fmla="*/ 43 w 65"/>
                <a:gd name="T25" fmla="*/ 39 h 45"/>
                <a:gd name="T26" fmla="*/ 29 w 65"/>
                <a:gd name="T27" fmla="*/ 33 h 45"/>
                <a:gd name="T28" fmla="*/ 16 w 65"/>
                <a:gd name="T29" fmla="*/ 28 h 45"/>
                <a:gd name="T30" fmla="*/ 8 w 65"/>
                <a:gd name="T31" fmla="*/ 26 h 45"/>
                <a:gd name="T32" fmla="*/ 0 w 65"/>
                <a:gd name="T33" fmla="*/ 23 h 45"/>
                <a:gd name="T34" fmla="*/ 1 w 65"/>
                <a:gd name="T35" fmla="*/ 17 h 45"/>
                <a:gd name="T36" fmla="*/ 1 w 65"/>
                <a:gd name="T37" fmla="*/ 9 h 45"/>
                <a:gd name="T38" fmla="*/ 4 w 65"/>
                <a:gd name="T39" fmla="*/ 3 h 45"/>
                <a:gd name="T40" fmla="*/ 4 w 65"/>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5"/>
                <a:gd name="T65" fmla="*/ 65 w 65"/>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5">
                  <a:moveTo>
                    <a:pt x="2" y="0"/>
                  </a:moveTo>
                  <a:lnTo>
                    <a:pt x="8" y="4"/>
                  </a:lnTo>
                  <a:lnTo>
                    <a:pt x="16" y="10"/>
                  </a:lnTo>
                  <a:lnTo>
                    <a:pt x="25" y="17"/>
                  </a:lnTo>
                  <a:lnTo>
                    <a:pt x="35" y="23"/>
                  </a:lnTo>
                  <a:lnTo>
                    <a:pt x="46" y="31"/>
                  </a:lnTo>
                  <a:lnTo>
                    <a:pt x="55" y="37"/>
                  </a:lnTo>
                  <a:lnTo>
                    <a:pt x="61" y="43"/>
                  </a:lnTo>
                  <a:lnTo>
                    <a:pt x="65" y="45"/>
                  </a:lnTo>
                  <a:lnTo>
                    <a:pt x="57" y="41"/>
                  </a:lnTo>
                  <a:lnTo>
                    <a:pt x="47" y="38"/>
                  </a:lnTo>
                  <a:lnTo>
                    <a:pt x="38" y="35"/>
                  </a:lnTo>
                  <a:lnTo>
                    <a:pt x="27" y="30"/>
                  </a:lnTo>
                  <a:lnTo>
                    <a:pt x="18" y="26"/>
                  </a:lnTo>
                  <a:lnTo>
                    <a:pt x="10" y="22"/>
                  </a:lnTo>
                  <a:lnTo>
                    <a:pt x="5" y="20"/>
                  </a:lnTo>
                  <a:lnTo>
                    <a:pt x="0" y="18"/>
                  </a:lnTo>
                  <a:lnTo>
                    <a:pt x="1" y="13"/>
                  </a:lnTo>
                  <a:lnTo>
                    <a:pt x="1" y="7"/>
                  </a:lnTo>
                  <a:lnTo>
                    <a:pt x="2" y="3"/>
                  </a:lnTo>
                  <a:lnTo>
                    <a:pt x="2" y="0"/>
                  </a:lnTo>
                  <a:close/>
                </a:path>
              </a:pathLst>
            </a:custGeom>
            <a:solidFill>
              <a:srgbClr val="000000"/>
            </a:solidFill>
            <a:ln w="9525">
              <a:noFill/>
              <a:round/>
              <a:headEnd/>
              <a:tailEnd/>
            </a:ln>
          </p:spPr>
          <p:txBody>
            <a:bodyPr/>
            <a:lstStyle/>
            <a:p>
              <a:endParaRPr lang="en-US"/>
            </a:p>
          </p:txBody>
        </p:sp>
        <p:sp>
          <p:nvSpPr>
            <p:cNvPr id="15372" name="Freeform 10"/>
            <p:cNvSpPr>
              <a:spLocks/>
            </p:cNvSpPr>
            <p:nvPr/>
          </p:nvSpPr>
          <p:spPr bwMode="auto">
            <a:xfrm rot="-176173">
              <a:off x="4069" y="3496"/>
              <a:ext cx="372" cy="604"/>
            </a:xfrm>
            <a:custGeom>
              <a:avLst/>
              <a:gdLst>
                <a:gd name="T0" fmla="*/ 256 w 293"/>
                <a:gd name="T1" fmla="*/ 239 h 531"/>
                <a:gd name="T2" fmla="*/ 259 w 293"/>
                <a:gd name="T3" fmla="*/ 72 h 531"/>
                <a:gd name="T4" fmla="*/ 262 w 293"/>
                <a:gd name="T5" fmla="*/ 22 h 531"/>
                <a:gd name="T6" fmla="*/ 282 w 293"/>
                <a:gd name="T7" fmla="*/ 13 h 531"/>
                <a:gd name="T8" fmla="*/ 312 w 293"/>
                <a:gd name="T9" fmla="*/ 3 h 531"/>
                <a:gd name="T10" fmla="*/ 350 w 293"/>
                <a:gd name="T11" fmla="*/ 0 h 531"/>
                <a:gd name="T12" fmla="*/ 381 w 293"/>
                <a:gd name="T13" fmla="*/ 0 h 531"/>
                <a:gd name="T14" fmla="*/ 411 w 293"/>
                <a:gd name="T15" fmla="*/ 2 h 531"/>
                <a:gd name="T16" fmla="*/ 442 w 293"/>
                <a:gd name="T17" fmla="*/ 9 h 531"/>
                <a:gd name="T18" fmla="*/ 460 w 293"/>
                <a:gd name="T19" fmla="*/ 17 h 531"/>
                <a:gd name="T20" fmla="*/ 462 w 293"/>
                <a:gd name="T21" fmla="*/ 65 h 531"/>
                <a:gd name="T22" fmla="*/ 462 w 293"/>
                <a:gd name="T23" fmla="*/ 229 h 531"/>
                <a:gd name="T24" fmla="*/ 465 w 293"/>
                <a:gd name="T25" fmla="*/ 329 h 531"/>
                <a:gd name="T26" fmla="*/ 471 w 293"/>
                <a:gd name="T27" fmla="*/ 450 h 531"/>
                <a:gd name="T28" fmla="*/ 465 w 293"/>
                <a:gd name="T29" fmla="*/ 495 h 531"/>
                <a:gd name="T30" fmla="*/ 447 w 293"/>
                <a:gd name="T31" fmla="*/ 527 h 531"/>
                <a:gd name="T32" fmla="*/ 423 w 293"/>
                <a:gd name="T33" fmla="*/ 563 h 531"/>
                <a:gd name="T34" fmla="*/ 402 w 293"/>
                <a:gd name="T35" fmla="*/ 595 h 531"/>
                <a:gd name="T36" fmla="*/ 378 w 293"/>
                <a:gd name="T37" fmla="*/ 614 h 531"/>
                <a:gd name="T38" fmla="*/ 325 w 293"/>
                <a:gd name="T39" fmla="*/ 634 h 531"/>
                <a:gd name="T40" fmla="*/ 262 w 293"/>
                <a:gd name="T41" fmla="*/ 656 h 531"/>
                <a:gd name="T42" fmla="*/ 198 w 293"/>
                <a:gd name="T43" fmla="*/ 678 h 531"/>
                <a:gd name="T44" fmla="*/ 163 w 293"/>
                <a:gd name="T45" fmla="*/ 686 h 531"/>
                <a:gd name="T46" fmla="*/ 149 w 293"/>
                <a:gd name="T47" fmla="*/ 680 h 531"/>
                <a:gd name="T48" fmla="*/ 137 w 293"/>
                <a:gd name="T49" fmla="*/ 679 h 531"/>
                <a:gd name="T50" fmla="*/ 121 w 293"/>
                <a:gd name="T51" fmla="*/ 676 h 531"/>
                <a:gd name="T52" fmla="*/ 107 w 293"/>
                <a:gd name="T53" fmla="*/ 670 h 531"/>
                <a:gd name="T54" fmla="*/ 90 w 293"/>
                <a:gd name="T55" fmla="*/ 659 h 531"/>
                <a:gd name="T56" fmla="*/ 80 w 293"/>
                <a:gd name="T57" fmla="*/ 643 h 531"/>
                <a:gd name="T58" fmla="*/ 65 w 293"/>
                <a:gd name="T59" fmla="*/ 631 h 531"/>
                <a:gd name="T60" fmla="*/ 37 w 293"/>
                <a:gd name="T61" fmla="*/ 620 h 531"/>
                <a:gd name="T62" fmla="*/ 23 w 293"/>
                <a:gd name="T63" fmla="*/ 606 h 531"/>
                <a:gd name="T64" fmla="*/ 8 w 293"/>
                <a:gd name="T65" fmla="*/ 594 h 531"/>
                <a:gd name="T66" fmla="*/ 0 w 293"/>
                <a:gd name="T67" fmla="*/ 581 h 531"/>
                <a:gd name="T68" fmla="*/ 6 w 293"/>
                <a:gd name="T69" fmla="*/ 572 h 531"/>
                <a:gd name="T70" fmla="*/ 8 w 293"/>
                <a:gd name="T71" fmla="*/ 554 h 531"/>
                <a:gd name="T72" fmla="*/ 48 w 293"/>
                <a:gd name="T73" fmla="*/ 540 h 531"/>
                <a:gd name="T74" fmla="*/ 96 w 293"/>
                <a:gd name="T75" fmla="*/ 529 h 531"/>
                <a:gd name="T76" fmla="*/ 147 w 293"/>
                <a:gd name="T77" fmla="*/ 518 h 531"/>
                <a:gd name="T78" fmla="*/ 187 w 293"/>
                <a:gd name="T79" fmla="*/ 506 h 531"/>
                <a:gd name="T80" fmla="*/ 203 w 293"/>
                <a:gd name="T81" fmla="*/ 499 h 531"/>
                <a:gd name="T82" fmla="*/ 221 w 293"/>
                <a:gd name="T83" fmla="*/ 491 h 531"/>
                <a:gd name="T84" fmla="*/ 229 w 293"/>
                <a:gd name="T85" fmla="*/ 481 h 531"/>
                <a:gd name="T86" fmla="*/ 232 w 293"/>
                <a:gd name="T87" fmla="*/ 463 h 531"/>
                <a:gd name="T88" fmla="*/ 239 w 293"/>
                <a:gd name="T89" fmla="*/ 450 h 531"/>
                <a:gd name="T90" fmla="*/ 251 w 293"/>
                <a:gd name="T91" fmla="*/ 441 h 531"/>
                <a:gd name="T92" fmla="*/ 258 w 293"/>
                <a:gd name="T93" fmla="*/ 436 h 531"/>
                <a:gd name="T94" fmla="*/ 265 w 293"/>
                <a:gd name="T95" fmla="*/ 430 h 531"/>
                <a:gd name="T96" fmla="*/ 268 w 293"/>
                <a:gd name="T97" fmla="*/ 422 h 531"/>
                <a:gd name="T98" fmla="*/ 259 w 293"/>
                <a:gd name="T99" fmla="*/ 412 h 531"/>
                <a:gd name="T100" fmla="*/ 258 w 293"/>
                <a:gd name="T101" fmla="*/ 382 h 531"/>
                <a:gd name="T102" fmla="*/ 256 w 293"/>
                <a:gd name="T103" fmla="*/ 300 h 5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531"/>
                <a:gd name="T158" fmla="*/ 293 w 293"/>
                <a:gd name="T159" fmla="*/ 531 h 5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531">
                  <a:moveTo>
                    <a:pt x="159" y="219"/>
                  </a:moveTo>
                  <a:lnTo>
                    <a:pt x="159" y="185"/>
                  </a:lnTo>
                  <a:lnTo>
                    <a:pt x="160" y="120"/>
                  </a:lnTo>
                  <a:lnTo>
                    <a:pt x="161" y="55"/>
                  </a:lnTo>
                  <a:lnTo>
                    <a:pt x="161" y="21"/>
                  </a:lnTo>
                  <a:lnTo>
                    <a:pt x="162" y="17"/>
                  </a:lnTo>
                  <a:lnTo>
                    <a:pt x="168" y="13"/>
                  </a:lnTo>
                  <a:lnTo>
                    <a:pt x="175" y="10"/>
                  </a:lnTo>
                  <a:lnTo>
                    <a:pt x="184" y="7"/>
                  </a:lnTo>
                  <a:lnTo>
                    <a:pt x="194" y="3"/>
                  </a:lnTo>
                  <a:lnTo>
                    <a:pt x="206" y="2"/>
                  </a:lnTo>
                  <a:lnTo>
                    <a:pt x="217" y="0"/>
                  </a:lnTo>
                  <a:lnTo>
                    <a:pt x="228" y="0"/>
                  </a:lnTo>
                  <a:lnTo>
                    <a:pt x="236" y="0"/>
                  </a:lnTo>
                  <a:lnTo>
                    <a:pt x="245" y="1"/>
                  </a:lnTo>
                  <a:lnTo>
                    <a:pt x="255" y="2"/>
                  </a:lnTo>
                  <a:lnTo>
                    <a:pt x="265" y="3"/>
                  </a:lnTo>
                  <a:lnTo>
                    <a:pt x="274" y="7"/>
                  </a:lnTo>
                  <a:lnTo>
                    <a:pt x="280" y="9"/>
                  </a:lnTo>
                  <a:lnTo>
                    <a:pt x="285" y="13"/>
                  </a:lnTo>
                  <a:lnTo>
                    <a:pt x="287" y="18"/>
                  </a:lnTo>
                  <a:lnTo>
                    <a:pt x="287" y="50"/>
                  </a:lnTo>
                  <a:lnTo>
                    <a:pt x="287" y="112"/>
                  </a:lnTo>
                  <a:lnTo>
                    <a:pt x="287" y="177"/>
                  </a:lnTo>
                  <a:lnTo>
                    <a:pt x="287" y="216"/>
                  </a:lnTo>
                  <a:lnTo>
                    <a:pt x="288" y="254"/>
                  </a:lnTo>
                  <a:lnTo>
                    <a:pt x="291" y="303"/>
                  </a:lnTo>
                  <a:lnTo>
                    <a:pt x="292" y="348"/>
                  </a:lnTo>
                  <a:lnTo>
                    <a:pt x="293" y="374"/>
                  </a:lnTo>
                  <a:lnTo>
                    <a:pt x="288" y="382"/>
                  </a:lnTo>
                  <a:lnTo>
                    <a:pt x="283" y="393"/>
                  </a:lnTo>
                  <a:lnTo>
                    <a:pt x="277" y="407"/>
                  </a:lnTo>
                  <a:lnTo>
                    <a:pt x="269" y="420"/>
                  </a:lnTo>
                  <a:lnTo>
                    <a:pt x="262" y="435"/>
                  </a:lnTo>
                  <a:lnTo>
                    <a:pt x="255" y="449"/>
                  </a:lnTo>
                  <a:lnTo>
                    <a:pt x="250" y="460"/>
                  </a:lnTo>
                  <a:lnTo>
                    <a:pt x="245" y="469"/>
                  </a:lnTo>
                  <a:lnTo>
                    <a:pt x="235" y="475"/>
                  </a:lnTo>
                  <a:lnTo>
                    <a:pt x="220" y="482"/>
                  </a:lnTo>
                  <a:lnTo>
                    <a:pt x="202" y="490"/>
                  </a:lnTo>
                  <a:lnTo>
                    <a:pt x="183" y="497"/>
                  </a:lnTo>
                  <a:lnTo>
                    <a:pt x="162" y="507"/>
                  </a:lnTo>
                  <a:lnTo>
                    <a:pt x="141" y="516"/>
                  </a:lnTo>
                  <a:lnTo>
                    <a:pt x="123" y="524"/>
                  </a:lnTo>
                  <a:lnTo>
                    <a:pt x="106" y="531"/>
                  </a:lnTo>
                  <a:lnTo>
                    <a:pt x="101" y="530"/>
                  </a:lnTo>
                  <a:lnTo>
                    <a:pt x="97" y="528"/>
                  </a:lnTo>
                  <a:lnTo>
                    <a:pt x="92" y="526"/>
                  </a:lnTo>
                  <a:lnTo>
                    <a:pt x="90" y="525"/>
                  </a:lnTo>
                  <a:lnTo>
                    <a:pt x="85" y="525"/>
                  </a:lnTo>
                  <a:lnTo>
                    <a:pt x="80" y="524"/>
                  </a:lnTo>
                  <a:lnTo>
                    <a:pt x="75" y="522"/>
                  </a:lnTo>
                  <a:lnTo>
                    <a:pt x="70" y="520"/>
                  </a:lnTo>
                  <a:lnTo>
                    <a:pt x="66" y="518"/>
                  </a:lnTo>
                  <a:lnTo>
                    <a:pt x="60" y="513"/>
                  </a:lnTo>
                  <a:lnTo>
                    <a:pt x="56" y="509"/>
                  </a:lnTo>
                  <a:lnTo>
                    <a:pt x="52" y="503"/>
                  </a:lnTo>
                  <a:lnTo>
                    <a:pt x="50" y="497"/>
                  </a:lnTo>
                  <a:lnTo>
                    <a:pt x="46" y="493"/>
                  </a:lnTo>
                  <a:lnTo>
                    <a:pt x="40" y="488"/>
                  </a:lnTo>
                  <a:lnTo>
                    <a:pt x="31" y="484"/>
                  </a:lnTo>
                  <a:lnTo>
                    <a:pt x="23" y="479"/>
                  </a:lnTo>
                  <a:lnTo>
                    <a:pt x="17" y="475"/>
                  </a:lnTo>
                  <a:lnTo>
                    <a:pt x="14" y="469"/>
                  </a:lnTo>
                  <a:lnTo>
                    <a:pt x="9" y="465"/>
                  </a:lnTo>
                  <a:lnTo>
                    <a:pt x="5" y="459"/>
                  </a:lnTo>
                  <a:lnTo>
                    <a:pt x="1" y="453"/>
                  </a:lnTo>
                  <a:lnTo>
                    <a:pt x="0" y="449"/>
                  </a:lnTo>
                  <a:lnTo>
                    <a:pt x="2" y="446"/>
                  </a:lnTo>
                  <a:lnTo>
                    <a:pt x="4" y="442"/>
                  </a:lnTo>
                  <a:lnTo>
                    <a:pt x="2" y="436"/>
                  </a:lnTo>
                  <a:lnTo>
                    <a:pt x="5" y="428"/>
                  </a:lnTo>
                  <a:lnTo>
                    <a:pt x="15" y="423"/>
                  </a:lnTo>
                  <a:lnTo>
                    <a:pt x="30" y="418"/>
                  </a:lnTo>
                  <a:lnTo>
                    <a:pt x="44" y="414"/>
                  </a:lnTo>
                  <a:lnTo>
                    <a:pt x="60" y="409"/>
                  </a:lnTo>
                  <a:lnTo>
                    <a:pt x="76" y="405"/>
                  </a:lnTo>
                  <a:lnTo>
                    <a:pt x="91" y="400"/>
                  </a:lnTo>
                  <a:lnTo>
                    <a:pt x="105" y="395"/>
                  </a:lnTo>
                  <a:lnTo>
                    <a:pt x="116" y="391"/>
                  </a:lnTo>
                  <a:lnTo>
                    <a:pt x="124" y="388"/>
                  </a:lnTo>
                  <a:lnTo>
                    <a:pt x="126" y="386"/>
                  </a:lnTo>
                  <a:lnTo>
                    <a:pt x="132" y="383"/>
                  </a:lnTo>
                  <a:lnTo>
                    <a:pt x="137" y="380"/>
                  </a:lnTo>
                  <a:lnTo>
                    <a:pt x="141" y="376"/>
                  </a:lnTo>
                  <a:lnTo>
                    <a:pt x="142" y="372"/>
                  </a:lnTo>
                  <a:lnTo>
                    <a:pt x="143" y="365"/>
                  </a:lnTo>
                  <a:lnTo>
                    <a:pt x="144" y="358"/>
                  </a:lnTo>
                  <a:lnTo>
                    <a:pt x="145" y="351"/>
                  </a:lnTo>
                  <a:lnTo>
                    <a:pt x="148" y="348"/>
                  </a:lnTo>
                  <a:lnTo>
                    <a:pt x="151" y="344"/>
                  </a:lnTo>
                  <a:lnTo>
                    <a:pt x="156" y="341"/>
                  </a:lnTo>
                  <a:lnTo>
                    <a:pt x="159" y="339"/>
                  </a:lnTo>
                  <a:lnTo>
                    <a:pt x="160" y="337"/>
                  </a:lnTo>
                  <a:lnTo>
                    <a:pt x="162" y="334"/>
                  </a:lnTo>
                  <a:lnTo>
                    <a:pt x="165" y="332"/>
                  </a:lnTo>
                  <a:lnTo>
                    <a:pt x="166" y="329"/>
                  </a:lnTo>
                  <a:lnTo>
                    <a:pt x="166" y="326"/>
                  </a:lnTo>
                  <a:lnTo>
                    <a:pt x="164" y="323"/>
                  </a:lnTo>
                  <a:lnTo>
                    <a:pt x="161" y="318"/>
                  </a:lnTo>
                  <a:lnTo>
                    <a:pt x="160" y="314"/>
                  </a:lnTo>
                  <a:lnTo>
                    <a:pt x="160" y="295"/>
                  </a:lnTo>
                  <a:lnTo>
                    <a:pt x="160" y="263"/>
                  </a:lnTo>
                  <a:lnTo>
                    <a:pt x="159" y="232"/>
                  </a:lnTo>
                  <a:lnTo>
                    <a:pt x="159" y="219"/>
                  </a:lnTo>
                  <a:close/>
                </a:path>
              </a:pathLst>
            </a:custGeom>
            <a:solidFill>
              <a:srgbClr val="260000"/>
            </a:solidFill>
            <a:ln w="9525">
              <a:noFill/>
              <a:round/>
              <a:headEnd/>
              <a:tailEnd/>
            </a:ln>
          </p:spPr>
          <p:txBody>
            <a:bodyPr/>
            <a:lstStyle/>
            <a:p>
              <a:endParaRPr lang="en-US"/>
            </a:p>
          </p:txBody>
        </p:sp>
        <p:sp>
          <p:nvSpPr>
            <p:cNvPr id="15373" name="Freeform 11"/>
            <p:cNvSpPr>
              <a:spLocks/>
            </p:cNvSpPr>
            <p:nvPr/>
          </p:nvSpPr>
          <p:spPr bwMode="auto">
            <a:xfrm rot="-176173">
              <a:off x="4125" y="3761"/>
              <a:ext cx="293" cy="312"/>
            </a:xfrm>
            <a:custGeom>
              <a:avLst/>
              <a:gdLst>
                <a:gd name="T0" fmla="*/ 372 w 231"/>
                <a:gd name="T1" fmla="*/ 99 h 275"/>
                <a:gd name="T2" fmla="*/ 365 w 231"/>
                <a:gd name="T3" fmla="*/ 184 h 275"/>
                <a:gd name="T4" fmla="*/ 331 w 231"/>
                <a:gd name="T5" fmla="*/ 228 h 275"/>
                <a:gd name="T6" fmla="*/ 299 w 231"/>
                <a:gd name="T7" fmla="*/ 273 h 275"/>
                <a:gd name="T8" fmla="*/ 252 w 231"/>
                <a:gd name="T9" fmla="*/ 300 h 275"/>
                <a:gd name="T10" fmla="*/ 179 w 231"/>
                <a:gd name="T11" fmla="*/ 332 h 275"/>
                <a:gd name="T12" fmla="*/ 126 w 231"/>
                <a:gd name="T13" fmla="*/ 354 h 275"/>
                <a:gd name="T14" fmla="*/ 127 w 231"/>
                <a:gd name="T15" fmla="*/ 345 h 275"/>
                <a:gd name="T16" fmla="*/ 122 w 231"/>
                <a:gd name="T17" fmla="*/ 328 h 275"/>
                <a:gd name="T18" fmla="*/ 112 w 231"/>
                <a:gd name="T19" fmla="*/ 322 h 275"/>
                <a:gd name="T20" fmla="*/ 108 w 231"/>
                <a:gd name="T21" fmla="*/ 294 h 275"/>
                <a:gd name="T22" fmla="*/ 74 w 231"/>
                <a:gd name="T23" fmla="*/ 288 h 275"/>
                <a:gd name="T24" fmla="*/ 60 w 231"/>
                <a:gd name="T25" fmla="*/ 284 h 275"/>
                <a:gd name="T26" fmla="*/ 52 w 231"/>
                <a:gd name="T27" fmla="*/ 275 h 275"/>
                <a:gd name="T28" fmla="*/ 34 w 231"/>
                <a:gd name="T29" fmla="*/ 278 h 275"/>
                <a:gd name="T30" fmla="*/ 32 w 231"/>
                <a:gd name="T31" fmla="*/ 270 h 275"/>
                <a:gd name="T32" fmla="*/ 18 w 231"/>
                <a:gd name="T33" fmla="*/ 268 h 275"/>
                <a:gd name="T34" fmla="*/ 4 w 231"/>
                <a:gd name="T35" fmla="*/ 261 h 275"/>
                <a:gd name="T36" fmla="*/ 1 w 231"/>
                <a:gd name="T37" fmla="*/ 258 h 275"/>
                <a:gd name="T38" fmla="*/ 58 w 231"/>
                <a:gd name="T39" fmla="*/ 243 h 275"/>
                <a:gd name="T40" fmla="*/ 132 w 231"/>
                <a:gd name="T41" fmla="*/ 219 h 275"/>
                <a:gd name="T42" fmla="*/ 175 w 231"/>
                <a:gd name="T43" fmla="*/ 206 h 275"/>
                <a:gd name="T44" fmla="*/ 197 w 231"/>
                <a:gd name="T45" fmla="*/ 212 h 275"/>
                <a:gd name="T46" fmla="*/ 223 w 231"/>
                <a:gd name="T47" fmla="*/ 219 h 275"/>
                <a:gd name="T48" fmla="*/ 212 w 231"/>
                <a:gd name="T49" fmla="*/ 206 h 275"/>
                <a:gd name="T50" fmla="*/ 192 w 231"/>
                <a:gd name="T51" fmla="*/ 184 h 275"/>
                <a:gd name="T52" fmla="*/ 199 w 231"/>
                <a:gd name="T53" fmla="*/ 165 h 275"/>
                <a:gd name="T54" fmla="*/ 221 w 231"/>
                <a:gd name="T55" fmla="*/ 182 h 275"/>
                <a:gd name="T56" fmla="*/ 254 w 231"/>
                <a:gd name="T57" fmla="*/ 204 h 275"/>
                <a:gd name="T58" fmla="*/ 268 w 231"/>
                <a:gd name="T59" fmla="*/ 212 h 275"/>
                <a:gd name="T60" fmla="*/ 245 w 231"/>
                <a:gd name="T61" fmla="*/ 185 h 275"/>
                <a:gd name="T62" fmla="*/ 222 w 231"/>
                <a:gd name="T63" fmla="*/ 159 h 275"/>
                <a:gd name="T64" fmla="*/ 221 w 231"/>
                <a:gd name="T65" fmla="*/ 145 h 275"/>
                <a:gd name="T66" fmla="*/ 232 w 231"/>
                <a:gd name="T67" fmla="*/ 137 h 275"/>
                <a:gd name="T68" fmla="*/ 268 w 231"/>
                <a:gd name="T69" fmla="*/ 151 h 275"/>
                <a:gd name="T70" fmla="*/ 316 w 231"/>
                <a:gd name="T71" fmla="*/ 165 h 275"/>
                <a:gd name="T72" fmla="*/ 312 w 231"/>
                <a:gd name="T73" fmla="*/ 160 h 275"/>
                <a:gd name="T74" fmla="*/ 264 w 231"/>
                <a:gd name="T75" fmla="*/ 134 h 275"/>
                <a:gd name="T76" fmla="*/ 227 w 231"/>
                <a:gd name="T77" fmla="*/ 112 h 275"/>
                <a:gd name="T78" fmla="*/ 223 w 231"/>
                <a:gd name="T79" fmla="*/ 39 h 275"/>
                <a:gd name="T80" fmla="*/ 233 w 231"/>
                <a:gd name="T81" fmla="*/ 17 h 275"/>
                <a:gd name="T82" fmla="*/ 265 w 231"/>
                <a:gd name="T83" fmla="*/ 20 h 275"/>
                <a:gd name="T84" fmla="*/ 309 w 231"/>
                <a:gd name="T85" fmla="*/ 18 h 275"/>
                <a:gd name="T86" fmla="*/ 349 w 231"/>
                <a:gd name="T87" fmla="*/ 8 h 275"/>
                <a:gd name="T88" fmla="*/ 365 w 231"/>
                <a:gd name="T89" fmla="*/ 0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1"/>
                <a:gd name="T136" fmla="*/ 0 h 275"/>
                <a:gd name="T137" fmla="*/ 231 w 231"/>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1" h="275">
                  <a:moveTo>
                    <a:pt x="230" y="3"/>
                  </a:moveTo>
                  <a:lnTo>
                    <a:pt x="230" y="36"/>
                  </a:lnTo>
                  <a:lnTo>
                    <a:pt x="231" y="77"/>
                  </a:lnTo>
                  <a:lnTo>
                    <a:pt x="231" y="116"/>
                  </a:lnTo>
                  <a:lnTo>
                    <a:pt x="231" y="136"/>
                  </a:lnTo>
                  <a:lnTo>
                    <a:pt x="227" y="143"/>
                  </a:lnTo>
                  <a:lnTo>
                    <a:pt x="221" y="153"/>
                  </a:lnTo>
                  <a:lnTo>
                    <a:pt x="214" y="165"/>
                  </a:lnTo>
                  <a:lnTo>
                    <a:pt x="206" y="177"/>
                  </a:lnTo>
                  <a:lnTo>
                    <a:pt x="198" y="191"/>
                  </a:lnTo>
                  <a:lnTo>
                    <a:pt x="191" y="202"/>
                  </a:lnTo>
                  <a:lnTo>
                    <a:pt x="186" y="212"/>
                  </a:lnTo>
                  <a:lnTo>
                    <a:pt x="181" y="220"/>
                  </a:lnTo>
                  <a:lnTo>
                    <a:pt x="171" y="226"/>
                  </a:lnTo>
                  <a:lnTo>
                    <a:pt x="157" y="233"/>
                  </a:lnTo>
                  <a:lnTo>
                    <a:pt x="143" y="241"/>
                  </a:lnTo>
                  <a:lnTo>
                    <a:pt x="127" y="249"/>
                  </a:lnTo>
                  <a:lnTo>
                    <a:pt x="111" y="258"/>
                  </a:lnTo>
                  <a:lnTo>
                    <a:pt x="97" y="264"/>
                  </a:lnTo>
                  <a:lnTo>
                    <a:pt x="86" y="270"/>
                  </a:lnTo>
                  <a:lnTo>
                    <a:pt x="78" y="275"/>
                  </a:lnTo>
                  <a:lnTo>
                    <a:pt x="79" y="270"/>
                  </a:lnTo>
                  <a:lnTo>
                    <a:pt x="79" y="268"/>
                  </a:lnTo>
                  <a:lnTo>
                    <a:pt x="79" y="259"/>
                  </a:lnTo>
                  <a:lnTo>
                    <a:pt x="78" y="257"/>
                  </a:lnTo>
                  <a:lnTo>
                    <a:pt x="76" y="255"/>
                  </a:lnTo>
                  <a:lnTo>
                    <a:pt x="72" y="253"/>
                  </a:lnTo>
                  <a:lnTo>
                    <a:pt x="70" y="252"/>
                  </a:lnTo>
                  <a:lnTo>
                    <a:pt x="69" y="250"/>
                  </a:lnTo>
                  <a:lnTo>
                    <a:pt x="70" y="243"/>
                  </a:lnTo>
                  <a:lnTo>
                    <a:pt x="70" y="236"/>
                  </a:lnTo>
                  <a:lnTo>
                    <a:pt x="67" y="228"/>
                  </a:lnTo>
                  <a:lnTo>
                    <a:pt x="60" y="224"/>
                  </a:lnTo>
                  <a:lnTo>
                    <a:pt x="53" y="224"/>
                  </a:lnTo>
                  <a:lnTo>
                    <a:pt x="46" y="224"/>
                  </a:lnTo>
                  <a:lnTo>
                    <a:pt x="43" y="224"/>
                  </a:lnTo>
                  <a:lnTo>
                    <a:pt x="40" y="221"/>
                  </a:lnTo>
                  <a:lnTo>
                    <a:pt x="37" y="220"/>
                  </a:lnTo>
                  <a:lnTo>
                    <a:pt x="35" y="218"/>
                  </a:lnTo>
                  <a:lnTo>
                    <a:pt x="34" y="216"/>
                  </a:lnTo>
                  <a:lnTo>
                    <a:pt x="32" y="213"/>
                  </a:lnTo>
                  <a:lnTo>
                    <a:pt x="29" y="215"/>
                  </a:lnTo>
                  <a:lnTo>
                    <a:pt x="25" y="216"/>
                  </a:lnTo>
                  <a:lnTo>
                    <a:pt x="21" y="216"/>
                  </a:lnTo>
                  <a:lnTo>
                    <a:pt x="19" y="213"/>
                  </a:lnTo>
                  <a:lnTo>
                    <a:pt x="20" y="212"/>
                  </a:lnTo>
                  <a:lnTo>
                    <a:pt x="20" y="210"/>
                  </a:lnTo>
                  <a:lnTo>
                    <a:pt x="19" y="209"/>
                  </a:lnTo>
                  <a:lnTo>
                    <a:pt x="15" y="208"/>
                  </a:lnTo>
                  <a:lnTo>
                    <a:pt x="11" y="208"/>
                  </a:lnTo>
                  <a:lnTo>
                    <a:pt x="6" y="207"/>
                  </a:lnTo>
                  <a:lnTo>
                    <a:pt x="4" y="206"/>
                  </a:lnTo>
                  <a:lnTo>
                    <a:pt x="2" y="203"/>
                  </a:lnTo>
                  <a:lnTo>
                    <a:pt x="1" y="202"/>
                  </a:lnTo>
                  <a:lnTo>
                    <a:pt x="0" y="201"/>
                  </a:lnTo>
                  <a:lnTo>
                    <a:pt x="1" y="200"/>
                  </a:lnTo>
                  <a:lnTo>
                    <a:pt x="10" y="198"/>
                  </a:lnTo>
                  <a:lnTo>
                    <a:pt x="21" y="193"/>
                  </a:lnTo>
                  <a:lnTo>
                    <a:pt x="36" y="189"/>
                  </a:lnTo>
                  <a:lnTo>
                    <a:pt x="52" y="183"/>
                  </a:lnTo>
                  <a:lnTo>
                    <a:pt x="68" y="176"/>
                  </a:lnTo>
                  <a:lnTo>
                    <a:pt x="82" y="170"/>
                  </a:lnTo>
                  <a:lnTo>
                    <a:pt x="96" y="165"/>
                  </a:lnTo>
                  <a:lnTo>
                    <a:pt x="106" y="159"/>
                  </a:lnTo>
                  <a:lnTo>
                    <a:pt x="109" y="160"/>
                  </a:lnTo>
                  <a:lnTo>
                    <a:pt x="112" y="161"/>
                  </a:lnTo>
                  <a:lnTo>
                    <a:pt x="116" y="162"/>
                  </a:lnTo>
                  <a:lnTo>
                    <a:pt x="122" y="165"/>
                  </a:lnTo>
                  <a:lnTo>
                    <a:pt x="128" y="166"/>
                  </a:lnTo>
                  <a:lnTo>
                    <a:pt x="133" y="168"/>
                  </a:lnTo>
                  <a:lnTo>
                    <a:pt x="139" y="170"/>
                  </a:lnTo>
                  <a:lnTo>
                    <a:pt x="145" y="172"/>
                  </a:lnTo>
                  <a:lnTo>
                    <a:pt x="140" y="167"/>
                  </a:lnTo>
                  <a:lnTo>
                    <a:pt x="132" y="160"/>
                  </a:lnTo>
                  <a:lnTo>
                    <a:pt x="123" y="152"/>
                  </a:lnTo>
                  <a:lnTo>
                    <a:pt x="116" y="147"/>
                  </a:lnTo>
                  <a:lnTo>
                    <a:pt x="119" y="143"/>
                  </a:lnTo>
                  <a:lnTo>
                    <a:pt x="121" y="139"/>
                  </a:lnTo>
                  <a:lnTo>
                    <a:pt x="123" y="134"/>
                  </a:lnTo>
                  <a:lnTo>
                    <a:pt x="124" y="128"/>
                  </a:lnTo>
                  <a:lnTo>
                    <a:pt x="127" y="131"/>
                  </a:lnTo>
                  <a:lnTo>
                    <a:pt x="131" y="135"/>
                  </a:lnTo>
                  <a:lnTo>
                    <a:pt x="137" y="141"/>
                  </a:lnTo>
                  <a:lnTo>
                    <a:pt x="144" y="147"/>
                  </a:lnTo>
                  <a:lnTo>
                    <a:pt x="150" y="153"/>
                  </a:lnTo>
                  <a:lnTo>
                    <a:pt x="158" y="159"/>
                  </a:lnTo>
                  <a:lnTo>
                    <a:pt x="164" y="165"/>
                  </a:lnTo>
                  <a:lnTo>
                    <a:pt x="170" y="168"/>
                  </a:lnTo>
                  <a:lnTo>
                    <a:pt x="166" y="165"/>
                  </a:lnTo>
                  <a:lnTo>
                    <a:pt x="162" y="159"/>
                  </a:lnTo>
                  <a:lnTo>
                    <a:pt x="157" y="152"/>
                  </a:lnTo>
                  <a:lnTo>
                    <a:pt x="152" y="144"/>
                  </a:lnTo>
                  <a:lnTo>
                    <a:pt x="146" y="136"/>
                  </a:lnTo>
                  <a:lnTo>
                    <a:pt x="141" y="128"/>
                  </a:lnTo>
                  <a:lnTo>
                    <a:pt x="138" y="123"/>
                  </a:lnTo>
                  <a:lnTo>
                    <a:pt x="135" y="118"/>
                  </a:lnTo>
                  <a:lnTo>
                    <a:pt x="136" y="116"/>
                  </a:lnTo>
                  <a:lnTo>
                    <a:pt x="137" y="113"/>
                  </a:lnTo>
                  <a:lnTo>
                    <a:pt x="138" y="109"/>
                  </a:lnTo>
                  <a:lnTo>
                    <a:pt x="139" y="105"/>
                  </a:lnTo>
                  <a:lnTo>
                    <a:pt x="144" y="107"/>
                  </a:lnTo>
                  <a:lnTo>
                    <a:pt x="149" y="109"/>
                  </a:lnTo>
                  <a:lnTo>
                    <a:pt x="157" y="113"/>
                  </a:lnTo>
                  <a:lnTo>
                    <a:pt x="166" y="117"/>
                  </a:lnTo>
                  <a:lnTo>
                    <a:pt x="177" y="122"/>
                  </a:lnTo>
                  <a:lnTo>
                    <a:pt x="186" y="125"/>
                  </a:lnTo>
                  <a:lnTo>
                    <a:pt x="196" y="128"/>
                  </a:lnTo>
                  <a:lnTo>
                    <a:pt x="204" y="132"/>
                  </a:lnTo>
                  <a:lnTo>
                    <a:pt x="200" y="130"/>
                  </a:lnTo>
                  <a:lnTo>
                    <a:pt x="194" y="124"/>
                  </a:lnTo>
                  <a:lnTo>
                    <a:pt x="185" y="118"/>
                  </a:lnTo>
                  <a:lnTo>
                    <a:pt x="174" y="110"/>
                  </a:lnTo>
                  <a:lnTo>
                    <a:pt x="164" y="104"/>
                  </a:lnTo>
                  <a:lnTo>
                    <a:pt x="155" y="97"/>
                  </a:lnTo>
                  <a:lnTo>
                    <a:pt x="147" y="91"/>
                  </a:lnTo>
                  <a:lnTo>
                    <a:pt x="141" y="87"/>
                  </a:lnTo>
                  <a:lnTo>
                    <a:pt x="141" y="74"/>
                  </a:lnTo>
                  <a:lnTo>
                    <a:pt x="140" y="54"/>
                  </a:lnTo>
                  <a:lnTo>
                    <a:pt x="139" y="30"/>
                  </a:lnTo>
                  <a:lnTo>
                    <a:pt x="139" y="6"/>
                  </a:lnTo>
                  <a:lnTo>
                    <a:pt x="140" y="9"/>
                  </a:lnTo>
                  <a:lnTo>
                    <a:pt x="145" y="13"/>
                  </a:lnTo>
                  <a:lnTo>
                    <a:pt x="150" y="15"/>
                  </a:lnTo>
                  <a:lnTo>
                    <a:pt x="157" y="16"/>
                  </a:lnTo>
                  <a:lnTo>
                    <a:pt x="165" y="16"/>
                  </a:lnTo>
                  <a:lnTo>
                    <a:pt x="174" y="16"/>
                  </a:lnTo>
                  <a:lnTo>
                    <a:pt x="183" y="15"/>
                  </a:lnTo>
                  <a:lnTo>
                    <a:pt x="192" y="14"/>
                  </a:lnTo>
                  <a:lnTo>
                    <a:pt x="204" y="12"/>
                  </a:lnTo>
                  <a:lnTo>
                    <a:pt x="212" y="9"/>
                  </a:lnTo>
                  <a:lnTo>
                    <a:pt x="217" y="6"/>
                  </a:lnTo>
                  <a:lnTo>
                    <a:pt x="222" y="4"/>
                  </a:lnTo>
                  <a:lnTo>
                    <a:pt x="224" y="2"/>
                  </a:lnTo>
                  <a:lnTo>
                    <a:pt x="227" y="0"/>
                  </a:lnTo>
                  <a:lnTo>
                    <a:pt x="229" y="0"/>
                  </a:lnTo>
                  <a:lnTo>
                    <a:pt x="230" y="3"/>
                  </a:lnTo>
                  <a:close/>
                </a:path>
              </a:pathLst>
            </a:custGeom>
            <a:solidFill>
              <a:srgbClr val="FFFFFF"/>
            </a:solidFill>
            <a:ln w="9525">
              <a:noFill/>
              <a:round/>
              <a:headEnd/>
              <a:tailEnd/>
            </a:ln>
          </p:spPr>
          <p:txBody>
            <a:bodyPr/>
            <a:lstStyle/>
            <a:p>
              <a:endParaRPr lang="en-US"/>
            </a:p>
          </p:txBody>
        </p:sp>
        <p:sp>
          <p:nvSpPr>
            <p:cNvPr id="15374" name="Freeform 12"/>
            <p:cNvSpPr>
              <a:spLocks/>
            </p:cNvSpPr>
            <p:nvPr/>
          </p:nvSpPr>
          <p:spPr bwMode="auto">
            <a:xfrm rot="-176173">
              <a:off x="4135" y="4072"/>
              <a:ext cx="25" cy="39"/>
            </a:xfrm>
            <a:custGeom>
              <a:avLst/>
              <a:gdLst>
                <a:gd name="T0" fmla="*/ 31 w 20"/>
                <a:gd name="T1" fmla="*/ 0 h 34"/>
                <a:gd name="T2" fmla="*/ 29 w 20"/>
                <a:gd name="T3" fmla="*/ 45 h 34"/>
                <a:gd name="T4" fmla="*/ 0 w 20"/>
                <a:gd name="T5" fmla="*/ 32 h 34"/>
                <a:gd name="T6" fmla="*/ 31 w 20"/>
                <a:gd name="T7" fmla="*/ 0 h 34"/>
                <a:gd name="T8" fmla="*/ 0 60000 65536"/>
                <a:gd name="T9" fmla="*/ 0 60000 65536"/>
                <a:gd name="T10" fmla="*/ 0 60000 65536"/>
                <a:gd name="T11" fmla="*/ 0 60000 65536"/>
                <a:gd name="T12" fmla="*/ 0 w 20"/>
                <a:gd name="T13" fmla="*/ 0 h 34"/>
                <a:gd name="T14" fmla="*/ 20 w 20"/>
                <a:gd name="T15" fmla="*/ 34 h 34"/>
              </a:gdLst>
              <a:ahLst/>
              <a:cxnLst>
                <a:cxn ang="T8">
                  <a:pos x="T0" y="T1"/>
                </a:cxn>
                <a:cxn ang="T9">
                  <a:pos x="T2" y="T3"/>
                </a:cxn>
                <a:cxn ang="T10">
                  <a:pos x="T4" y="T5"/>
                </a:cxn>
                <a:cxn ang="T11">
                  <a:pos x="T6" y="T7"/>
                </a:cxn>
              </a:cxnLst>
              <a:rect l="T12" t="T13" r="T14" b="T15"/>
              <a:pathLst>
                <a:path w="20" h="34">
                  <a:moveTo>
                    <a:pt x="20" y="0"/>
                  </a:moveTo>
                  <a:lnTo>
                    <a:pt x="18" y="34"/>
                  </a:lnTo>
                  <a:lnTo>
                    <a:pt x="0" y="24"/>
                  </a:lnTo>
                  <a:lnTo>
                    <a:pt x="20" y="0"/>
                  </a:lnTo>
                  <a:close/>
                </a:path>
              </a:pathLst>
            </a:custGeom>
            <a:solidFill>
              <a:srgbClr val="00145B"/>
            </a:solidFill>
            <a:ln w="9525">
              <a:noFill/>
              <a:round/>
              <a:headEnd/>
              <a:tailEnd/>
            </a:ln>
          </p:spPr>
          <p:txBody>
            <a:bodyPr/>
            <a:lstStyle/>
            <a:p>
              <a:endParaRPr lang="en-US"/>
            </a:p>
          </p:txBody>
        </p:sp>
        <p:sp>
          <p:nvSpPr>
            <p:cNvPr id="15375" name="Freeform 13"/>
            <p:cNvSpPr>
              <a:spLocks/>
            </p:cNvSpPr>
            <p:nvPr/>
          </p:nvSpPr>
          <p:spPr bwMode="auto">
            <a:xfrm rot="-176173">
              <a:off x="4064" y="4062"/>
              <a:ext cx="40" cy="42"/>
            </a:xfrm>
            <a:custGeom>
              <a:avLst/>
              <a:gdLst>
                <a:gd name="T0" fmla="*/ 52 w 31"/>
                <a:gd name="T1" fmla="*/ 11 h 37"/>
                <a:gd name="T2" fmla="*/ 0 w 31"/>
                <a:gd name="T3" fmla="*/ 0 h 37"/>
                <a:gd name="T4" fmla="*/ 52 w 31"/>
                <a:gd name="T5" fmla="*/ 48 h 37"/>
                <a:gd name="T6" fmla="*/ 52 w 31"/>
                <a:gd name="T7" fmla="*/ 11 h 37"/>
                <a:gd name="T8" fmla="*/ 0 60000 65536"/>
                <a:gd name="T9" fmla="*/ 0 60000 65536"/>
                <a:gd name="T10" fmla="*/ 0 60000 65536"/>
                <a:gd name="T11" fmla="*/ 0 60000 65536"/>
                <a:gd name="T12" fmla="*/ 0 w 31"/>
                <a:gd name="T13" fmla="*/ 0 h 37"/>
                <a:gd name="T14" fmla="*/ 31 w 31"/>
                <a:gd name="T15" fmla="*/ 37 h 37"/>
              </a:gdLst>
              <a:ahLst/>
              <a:cxnLst>
                <a:cxn ang="T8">
                  <a:pos x="T0" y="T1"/>
                </a:cxn>
                <a:cxn ang="T9">
                  <a:pos x="T2" y="T3"/>
                </a:cxn>
                <a:cxn ang="T10">
                  <a:pos x="T4" y="T5"/>
                </a:cxn>
                <a:cxn ang="T11">
                  <a:pos x="T6" y="T7"/>
                </a:cxn>
              </a:cxnLst>
              <a:rect l="T12" t="T13" r="T14" b="T15"/>
              <a:pathLst>
                <a:path w="31" h="37">
                  <a:moveTo>
                    <a:pt x="31" y="9"/>
                  </a:moveTo>
                  <a:lnTo>
                    <a:pt x="0" y="0"/>
                  </a:lnTo>
                  <a:lnTo>
                    <a:pt x="31" y="37"/>
                  </a:lnTo>
                  <a:lnTo>
                    <a:pt x="31" y="9"/>
                  </a:lnTo>
                  <a:close/>
                </a:path>
              </a:pathLst>
            </a:custGeom>
            <a:solidFill>
              <a:srgbClr val="00145B"/>
            </a:solidFill>
            <a:ln w="9525">
              <a:noFill/>
              <a:round/>
              <a:headEnd/>
              <a:tailEnd/>
            </a:ln>
          </p:spPr>
          <p:txBody>
            <a:bodyPr/>
            <a:lstStyle/>
            <a:p>
              <a:endParaRPr lang="en-US"/>
            </a:p>
          </p:txBody>
        </p:sp>
        <p:sp>
          <p:nvSpPr>
            <p:cNvPr id="15376" name="Freeform 14"/>
            <p:cNvSpPr>
              <a:spLocks/>
            </p:cNvSpPr>
            <p:nvPr/>
          </p:nvSpPr>
          <p:spPr bwMode="auto">
            <a:xfrm rot="-176173">
              <a:off x="4019" y="4045"/>
              <a:ext cx="44" cy="34"/>
            </a:xfrm>
            <a:custGeom>
              <a:avLst/>
              <a:gdLst>
                <a:gd name="T0" fmla="*/ 57 w 34"/>
                <a:gd name="T1" fmla="*/ 39 h 30"/>
                <a:gd name="T2" fmla="*/ 18 w 34"/>
                <a:gd name="T3" fmla="*/ 0 h 30"/>
                <a:gd name="T4" fmla="*/ 0 w 34"/>
                <a:gd name="T5" fmla="*/ 18 h 30"/>
                <a:gd name="T6" fmla="*/ 57 w 34"/>
                <a:gd name="T7" fmla="*/ 39 h 30"/>
                <a:gd name="T8" fmla="*/ 0 60000 65536"/>
                <a:gd name="T9" fmla="*/ 0 60000 65536"/>
                <a:gd name="T10" fmla="*/ 0 60000 65536"/>
                <a:gd name="T11" fmla="*/ 0 60000 65536"/>
                <a:gd name="T12" fmla="*/ 0 w 34"/>
                <a:gd name="T13" fmla="*/ 0 h 30"/>
                <a:gd name="T14" fmla="*/ 34 w 34"/>
                <a:gd name="T15" fmla="*/ 30 h 30"/>
              </a:gdLst>
              <a:ahLst/>
              <a:cxnLst>
                <a:cxn ang="T8">
                  <a:pos x="T0" y="T1"/>
                </a:cxn>
                <a:cxn ang="T9">
                  <a:pos x="T2" y="T3"/>
                </a:cxn>
                <a:cxn ang="T10">
                  <a:pos x="T4" y="T5"/>
                </a:cxn>
                <a:cxn ang="T11">
                  <a:pos x="T6" y="T7"/>
                </a:cxn>
              </a:cxnLst>
              <a:rect l="T12" t="T13" r="T14" b="T15"/>
              <a:pathLst>
                <a:path w="34" h="30">
                  <a:moveTo>
                    <a:pt x="34" y="30"/>
                  </a:moveTo>
                  <a:lnTo>
                    <a:pt x="11" y="0"/>
                  </a:lnTo>
                  <a:lnTo>
                    <a:pt x="0" y="14"/>
                  </a:lnTo>
                  <a:lnTo>
                    <a:pt x="34" y="30"/>
                  </a:lnTo>
                  <a:close/>
                </a:path>
              </a:pathLst>
            </a:custGeom>
            <a:solidFill>
              <a:srgbClr val="00145B"/>
            </a:solidFill>
            <a:ln w="9525">
              <a:noFill/>
              <a:round/>
              <a:headEnd/>
              <a:tailEnd/>
            </a:ln>
          </p:spPr>
          <p:txBody>
            <a:bodyPr/>
            <a:lstStyle/>
            <a:p>
              <a:endParaRPr lang="en-US"/>
            </a:p>
          </p:txBody>
        </p:sp>
        <p:sp>
          <p:nvSpPr>
            <p:cNvPr id="15377" name="Freeform 15"/>
            <p:cNvSpPr>
              <a:spLocks/>
            </p:cNvSpPr>
            <p:nvPr/>
          </p:nvSpPr>
          <p:spPr bwMode="auto">
            <a:xfrm rot="-176173">
              <a:off x="4107" y="4104"/>
              <a:ext cx="45" cy="21"/>
            </a:xfrm>
            <a:custGeom>
              <a:avLst/>
              <a:gdLst>
                <a:gd name="T0" fmla="*/ 24 w 35"/>
                <a:gd name="T1" fmla="*/ 0 h 19"/>
                <a:gd name="T2" fmla="*/ 58 w 35"/>
                <a:gd name="T3" fmla="*/ 23 h 19"/>
                <a:gd name="T4" fmla="*/ 0 w 35"/>
                <a:gd name="T5" fmla="*/ 23 h 19"/>
                <a:gd name="T6" fmla="*/ 24 w 35"/>
                <a:gd name="T7" fmla="*/ 0 h 19"/>
                <a:gd name="T8" fmla="*/ 0 60000 65536"/>
                <a:gd name="T9" fmla="*/ 0 60000 65536"/>
                <a:gd name="T10" fmla="*/ 0 60000 65536"/>
                <a:gd name="T11" fmla="*/ 0 60000 65536"/>
                <a:gd name="T12" fmla="*/ 0 w 35"/>
                <a:gd name="T13" fmla="*/ 0 h 19"/>
                <a:gd name="T14" fmla="*/ 35 w 35"/>
                <a:gd name="T15" fmla="*/ 19 h 19"/>
              </a:gdLst>
              <a:ahLst/>
              <a:cxnLst>
                <a:cxn ang="T8">
                  <a:pos x="T0" y="T1"/>
                </a:cxn>
                <a:cxn ang="T9">
                  <a:pos x="T2" y="T3"/>
                </a:cxn>
                <a:cxn ang="T10">
                  <a:pos x="T4" y="T5"/>
                </a:cxn>
                <a:cxn ang="T11">
                  <a:pos x="T6" y="T7"/>
                </a:cxn>
              </a:cxnLst>
              <a:rect l="T12" t="T13" r="T14" b="T15"/>
              <a:pathLst>
                <a:path w="35" h="19">
                  <a:moveTo>
                    <a:pt x="15" y="0"/>
                  </a:moveTo>
                  <a:lnTo>
                    <a:pt x="35" y="19"/>
                  </a:lnTo>
                  <a:lnTo>
                    <a:pt x="0" y="19"/>
                  </a:lnTo>
                  <a:lnTo>
                    <a:pt x="15" y="0"/>
                  </a:lnTo>
                  <a:close/>
                </a:path>
              </a:pathLst>
            </a:custGeom>
            <a:solidFill>
              <a:srgbClr val="00145B"/>
            </a:solidFill>
            <a:ln w="9525">
              <a:noFill/>
              <a:round/>
              <a:headEnd/>
              <a:tailEnd/>
            </a:ln>
          </p:spPr>
          <p:txBody>
            <a:bodyPr/>
            <a:lstStyle/>
            <a:p>
              <a:endParaRPr lang="en-US"/>
            </a:p>
          </p:txBody>
        </p:sp>
        <p:sp>
          <p:nvSpPr>
            <p:cNvPr id="15378" name="Freeform 16"/>
            <p:cNvSpPr>
              <a:spLocks/>
            </p:cNvSpPr>
            <p:nvPr/>
          </p:nvSpPr>
          <p:spPr bwMode="auto">
            <a:xfrm rot="-176173">
              <a:off x="4052" y="4087"/>
              <a:ext cx="26" cy="38"/>
            </a:xfrm>
            <a:custGeom>
              <a:avLst/>
              <a:gdLst>
                <a:gd name="T0" fmla="*/ 34 w 20"/>
                <a:gd name="T1" fmla="*/ 0 h 34"/>
                <a:gd name="T2" fmla="*/ 30 w 20"/>
                <a:gd name="T3" fmla="*/ 42 h 34"/>
                <a:gd name="T4" fmla="*/ 0 w 20"/>
                <a:gd name="T5" fmla="*/ 29 h 34"/>
                <a:gd name="T6" fmla="*/ 34 w 20"/>
                <a:gd name="T7" fmla="*/ 0 h 34"/>
                <a:gd name="T8" fmla="*/ 0 60000 65536"/>
                <a:gd name="T9" fmla="*/ 0 60000 65536"/>
                <a:gd name="T10" fmla="*/ 0 60000 65536"/>
                <a:gd name="T11" fmla="*/ 0 60000 65536"/>
                <a:gd name="T12" fmla="*/ 0 w 20"/>
                <a:gd name="T13" fmla="*/ 0 h 34"/>
                <a:gd name="T14" fmla="*/ 20 w 20"/>
                <a:gd name="T15" fmla="*/ 34 h 34"/>
              </a:gdLst>
              <a:ahLst/>
              <a:cxnLst>
                <a:cxn ang="T8">
                  <a:pos x="T0" y="T1"/>
                </a:cxn>
                <a:cxn ang="T9">
                  <a:pos x="T2" y="T3"/>
                </a:cxn>
                <a:cxn ang="T10">
                  <a:pos x="T4" y="T5"/>
                </a:cxn>
                <a:cxn ang="T11">
                  <a:pos x="T6" y="T7"/>
                </a:cxn>
              </a:cxnLst>
              <a:rect l="T12" t="T13" r="T14" b="T15"/>
              <a:pathLst>
                <a:path w="20" h="34">
                  <a:moveTo>
                    <a:pt x="20" y="0"/>
                  </a:moveTo>
                  <a:lnTo>
                    <a:pt x="18" y="34"/>
                  </a:lnTo>
                  <a:lnTo>
                    <a:pt x="0" y="23"/>
                  </a:lnTo>
                  <a:lnTo>
                    <a:pt x="20" y="0"/>
                  </a:lnTo>
                  <a:close/>
                </a:path>
              </a:pathLst>
            </a:custGeom>
            <a:solidFill>
              <a:srgbClr val="00145B"/>
            </a:solidFill>
            <a:ln w="9525">
              <a:noFill/>
              <a:round/>
              <a:headEnd/>
              <a:tailEnd/>
            </a:ln>
          </p:spPr>
          <p:txBody>
            <a:bodyPr/>
            <a:lstStyle/>
            <a:p>
              <a:endParaRPr lang="en-US"/>
            </a:p>
          </p:txBody>
        </p:sp>
        <p:sp>
          <p:nvSpPr>
            <p:cNvPr id="15379" name="Freeform 17"/>
            <p:cNvSpPr>
              <a:spLocks/>
            </p:cNvSpPr>
            <p:nvPr/>
          </p:nvSpPr>
          <p:spPr bwMode="auto">
            <a:xfrm rot="-176173">
              <a:off x="4012" y="4087"/>
              <a:ext cx="48" cy="22"/>
            </a:xfrm>
            <a:custGeom>
              <a:avLst/>
              <a:gdLst>
                <a:gd name="T0" fmla="*/ 61 w 38"/>
                <a:gd name="T1" fmla="*/ 2 h 19"/>
                <a:gd name="T2" fmla="*/ 0 w 38"/>
                <a:gd name="T3" fmla="*/ 0 h 19"/>
                <a:gd name="T4" fmla="*/ 6 w 38"/>
                <a:gd name="T5" fmla="*/ 25 h 19"/>
                <a:gd name="T6" fmla="*/ 61 w 38"/>
                <a:gd name="T7" fmla="*/ 2 h 19"/>
                <a:gd name="T8" fmla="*/ 0 60000 65536"/>
                <a:gd name="T9" fmla="*/ 0 60000 65536"/>
                <a:gd name="T10" fmla="*/ 0 60000 65536"/>
                <a:gd name="T11" fmla="*/ 0 60000 65536"/>
                <a:gd name="T12" fmla="*/ 0 w 38"/>
                <a:gd name="T13" fmla="*/ 0 h 19"/>
                <a:gd name="T14" fmla="*/ 38 w 38"/>
                <a:gd name="T15" fmla="*/ 19 h 19"/>
              </a:gdLst>
              <a:ahLst/>
              <a:cxnLst>
                <a:cxn ang="T8">
                  <a:pos x="T0" y="T1"/>
                </a:cxn>
                <a:cxn ang="T9">
                  <a:pos x="T2" y="T3"/>
                </a:cxn>
                <a:cxn ang="T10">
                  <a:pos x="T4" y="T5"/>
                </a:cxn>
                <a:cxn ang="T11">
                  <a:pos x="T6" y="T7"/>
                </a:cxn>
              </a:cxnLst>
              <a:rect l="T12" t="T13" r="T14" b="T15"/>
              <a:pathLst>
                <a:path w="38" h="19">
                  <a:moveTo>
                    <a:pt x="38" y="2"/>
                  </a:moveTo>
                  <a:lnTo>
                    <a:pt x="0" y="0"/>
                  </a:lnTo>
                  <a:lnTo>
                    <a:pt x="4" y="19"/>
                  </a:lnTo>
                  <a:lnTo>
                    <a:pt x="38" y="2"/>
                  </a:lnTo>
                  <a:close/>
                </a:path>
              </a:pathLst>
            </a:custGeom>
            <a:solidFill>
              <a:srgbClr val="00145B"/>
            </a:solidFill>
            <a:ln w="9525">
              <a:noFill/>
              <a:round/>
              <a:headEnd/>
              <a:tailEnd/>
            </a:ln>
          </p:spPr>
          <p:txBody>
            <a:bodyPr/>
            <a:lstStyle/>
            <a:p>
              <a:endParaRPr lang="en-US"/>
            </a:p>
          </p:txBody>
        </p:sp>
        <p:sp>
          <p:nvSpPr>
            <p:cNvPr id="15380" name="Freeform 18"/>
            <p:cNvSpPr>
              <a:spLocks/>
            </p:cNvSpPr>
            <p:nvPr/>
          </p:nvSpPr>
          <p:spPr bwMode="auto">
            <a:xfrm rot="-176173">
              <a:off x="4202" y="4132"/>
              <a:ext cx="27" cy="35"/>
            </a:xfrm>
            <a:custGeom>
              <a:avLst/>
              <a:gdLst>
                <a:gd name="T0" fmla="*/ 6 w 21"/>
                <a:gd name="T1" fmla="*/ 0 h 30"/>
                <a:gd name="T2" fmla="*/ 35 w 21"/>
                <a:gd name="T3" fmla="*/ 41 h 30"/>
                <a:gd name="T4" fmla="*/ 0 w 21"/>
                <a:gd name="T5" fmla="*/ 41 h 30"/>
                <a:gd name="T6" fmla="*/ 6 w 21"/>
                <a:gd name="T7" fmla="*/ 0 h 30"/>
                <a:gd name="T8" fmla="*/ 0 60000 65536"/>
                <a:gd name="T9" fmla="*/ 0 60000 65536"/>
                <a:gd name="T10" fmla="*/ 0 60000 65536"/>
                <a:gd name="T11" fmla="*/ 0 60000 65536"/>
                <a:gd name="T12" fmla="*/ 0 w 21"/>
                <a:gd name="T13" fmla="*/ 0 h 30"/>
                <a:gd name="T14" fmla="*/ 21 w 21"/>
                <a:gd name="T15" fmla="*/ 30 h 30"/>
              </a:gdLst>
              <a:ahLst/>
              <a:cxnLst>
                <a:cxn ang="T8">
                  <a:pos x="T0" y="T1"/>
                </a:cxn>
                <a:cxn ang="T9">
                  <a:pos x="T2" y="T3"/>
                </a:cxn>
                <a:cxn ang="T10">
                  <a:pos x="T4" y="T5"/>
                </a:cxn>
                <a:cxn ang="T11">
                  <a:pos x="T6" y="T7"/>
                </a:cxn>
              </a:cxnLst>
              <a:rect l="T12" t="T13" r="T14" b="T15"/>
              <a:pathLst>
                <a:path w="21" h="30">
                  <a:moveTo>
                    <a:pt x="4" y="0"/>
                  </a:moveTo>
                  <a:lnTo>
                    <a:pt x="21" y="30"/>
                  </a:lnTo>
                  <a:lnTo>
                    <a:pt x="0" y="30"/>
                  </a:lnTo>
                  <a:lnTo>
                    <a:pt x="4" y="0"/>
                  </a:lnTo>
                  <a:close/>
                </a:path>
              </a:pathLst>
            </a:custGeom>
            <a:solidFill>
              <a:srgbClr val="00145B"/>
            </a:solidFill>
            <a:ln w="9525">
              <a:noFill/>
              <a:round/>
              <a:headEnd/>
              <a:tailEnd/>
            </a:ln>
          </p:spPr>
          <p:txBody>
            <a:bodyPr/>
            <a:lstStyle/>
            <a:p>
              <a:endParaRPr lang="en-US"/>
            </a:p>
          </p:txBody>
        </p:sp>
        <p:sp>
          <p:nvSpPr>
            <p:cNvPr id="15381" name="Freeform 19"/>
            <p:cNvSpPr>
              <a:spLocks/>
            </p:cNvSpPr>
            <p:nvPr/>
          </p:nvSpPr>
          <p:spPr bwMode="auto">
            <a:xfrm rot="-176173">
              <a:off x="4142" y="4133"/>
              <a:ext cx="44" cy="26"/>
            </a:xfrm>
            <a:custGeom>
              <a:avLst/>
              <a:gdLst>
                <a:gd name="T0" fmla="*/ 26 w 35"/>
                <a:gd name="T1" fmla="*/ 31 h 22"/>
                <a:gd name="T2" fmla="*/ 0 w 35"/>
                <a:gd name="T3" fmla="*/ 0 h 22"/>
                <a:gd name="T4" fmla="*/ 55 w 35"/>
                <a:gd name="T5" fmla="*/ 8 h 22"/>
                <a:gd name="T6" fmla="*/ 26 w 35"/>
                <a:gd name="T7" fmla="*/ 31 h 22"/>
                <a:gd name="T8" fmla="*/ 0 60000 65536"/>
                <a:gd name="T9" fmla="*/ 0 60000 65536"/>
                <a:gd name="T10" fmla="*/ 0 60000 65536"/>
                <a:gd name="T11" fmla="*/ 0 60000 65536"/>
                <a:gd name="T12" fmla="*/ 0 w 35"/>
                <a:gd name="T13" fmla="*/ 0 h 22"/>
                <a:gd name="T14" fmla="*/ 35 w 35"/>
                <a:gd name="T15" fmla="*/ 22 h 22"/>
              </a:gdLst>
              <a:ahLst/>
              <a:cxnLst>
                <a:cxn ang="T8">
                  <a:pos x="T0" y="T1"/>
                </a:cxn>
                <a:cxn ang="T9">
                  <a:pos x="T2" y="T3"/>
                </a:cxn>
                <a:cxn ang="T10">
                  <a:pos x="T4" y="T5"/>
                </a:cxn>
                <a:cxn ang="T11">
                  <a:pos x="T6" y="T7"/>
                </a:cxn>
              </a:cxnLst>
              <a:rect l="T12" t="T13" r="T14" b="T15"/>
              <a:pathLst>
                <a:path w="35" h="22">
                  <a:moveTo>
                    <a:pt x="17" y="22"/>
                  </a:moveTo>
                  <a:lnTo>
                    <a:pt x="0" y="0"/>
                  </a:lnTo>
                  <a:lnTo>
                    <a:pt x="35" y="6"/>
                  </a:lnTo>
                  <a:lnTo>
                    <a:pt x="17" y="22"/>
                  </a:lnTo>
                  <a:close/>
                </a:path>
              </a:pathLst>
            </a:custGeom>
            <a:solidFill>
              <a:srgbClr val="00145B"/>
            </a:solidFill>
            <a:ln w="9525">
              <a:noFill/>
              <a:round/>
              <a:headEnd/>
              <a:tailEnd/>
            </a:ln>
          </p:spPr>
          <p:txBody>
            <a:bodyPr/>
            <a:lstStyle/>
            <a:p>
              <a:endParaRPr lang="en-US"/>
            </a:p>
          </p:txBody>
        </p:sp>
        <p:sp>
          <p:nvSpPr>
            <p:cNvPr id="15382" name="Freeform 20"/>
            <p:cNvSpPr>
              <a:spLocks/>
            </p:cNvSpPr>
            <p:nvPr/>
          </p:nvSpPr>
          <p:spPr bwMode="auto">
            <a:xfrm rot="-176173">
              <a:off x="4108" y="4146"/>
              <a:ext cx="25" cy="38"/>
            </a:xfrm>
            <a:custGeom>
              <a:avLst/>
              <a:gdLst>
                <a:gd name="T0" fmla="*/ 31 w 20"/>
                <a:gd name="T1" fmla="*/ 0 h 34"/>
                <a:gd name="T2" fmla="*/ 26 w 20"/>
                <a:gd name="T3" fmla="*/ 42 h 34"/>
                <a:gd name="T4" fmla="*/ 0 w 20"/>
                <a:gd name="T5" fmla="*/ 29 h 34"/>
                <a:gd name="T6" fmla="*/ 31 w 20"/>
                <a:gd name="T7" fmla="*/ 0 h 34"/>
                <a:gd name="T8" fmla="*/ 0 60000 65536"/>
                <a:gd name="T9" fmla="*/ 0 60000 65536"/>
                <a:gd name="T10" fmla="*/ 0 60000 65536"/>
                <a:gd name="T11" fmla="*/ 0 60000 65536"/>
                <a:gd name="T12" fmla="*/ 0 w 20"/>
                <a:gd name="T13" fmla="*/ 0 h 34"/>
                <a:gd name="T14" fmla="*/ 20 w 20"/>
                <a:gd name="T15" fmla="*/ 34 h 34"/>
              </a:gdLst>
              <a:ahLst/>
              <a:cxnLst>
                <a:cxn ang="T8">
                  <a:pos x="T0" y="T1"/>
                </a:cxn>
                <a:cxn ang="T9">
                  <a:pos x="T2" y="T3"/>
                </a:cxn>
                <a:cxn ang="T10">
                  <a:pos x="T4" y="T5"/>
                </a:cxn>
                <a:cxn ang="T11">
                  <a:pos x="T6" y="T7"/>
                </a:cxn>
              </a:cxnLst>
              <a:rect l="T12" t="T13" r="T14" b="T15"/>
              <a:pathLst>
                <a:path w="20" h="34">
                  <a:moveTo>
                    <a:pt x="20" y="0"/>
                  </a:moveTo>
                  <a:lnTo>
                    <a:pt x="17" y="34"/>
                  </a:lnTo>
                  <a:lnTo>
                    <a:pt x="0" y="23"/>
                  </a:lnTo>
                  <a:lnTo>
                    <a:pt x="20" y="0"/>
                  </a:lnTo>
                  <a:close/>
                </a:path>
              </a:pathLst>
            </a:custGeom>
            <a:solidFill>
              <a:srgbClr val="00145B"/>
            </a:solidFill>
            <a:ln w="9525">
              <a:noFill/>
              <a:round/>
              <a:headEnd/>
              <a:tailEnd/>
            </a:ln>
          </p:spPr>
          <p:txBody>
            <a:bodyPr/>
            <a:lstStyle/>
            <a:p>
              <a:endParaRPr lang="en-US"/>
            </a:p>
          </p:txBody>
        </p:sp>
        <p:sp>
          <p:nvSpPr>
            <p:cNvPr id="15383" name="Freeform 21"/>
            <p:cNvSpPr>
              <a:spLocks/>
            </p:cNvSpPr>
            <p:nvPr/>
          </p:nvSpPr>
          <p:spPr bwMode="auto">
            <a:xfrm rot="-176173">
              <a:off x="4057" y="4132"/>
              <a:ext cx="40" cy="41"/>
            </a:xfrm>
            <a:custGeom>
              <a:avLst/>
              <a:gdLst>
                <a:gd name="T0" fmla="*/ 52 w 31"/>
                <a:gd name="T1" fmla="*/ 11 h 37"/>
                <a:gd name="T2" fmla="*/ 0 w 31"/>
                <a:gd name="T3" fmla="*/ 0 h 37"/>
                <a:gd name="T4" fmla="*/ 52 w 31"/>
                <a:gd name="T5" fmla="*/ 45 h 37"/>
                <a:gd name="T6" fmla="*/ 52 w 31"/>
                <a:gd name="T7" fmla="*/ 11 h 37"/>
                <a:gd name="T8" fmla="*/ 0 60000 65536"/>
                <a:gd name="T9" fmla="*/ 0 60000 65536"/>
                <a:gd name="T10" fmla="*/ 0 60000 65536"/>
                <a:gd name="T11" fmla="*/ 0 60000 65536"/>
                <a:gd name="T12" fmla="*/ 0 w 31"/>
                <a:gd name="T13" fmla="*/ 0 h 37"/>
                <a:gd name="T14" fmla="*/ 31 w 31"/>
                <a:gd name="T15" fmla="*/ 37 h 37"/>
              </a:gdLst>
              <a:ahLst/>
              <a:cxnLst>
                <a:cxn ang="T8">
                  <a:pos x="T0" y="T1"/>
                </a:cxn>
                <a:cxn ang="T9">
                  <a:pos x="T2" y="T3"/>
                </a:cxn>
                <a:cxn ang="T10">
                  <a:pos x="T4" y="T5"/>
                </a:cxn>
                <a:cxn ang="T11">
                  <a:pos x="T6" y="T7"/>
                </a:cxn>
              </a:cxnLst>
              <a:rect l="T12" t="T13" r="T14" b="T15"/>
              <a:pathLst>
                <a:path w="31" h="37">
                  <a:moveTo>
                    <a:pt x="31" y="9"/>
                  </a:moveTo>
                  <a:lnTo>
                    <a:pt x="0" y="0"/>
                  </a:lnTo>
                  <a:lnTo>
                    <a:pt x="31" y="37"/>
                  </a:lnTo>
                  <a:lnTo>
                    <a:pt x="31" y="9"/>
                  </a:lnTo>
                  <a:close/>
                </a:path>
              </a:pathLst>
            </a:custGeom>
            <a:solidFill>
              <a:srgbClr val="00145B"/>
            </a:solidFill>
            <a:ln w="9525">
              <a:noFill/>
              <a:round/>
              <a:headEnd/>
              <a:tailEnd/>
            </a:ln>
          </p:spPr>
          <p:txBody>
            <a:bodyPr/>
            <a:lstStyle/>
            <a:p>
              <a:endParaRPr lang="en-US"/>
            </a:p>
          </p:txBody>
        </p:sp>
        <p:sp>
          <p:nvSpPr>
            <p:cNvPr id="15384" name="Freeform 22"/>
            <p:cNvSpPr>
              <a:spLocks/>
            </p:cNvSpPr>
            <p:nvPr/>
          </p:nvSpPr>
          <p:spPr bwMode="auto">
            <a:xfrm rot="-176173">
              <a:off x="3995" y="4125"/>
              <a:ext cx="57" cy="27"/>
            </a:xfrm>
            <a:custGeom>
              <a:avLst/>
              <a:gdLst>
                <a:gd name="T0" fmla="*/ 41 w 45"/>
                <a:gd name="T1" fmla="*/ 0 h 23"/>
                <a:gd name="T2" fmla="*/ 72 w 45"/>
                <a:gd name="T3" fmla="*/ 32 h 23"/>
                <a:gd name="T4" fmla="*/ 0 w 45"/>
                <a:gd name="T5" fmla="*/ 32 h 23"/>
                <a:gd name="T6" fmla="*/ 41 w 45"/>
                <a:gd name="T7" fmla="*/ 0 h 23"/>
                <a:gd name="T8" fmla="*/ 0 60000 65536"/>
                <a:gd name="T9" fmla="*/ 0 60000 65536"/>
                <a:gd name="T10" fmla="*/ 0 60000 65536"/>
                <a:gd name="T11" fmla="*/ 0 60000 65536"/>
                <a:gd name="T12" fmla="*/ 0 w 45"/>
                <a:gd name="T13" fmla="*/ 0 h 23"/>
                <a:gd name="T14" fmla="*/ 45 w 45"/>
                <a:gd name="T15" fmla="*/ 23 h 23"/>
              </a:gdLst>
              <a:ahLst/>
              <a:cxnLst>
                <a:cxn ang="T8">
                  <a:pos x="T0" y="T1"/>
                </a:cxn>
                <a:cxn ang="T9">
                  <a:pos x="T2" y="T3"/>
                </a:cxn>
                <a:cxn ang="T10">
                  <a:pos x="T4" y="T5"/>
                </a:cxn>
                <a:cxn ang="T11">
                  <a:pos x="T6" y="T7"/>
                </a:cxn>
              </a:cxnLst>
              <a:rect l="T12" t="T13" r="T14" b="T15"/>
              <a:pathLst>
                <a:path w="45" h="23">
                  <a:moveTo>
                    <a:pt x="25" y="0"/>
                  </a:moveTo>
                  <a:lnTo>
                    <a:pt x="45" y="23"/>
                  </a:lnTo>
                  <a:lnTo>
                    <a:pt x="0" y="23"/>
                  </a:lnTo>
                  <a:lnTo>
                    <a:pt x="25" y="0"/>
                  </a:lnTo>
                  <a:close/>
                </a:path>
              </a:pathLst>
            </a:custGeom>
            <a:solidFill>
              <a:srgbClr val="00145B"/>
            </a:solidFill>
            <a:ln w="9525">
              <a:noFill/>
              <a:round/>
              <a:headEnd/>
              <a:tailEnd/>
            </a:ln>
          </p:spPr>
          <p:txBody>
            <a:bodyPr/>
            <a:lstStyle/>
            <a:p>
              <a:endParaRPr lang="en-US"/>
            </a:p>
          </p:txBody>
        </p:sp>
        <p:sp>
          <p:nvSpPr>
            <p:cNvPr id="15385" name="Freeform 23"/>
            <p:cNvSpPr>
              <a:spLocks/>
            </p:cNvSpPr>
            <p:nvPr/>
          </p:nvSpPr>
          <p:spPr bwMode="auto">
            <a:xfrm rot="-176173">
              <a:off x="4052" y="4018"/>
              <a:ext cx="32" cy="35"/>
            </a:xfrm>
            <a:custGeom>
              <a:avLst/>
              <a:gdLst>
                <a:gd name="T0" fmla="*/ 39 w 26"/>
                <a:gd name="T1" fmla="*/ 10 h 31"/>
                <a:gd name="T2" fmla="*/ 20 w 26"/>
                <a:gd name="T3" fmla="*/ 40 h 31"/>
                <a:gd name="T4" fmla="*/ 0 w 26"/>
                <a:gd name="T5" fmla="*/ 0 h 31"/>
                <a:gd name="T6" fmla="*/ 39 w 26"/>
                <a:gd name="T7" fmla="*/ 10 h 31"/>
                <a:gd name="T8" fmla="*/ 0 60000 65536"/>
                <a:gd name="T9" fmla="*/ 0 60000 65536"/>
                <a:gd name="T10" fmla="*/ 0 60000 65536"/>
                <a:gd name="T11" fmla="*/ 0 60000 65536"/>
                <a:gd name="T12" fmla="*/ 0 w 26"/>
                <a:gd name="T13" fmla="*/ 0 h 31"/>
                <a:gd name="T14" fmla="*/ 26 w 26"/>
                <a:gd name="T15" fmla="*/ 31 h 31"/>
              </a:gdLst>
              <a:ahLst/>
              <a:cxnLst>
                <a:cxn ang="T8">
                  <a:pos x="T0" y="T1"/>
                </a:cxn>
                <a:cxn ang="T9">
                  <a:pos x="T2" y="T3"/>
                </a:cxn>
                <a:cxn ang="T10">
                  <a:pos x="T4" y="T5"/>
                </a:cxn>
                <a:cxn ang="T11">
                  <a:pos x="T6" y="T7"/>
                </a:cxn>
              </a:cxnLst>
              <a:rect l="T12" t="T13" r="T14" b="T15"/>
              <a:pathLst>
                <a:path w="26" h="31">
                  <a:moveTo>
                    <a:pt x="26" y="8"/>
                  </a:moveTo>
                  <a:lnTo>
                    <a:pt x="13" y="31"/>
                  </a:lnTo>
                  <a:lnTo>
                    <a:pt x="0" y="0"/>
                  </a:lnTo>
                  <a:lnTo>
                    <a:pt x="26" y="8"/>
                  </a:lnTo>
                  <a:close/>
                </a:path>
              </a:pathLst>
            </a:custGeom>
            <a:solidFill>
              <a:srgbClr val="00145B"/>
            </a:solidFill>
            <a:ln w="9525">
              <a:noFill/>
              <a:round/>
              <a:headEnd/>
              <a:tailEnd/>
            </a:ln>
          </p:spPr>
          <p:txBody>
            <a:bodyPr/>
            <a:lstStyle/>
            <a:p>
              <a:endParaRPr lang="en-US"/>
            </a:p>
          </p:txBody>
        </p:sp>
        <p:sp>
          <p:nvSpPr>
            <p:cNvPr id="15386" name="Freeform 24"/>
            <p:cNvSpPr>
              <a:spLocks/>
            </p:cNvSpPr>
            <p:nvPr/>
          </p:nvSpPr>
          <p:spPr bwMode="auto">
            <a:xfrm rot="-176173">
              <a:off x="4105" y="4048"/>
              <a:ext cx="27" cy="39"/>
            </a:xfrm>
            <a:custGeom>
              <a:avLst/>
              <a:gdLst>
                <a:gd name="T0" fmla="*/ 35 w 21"/>
                <a:gd name="T1" fmla="*/ 0 h 34"/>
                <a:gd name="T2" fmla="*/ 30 w 21"/>
                <a:gd name="T3" fmla="*/ 45 h 34"/>
                <a:gd name="T4" fmla="*/ 0 w 21"/>
                <a:gd name="T5" fmla="*/ 30 h 34"/>
                <a:gd name="T6" fmla="*/ 35 w 21"/>
                <a:gd name="T7" fmla="*/ 0 h 34"/>
                <a:gd name="T8" fmla="*/ 0 60000 65536"/>
                <a:gd name="T9" fmla="*/ 0 60000 65536"/>
                <a:gd name="T10" fmla="*/ 0 60000 65536"/>
                <a:gd name="T11" fmla="*/ 0 60000 65536"/>
                <a:gd name="T12" fmla="*/ 0 w 21"/>
                <a:gd name="T13" fmla="*/ 0 h 34"/>
                <a:gd name="T14" fmla="*/ 21 w 21"/>
                <a:gd name="T15" fmla="*/ 34 h 34"/>
              </a:gdLst>
              <a:ahLst/>
              <a:cxnLst>
                <a:cxn ang="T8">
                  <a:pos x="T0" y="T1"/>
                </a:cxn>
                <a:cxn ang="T9">
                  <a:pos x="T2" y="T3"/>
                </a:cxn>
                <a:cxn ang="T10">
                  <a:pos x="T4" y="T5"/>
                </a:cxn>
                <a:cxn ang="T11">
                  <a:pos x="T6" y="T7"/>
                </a:cxn>
              </a:cxnLst>
              <a:rect l="T12" t="T13" r="T14" b="T15"/>
              <a:pathLst>
                <a:path w="21" h="34">
                  <a:moveTo>
                    <a:pt x="21" y="0"/>
                  </a:moveTo>
                  <a:lnTo>
                    <a:pt x="18" y="34"/>
                  </a:lnTo>
                  <a:lnTo>
                    <a:pt x="0" y="23"/>
                  </a:lnTo>
                  <a:lnTo>
                    <a:pt x="21" y="0"/>
                  </a:lnTo>
                  <a:close/>
                </a:path>
              </a:pathLst>
            </a:custGeom>
            <a:solidFill>
              <a:srgbClr val="00145B"/>
            </a:solidFill>
            <a:ln w="9525">
              <a:noFill/>
              <a:round/>
              <a:headEnd/>
              <a:tailEnd/>
            </a:ln>
          </p:spPr>
          <p:txBody>
            <a:bodyPr/>
            <a:lstStyle/>
            <a:p>
              <a:endParaRPr lang="en-US"/>
            </a:p>
          </p:txBody>
        </p:sp>
        <p:sp>
          <p:nvSpPr>
            <p:cNvPr id="15387" name="Freeform 25"/>
            <p:cNvSpPr>
              <a:spLocks/>
            </p:cNvSpPr>
            <p:nvPr/>
          </p:nvSpPr>
          <p:spPr bwMode="auto">
            <a:xfrm rot="-176173">
              <a:off x="4102" y="4009"/>
              <a:ext cx="102" cy="79"/>
            </a:xfrm>
            <a:custGeom>
              <a:avLst/>
              <a:gdLst>
                <a:gd name="T0" fmla="*/ 5 w 80"/>
                <a:gd name="T1" fmla="*/ 9 h 70"/>
                <a:gd name="T2" fmla="*/ 0 w 80"/>
                <a:gd name="T3" fmla="*/ 12 h 70"/>
                <a:gd name="T4" fmla="*/ 4 w 80"/>
                <a:gd name="T5" fmla="*/ 18 h 70"/>
                <a:gd name="T6" fmla="*/ 13 w 80"/>
                <a:gd name="T7" fmla="*/ 20 h 70"/>
                <a:gd name="T8" fmla="*/ 18 w 80"/>
                <a:gd name="T9" fmla="*/ 24 h 70"/>
                <a:gd name="T10" fmla="*/ 17 w 80"/>
                <a:gd name="T11" fmla="*/ 28 h 70"/>
                <a:gd name="T12" fmla="*/ 24 w 80"/>
                <a:gd name="T13" fmla="*/ 29 h 70"/>
                <a:gd name="T14" fmla="*/ 37 w 80"/>
                <a:gd name="T15" fmla="*/ 28 h 70"/>
                <a:gd name="T16" fmla="*/ 41 w 80"/>
                <a:gd name="T17" fmla="*/ 34 h 70"/>
                <a:gd name="T18" fmla="*/ 46 w 80"/>
                <a:gd name="T19" fmla="*/ 40 h 70"/>
                <a:gd name="T20" fmla="*/ 55 w 80"/>
                <a:gd name="T21" fmla="*/ 42 h 70"/>
                <a:gd name="T22" fmla="*/ 75 w 80"/>
                <a:gd name="T23" fmla="*/ 40 h 70"/>
                <a:gd name="T24" fmla="*/ 89 w 80"/>
                <a:gd name="T25" fmla="*/ 53 h 70"/>
                <a:gd name="T26" fmla="*/ 83 w 80"/>
                <a:gd name="T27" fmla="*/ 72 h 70"/>
                <a:gd name="T28" fmla="*/ 87 w 80"/>
                <a:gd name="T29" fmla="*/ 79 h 70"/>
                <a:gd name="T30" fmla="*/ 99 w 80"/>
                <a:gd name="T31" fmla="*/ 80 h 70"/>
                <a:gd name="T32" fmla="*/ 107 w 80"/>
                <a:gd name="T33" fmla="*/ 79 h 70"/>
                <a:gd name="T34" fmla="*/ 112 w 80"/>
                <a:gd name="T35" fmla="*/ 82 h 70"/>
                <a:gd name="T36" fmla="*/ 120 w 80"/>
                <a:gd name="T37" fmla="*/ 89 h 70"/>
                <a:gd name="T38" fmla="*/ 120 w 80"/>
                <a:gd name="T39" fmla="*/ 87 h 70"/>
                <a:gd name="T40" fmla="*/ 124 w 80"/>
                <a:gd name="T41" fmla="*/ 79 h 70"/>
                <a:gd name="T42" fmla="*/ 130 w 80"/>
                <a:gd name="T43" fmla="*/ 71 h 70"/>
                <a:gd name="T44" fmla="*/ 129 w 80"/>
                <a:gd name="T45" fmla="*/ 65 h 70"/>
                <a:gd name="T46" fmla="*/ 122 w 80"/>
                <a:gd name="T47" fmla="*/ 62 h 70"/>
                <a:gd name="T48" fmla="*/ 119 w 80"/>
                <a:gd name="T49" fmla="*/ 58 h 70"/>
                <a:gd name="T50" fmla="*/ 125 w 80"/>
                <a:gd name="T51" fmla="*/ 38 h 70"/>
                <a:gd name="T52" fmla="*/ 112 w 80"/>
                <a:gd name="T53" fmla="*/ 26 h 70"/>
                <a:gd name="T54" fmla="*/ 94 w 80"/>
                <a:gd name="T55" fmla="*/ 27 h 70"/>
                <a:gd name="T56" fmla="*/ 84 w 80"/>
                <a:gd name="T57" fmla="*/ 24 h 70"/>
                <a:gd name="T58" fmla="*/ 75 w 80"/>
                <a:gd name="T59" fmla="*/ 18 h 70"/>
                <a:gd name="T60" fmla="*/ 71 w 80"/>
                <a:gd name="T61" fmla="*/ 12 h 70"/>
                <a:gd name="T62" fmla="*/ 60 w 80"/>
                <a:gd name="T63" fmla="*/ 14 h 70"/>
                <a:gd name="T64" fmla="*/ 54 w 80"/>
                <a:gd name="T65" fmla="*/ 12 h 70"/>
                <a:gd name="T66" fmla="*/ 54 w 80"/>
                <a:gd name="T67" fmla="*/ 8 h 70"/>
                <a:gd name="T68" fmla="*/ 47 w 80"/>
                <a:gd name="T69" fmla="*/ 6 h 70"/>
                <a:gd name="T70" fmla="*/ 37 w 80"/>
                <a:gd name="T71" fmla="*/ 3 h 70"/>
                <a:gd name="T72" fmla="*/ 28 w 80"/>
                <a:gd name="T73" fmla="*/ 2 h 70"/>
                <a:gd name="T74" fmla="*/ 13 w 80"/>
                <a:gd name="T75" fmla="*/ 2 h 70"/>
                <a:gd name="T76" fmla="*/ 10 w 80"/>
                <a:gd name="T77" fmla="*/ 3 h 70"/>
                <a:gd name="T78" fmla="*/ 11 w 80"/>
                <a:gd name="T79" fmla="*/ 7 h 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
                <a:gd name="T121" fmla="*/ 0 h 70"/>
                <a:gd name="T122" fmla="*/ 80 w 80"/>
                <a:gd name="T123" fmla="*/ 70 h 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 h="70">
                  <a:moveTo>
                    <a:pt x="6" y="6"/>
                  </a:moveTo>
                  <a:lnTo>
                    <a:pt x="3" y="7"/>
                  </a:lnTo>
                  <a:lnTo>
                    <a:pt x="1" y="8"/>
                  </a:lnTo>
                  <a:lnTo>
                    <a:pt x="0" y="10"/>
                  </a:lnTo>
                  <a:lnTo>
                    <a:pt x="0" y="12"/>
                  </a:lnTo>
                  <a:lnTo>
                    <a:pt x="2" y="14"/>
                  </a:lnTo>
                  <a:lnTo>
                    <a:pt x="4" y="15"/>
                  </a:lnTo>
                  <a:lnTo>
                    <a:pt x="8" y="16"/>
                  </a:lnTo>
                  <a:lnTo>
                    <a:pt x="10" y="17"/>
                  </a:lnTo>
                  <a:lnTo>
                    <a:pt x="11" y="19"/>
                  </a:lnTo>
                  <a:lnTo>
                    <a:pt x="10" y="20"/>
                  </a:lnTo>
                  <a:lnTo>
                    <a:pt x="10" y="22"/>
                  </a:lnTo>
                  <a:lnTo>
                    <a:pt x="11" y="23"/>
                  </a:lnTo>
                  <a:lnTo>
                    <a:pt x="15" y="23"/>
                  </a:lnTo>
                  <a:lnTo>
                    <a:pt x="19" y="22"/>
                  </a:lnTo>
                  <a:lnTo>
                    <a:pt x="23" y="22"/>
                  </a:lnTo>
                  <a:lnTo>
                    <a:pt x="24" y="23"/>
                  </a:lnTo>
                  <a:lnTo>
                    <a:pt x="25" y="27"/>
                  </a:lnTo>
                  <a:lnTo>
                    <a:pt x="26" y="29"/>
                  </a:lnTo>
                  <a:lnTo>
                    <a:pt x="28" y="31"/>
                  </a:lnTo>
                  <a:lnTo>
                    <a:pt x="31" y="33"/>
                  </a:lnTo>
                  <a:lnTo>
                    <a:pt x="34" y="33"/>
                  </a:lnTo>
                  <a:lnTo>
                    <a:pt x="40" y="32"/>
                  </a:lnTo>
                  <a:lnTo>
                    <a:pt x="46" y="31"/>
                  </a:lnTo>
                  <a:lnTo>
                    <a:pt x="52" y="34"/>
                  </a:lnTo>
                  <a:lnTo>
                    <a:pt x="55" y="42"/>
                  </a:lnTo>
                  <a:lnTo>
                    <a:pt x="53" y="50"/>
                  </a:lnTo>
                  <a:lnTo>
                    <a:pt x="51" y="57"/>
                  </a:lnTo>
                  <a:lnTo>
                    <a:pt x="51" y="61"/>
                  </a:lnTo>
                  <a:lnTo>
                    <a:pt x="53" y="62"/>
                  </a:lnTo>
                  <a:lnTo>
                    <a:pt x="58" y="63"/>
                  </a:lnTo>
                  <a:lnTo>
                    <a:pt x="61" y="63"/>
                  </a:lnTo>
                  <a:lnTo>
                    <a:pt x="63" y="62"/>
                  </a:lnTo>
                  <a:lnTo>
                    <a:pt x="66" y="62"/>
                  </a:lnTo>
                  <a:lnTo>
                    <a:pt x="68" y="63"/>
                  </a:lnTo>
                  <a:lnTo>
                    <a:pt x="69" y="65"/>
                  </a:lnTo>
                  <a:lnTo>
                    <a:pt x="71" y="68"/>
                  </a:lnTo>
                  <a:lnTo>
                    <a:pt x="74" y="70"/>
                  </a:lnTo>
                  <a:lnTo>
                    <a:pt x="74" y="68"/>
                  </a:lnTo>
                  <a:lnTo>
                    <a:pt x="75" y="66"/>
                  </a:lnTo>
                  <a:lnTo>
                    <a:pt x="76" y="62"/>
                  </a:lnTo>
                  <a:lnTo>
                    <a:pt x="79" y="58"/>
                  </a:lnTo>
                  <a:lnTo>
                    <a:pt x="80" y="56"/>
                  </a:lnTo>
                  <a:lnTo>
                    <a:pt x="80" y="54"/>
                  </a:lnTo>
                  <a:lnTo>
                    <a:pt x="79" y="51"/>
                  </a:lnTo>
                  <a:lnTo>
                    <a:pt x="77" y="50"/>
                  </a:lnTo>
                  <a:lnTo>
                    <a:pt x="75" y="49"/>
                  </a:lnTo>
                  <a:lnTo>
                    <a:pt x="73" y="48"/>
                  </a:lnTo>
                  <a:lnTo>
                    <a:pt x="73" y="45"/>
                  </a:lnTo>
                  <a:lnTo>
                    <a:pt x="76" y="38"/>
                  </a:lnTo>
                  <a:lnTo>
                    <a:pt x="77" y="30"/>
                  </a:lnTo>
                  <a:lnTo>
                    <a:pt x="75" y="22"/>
                  </a:lnTo>
                  <a:lnTo>
                    <a:pt x="69" y="20"/>
                  </a:lnTo>
                  <a:lnTo>
                    <a:pt x="63" y="20"/>
                  </a:lnTo>
                  <a:lnTo>
                    <a:pt x="58" y="21"/>
                  </a:lnTo>
                  <a:lnTo>
                    <a:pt x="54" y="21"/>
                  </a:lnTo>
                  <a:lnTo>
                    <a:pt x="52" y="19"/>
                  </a:lnTo>
                  <a:lnTo>
                    <a:pt x="49" y="16"/>
                  </a:lnTo>
                  <a:lnTo>
                    <a:pt x="46" y="14"/>
                  </a:lnTo>
                  <a:lnTo>
                    <a:pt x="45" y="11"/>
                  </a:lnTo>
                  <a:lnTo>
                    <a:pt x="44" y="10"/>
                  </a:lnTo>
                  <a:lnTo>
                    <a:pt x="41" y="10"/>
                  </a:lnTo>
                  <a:lnTo>
                    <a:pt x="37" y="11"/>
                  </a:lnTo>
                  <a:lnTo>
                    <a:pt x="34" y="11"/>
                  </a:lnTo>
                  <a:lnTo>
                    <a:pt x="33" y="10"/>
                  </a:lnTo>
                  <a:lnTo>
                    <a:pt x="33" y="7"/>
                  </a:lnTo>
                  <a:lnTo>
                    <a:pt x="33" y="6"/>
                  </a:lnTo>
                  <a:lnTo>
                    <a:pt x="32" y="5"/>
                  </a:lnTo>
                  <a:lnTo>
                    <a:pt x="29" y="4"/>
                  </a:lnTo>
                  <a:lnTo>
                    <a:pt x="26" y="4"/>
                  </a:lnTo>
                  <a:lnTo>
                    <a:pt x="23" y="3"/>
                  </a:lnTo>
                  <a:lnTo>
                    <a:pt x="20" y="2"/>
                  </a:lnTo>
                  <a:lnTo>
                    <a:pt x="17" y="2"/>
                  </a:lnTo>
                  <a:lnTo>
                    <a:pt x="12" y="2"/>
                  </a:lnTo>
                  <a:lnTo>
                    <a:pt x="8" y="2"/>
                  </a:lnTo>
                  <a:lnTo>
                    <a:pt x="7" y="0"/>
                  </a:lnTo>
                  <a:lnTo>
                    <a:pt x="6" y="3"/>
                  </a:lnTo>
                  <a:lnTo>
                    <a:pt x="6" y="4"/>
                  </a:lnTo>
                  <a:lnTo>
                    <a:pt x="7" y="5"/>
                  </a:lnTo>
                  <a:lnTo>
                    <a:pt x="6" y="6"/>
                  </a:lnTo>
                  <a:close/>
                </a:path>
              </a:pathLst>
            </a:custGeom>
            <a:solidFill>
              <a:srgbClr val="FF2B01"/>
            </a:solidFill>
            <a:ln w="9525">
              <a:noFill/>
              <a:round/>
              <a:headEnd/>
              <a:tailEnd/>
            </a:ln>
          </p:spPr>
          <p:txBody>
            <a:bodyPr/>
            <a:lstStyle/>
            <a:p>
              <a:endParaRPr lang="en-US"/>
            </a:p>
          </p:txBody>
        </p:sp>
        <p:sp>
          <p:nvSpPr>
            <p:cNvPr id="15388" name="Freeform 26"/>
            <p:cNvSpPr>
              <a:spLocks/>
            </p:cNvSpPr>
            <p:nvPr/>
          </p:nvSpPr>
          <p:spPr bwMode="auto">
            <a:xfrm rot="-176173">
              <a:off x="4287" y="3522"/>
              <a:ext cx="115" cy="226"/>
            </a:xfrm>
            <a:custGeom>
              <a:avLst/>
              <a:gdLst>
                <a:gd name="T0" fmla="*/ 6 w 91"/>
                <a:gd name="T1" fmla="*/ 249 h 199"/>
                <a:gd name="T2" fmla="*/ 8 w 91"/>
                <a:gd name="T3" fmla="*/ 253 h 199"/>
                <a:gd name="T4" fmla="*/ 11 w 91"/>
                <a:gd name="T5" fmla="*/ 256 h 199"/>
                <a:gd name="T6" fmla="*/ 16 w 91"/>
                <a:gd name="T7" fmla="*/ 257 h 199"/>
                <a:gd name="T8" fmla="*/ 25 w 91"/>
                <a:gd name="T9" fmla="*/ 256 h 199"/>
                <a:gd name="T10" fmla="*/ 35 w 91"/>
                <a:gd name="T11" fmla="*/ 256 h 199"/>
                <a:gd name="T12" fmla="*/ 44 w 91"/>
                <a:gd name="T13" fmla="*/ 254 h 199"/>
                <a:gd name="T14" fmla="*/ 54 w 91"/>
                <a:gd name="T15" fmla="*/ 253 h 199"/>
                <a:gd name="T16" fmla="*/ 66 w 91"/>
                <a:gd name="T17" fmla="*/ 251 h 199"/>
                <a:gd name="T18" fmla="*/ 83 w 91"/>
                <a:gd name="T19" fmla="*/ 249 h 199"/>
                <a:gd name="T20" fmla="*/ 99 w 91"/>
                <a:gd name="T21" fmla="*/ 245 h 199"/>
                <a:gd name="T22" fmla="*/ 109 w 91"/>
                <a:gd name="T23" fmla="*/ 243 h 199"/>
                <a:gd name="T24" fmla="*/ 119 w 91"/>
                <a:gd name="T25" fmla="*/ 240 h 199"/>
                <a:gd name="T26" fmla="*/ 126 w 91"/>
                <a:gd name="T27" fmla="*/ 238 h 199"/>
                <a:gd name="T28" fmla="*/ 131 w 91"/>
                <a:gd name="T29" fmla="*/ 240 h 199"/>
                <a:gd name="T30" fmla="*/ 139 w 91"/>
                <a:gd name="T31" fmla="*/ 243 h 199"/>
                <a:gd name="T32" fmla="*/ 145 w 91"/>
                <a:gd name="T33" fmla="*/ 249 h 199"/>
                <a:gd name="T34" fmla="*/ 145 w 91"/>
                <a:gd name="T35" fmla="*/ 210 h 199"/>
                <a:gd name="T36" fmla="*/ 145 w 91"/>
                <a:gd name="T37" fmla="*/ 133 h 199"/>
                <a:gd name="T38" fmla="*/ 145 w 91"/>
                <a:gd name="T39" fmla="*/ 53 h 199"/>
                <a:gd name="T40" fmla="*/ 145 w 91"/>
                <a:gd name="T41" fmla="*/ 1 h 199"/>
                <a:gd name="T42" fmla="*/ 144 w 91"/>
                <a:gd name="T43" fmla="*/ 3 h 199"/>
                <a:gd name="T44" fmla="*/ 140 w 91"/>
                <a:gd name="T45" fmla="*/ 9 h 199"/>
                <a:gd name="T46" fmla="*/ 135 w 91"/>
                <a:gd name="T47" fmla="*/ 12 h 199"/>
                <a:gd name="T48" fmla="*/ 129 w 91"/>
                <a:gd name="T49" fmla="*/ 16 h 199"/>
                <a:gd name="T50" fmla="*/ 121 w 91"/>
                <a:gd name="T51" fmla="*/ 20 h 199"/>
                <a:gd name="T52" fmla="*/ 111 w 91"/>
                <a:gd name="T53" fmla="*/ 22 h 199"/>
                <a:gd name="T54" fmla="*/ 96 w 91"/>
                <a:gd name="T55" fmla="*/ 25 h 199"/>
                <a:gd name="T56" fmla="*/ 80 w 91"/>
                <a:gd name="T57" fmla="*/ 25 h 199"/>
                <a:gd name="T58" fmla="*/ 64 w 91"/>
                <a:gd name="T59" fmla="*/ 25 h 199"/>
                <a:gd name="T60" fmla="*/ 49 w 91"/>
                <a:gd name="T61" fmla="*/ 23 h 199"/>
                <a:gd name="T62" fmla="*/ 35 w 91"/>
                <a:gd name="T63" fmla="*/ 20 h 199"/>
                <a:gd name="T64" fmla="*/ 24 w 91"/>
                <a:gd name="T65" fmla="*/ 18 h 199"/>
                <a:gd name="T66" fmla="*/ 13 w 91"/>
                <a:gd name="T67" fmla="*/ 14 h 199"/>
                <a:gd name="T68" fmla="*/ 6 w 91"/>
                <a:gd name="T69" fmla="*/ 10 h 199"/>
                <a:gd name="T70" fmla="*/ 1 w 91"/>
                <a:gd name="T71" fmla="*/ 6 h 199"/>
                <a:gd name="T72" fmla="*/ 0 w 91"/>
                <a:gd name="T73" fmla="*/ 0 h 199"/>
                <a:gd name="T74" fmla="*/ 0 w 91"/>
                <a:gd name="T75" fmla="*/ 47 h 199"/>
                <a:gd name="T76" fmla="*/ 5 w 91"/>
                <a:gd name="T77" fmla="*/ 125 h 199"/>
                <a:gd name="T78" fmla="*/ 6 w 91"/>
                <a:gd name="T79" fmla="*/ 207 h 199"/>
                <a:gd name="T80" fmla="*/ 6 w 91"/>
                <a:gd name="T81" fmla="*/ 249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199"/>
                <a:gd name="T125" fmla="*/ 91 w 91"/>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 h="199">
                  <a:moveTo>
                    <a:pt x="4" y="193"/>
                  </a:moveTo>
                  <a:lnTo>
                    <a:pt x="5" y="196"/>
                  </a:lnTo>
                  <a:lnTo>
                    <a:pt x="7" y="198"/>
                  </a:lnTo>
                  <a:lnTo>
                    <a:pt x="10" y="199"/>
                  </a:lnTo>
                  <a:lnTo>
                    <a:pt x="16" y="198"/>
                  </a:lnTo>
                  <a:lnTo>
                    <a:pt x="22" y="198"/>
                  </a:lnTo>
                  <a:lnTo>
                    <a:pt x="28" y="197"/>
                  </a:lnTo>
                  <a:lnTo>
                    <a:pt x="34" y="196"/>
                  </a:lnTo>
                  <a:lnTo>
                    <a:pt x="41" y="195"/>
                  </a:lnTo>
                  <a:lnTo>
                    <a:pt x="52" y="193"/>
                  </a:lnTo>
                  <a:lnTo>
                    <a:pt x="62" y="190"/>
                  </a:lnTo>
                  <a:lnTo>
                    <a:pt x="68" y="188"/>
                  </a:lnTo>
                  <a:lnTo>
                    <a:pt x="74" y="186"/>
                  </a:lnTo>
                  <a:lnTo>
                    <a:pt x="79" y="185"/>
                  </a:lnTo>
                  <a:lnTo>
                    <a:pt x="82" y="186"/>
                  </a:lnTo>
                  <a:lnTo>
                    <a:pt x="87" y="188"/>
                  </a:lnTo>
                  <a:lnTo>
                    <a:pt x="91" y="193"/>
                  </a:lnTo>
                  <a:lnTo>
                    <a:pt x="91" y="163"/>
                  </a:lnTo>
                  <a:lnTo>
                    <a:pt x="91" y="103"/>
                  </a:lnTo>
                  <a:lnTo>
                    <a:pt x="91" y="41"/>
                  </a:lnTo>
                  <a:lnTo>
                    <a:pt x="91" y="1"/>
                  </a:lnTo>
                  <a:lnTo>
                    <a:pt x="90" y="3"/>
                  </a:lnTo>
                  <a:lnTo>
                    <a:pt x="88" y="7"/>
                  </a:lnTo>
                  <a:lnTo>
                    <a:pt x="85" y="10"/>
                  </a:lnTo>
                  <a:lnTo>
                    <a:pt x="81" y="12"/>
                  </a:lnTo>
                  <a:lnTo>
                    <a:pt x="76" y="16"/>
                  </a:lnTo>
                  <a:lnTo>
                    <a:pt x="70" y="17"/>
                  </a:lnTo>
                  <a:lnTo>
                    <a:pt x="60" y="19"/>
                  </a:lnTo>
                  <a:lnTo>
                    <a:pt x="50" y="19"/>
                  </a:lnTo>
                  <a:lnTo>
                    <a:pt x="40" y="19"/>
                  </a:lnTo>
                  <a:lnTo>
                    <a:pt x="31" y="18"/>
                  </a:lnTo>
                  <a:lnTo>
                    <a:pt x="22" y="16"/>
                  </a:lnTo>
                  <a:lnTo>
                    <a:pt x="15" y="14"/>
                  </a:lnTo>
                  <a:lnTo>
                    <a:pt x="8" y="11"/>
                  </a:lnTo>
                  <a:lnTo>
                    <a:pt x="4" y="8"/>
                  </a:lnTo>
                  <a:lnTo>
                    <a:pt x="1" y="4"/>
                  </a:lnTo>
                  <a:lnTo>
                    <a:pt x="0" y="0"/>
                  </a:lnTo>
                  <a:lnTo>
                    <a:pt x="0" y="36"/>
                  </a:lnTo>
                  <a:lnTo>
                    <a:pt x="3" y="97"/>
                  </a:lnTo>
                  <a:lnTo>
                    <a:pt x="4" y="160"/>
                  </a:lnTo>
                  <a:lnTo>
                    <a:pt x="4" y="193"/>
                  </a:lnTo>
                  <a:close/>
                </a:path>
              </a:pathLst>
            </a:custGeom>
            <a:solidFill>
              <a:srgbClr val="9C4E00"/>
            </a:solidFill>
            <a:ln w="9525">
              <a:noFill/>
              <a:round/>
              <a:headEnd/>
              <a:tailEnd/>
            </a:ln>
          </p:spPr>
          <p:txBody>
            <a:bodyPr/>
            <a:lstStyle/>
            <a:p>
              <a:endParaRPr lang="en-US"/>
            </a:p>
          </p:txBody>
        </p:sp>
        <p:sp>
          <p:nvSpPr>
            <p:cNvPr id="15389" name="Freeform 27"/>
            <p:cNvSpPr>
              <a:spLocks/>
            </p:cNvSpPr>
            <p:nvPr/>
          </p:nvSpPr>
          <p:spPr bwMode="auto">
            <a:xfrm rot="-176173">
              <a:off x="3787" y="2727"/>
              <a:ext cx="1711" cy="1146"/>
            </a:xfrm>
            <a:custGeom>
              <a:avLst/>
              <a:gdLst>
                <a:gd name="T0" fmla="*/ 597 w 1347"/>
                <a:gd name="T1" fmla="*/ 1083 h 1008"/>
                <a:gd name="T2" fmla="*/ 615 w 1347"/>
                <a:gd name="T3" fmla="*/ 998 h 1008"/>
                <a:gd name="T4" fmla="*/ 645 w 1347"/>
                <a:gd name="T5" fmla="*/ 891 h 1008"/>
                <a:gd name="T6" fmla="*/ 688 w 1347"/>
                <a:gd name="T7" fmla="*/ 830 h 1008"/>
                <a:gd name="T8" fmla="*/ 706 w 1347"/>
                <a:gd name="T9" fmla="*/ 767 h 1008"/>
                <a:gd name="T10" fmla="*/ 780 w 1347"/>
                <a:gd name="T11" fmla="*/ 716 h 1008"/>
                <a:gd name="T12" fmla="*/ 854 w 1347"/>
                <a:gd name="T13" fmla="*/ 663 h 1008"/>
                <a:gd name="T14" fmla="*/ 916 w 1347"/>
                <a:gd name="T15" fmla="*/ 666 h 1008"/>
                <a:gd name="T16" fmla="*/ 959 w 1347"/>
                <a:gd name="T17" fmla="*/ 703 h 1008"/>
                <a:gd name="T18" fmla="*/ 943 w 1347"/>
                <a:gd name="T19" fmla="*/ 795 h 1008"/>
                <a:gd name="T20" fmla="*/ 847 w 1347"/>
                <a:gd name="T21" fmla="*/ 935 h 1008"/>
                <a:gd name="T22" fmla="*/ 770 w 1347"/>
                <a:gd name="T23" fmla="*/ 1012 h 1008"/>
                <a:gd name="T24" fmla="*/ 720 w 1347"/>
                <a:gd name="T25" fmla="*/ 1107 h 1008"/>
                <a:gd name="T26" fmla="*/ 729 w 1347"/>
                <a:gd name="T27" fmla="*/ 1159 h 1008"/>
                <a:gd name="T28" fmla="*/ 826 w 1347"/>
                <a:gd name="T29" fmla="*/ 1184 h 1008"/>
                <a:gd name="T30" fmla="*/ 902 w 1347"/>
                <a:gd name="T31" fmla="*/ 1173 h 1008"/>
                <a:gd name="T32" fmla="*/ 932 w 1347"/>
                <a:gd name="T33" fmla="*/ 1160 h 1008"/>
                <a:gd name="T34" fmla="*/ 990 w 1347"/>
                <a:gd name="T35" fmla="*/ 1137 h 1008"/>
                <a:gd name="T36" fmla="*/ 1033 w 1347"/>
                <a:gd name="T37" fmla="*/ 1105 h 1008"/>
                <a:gd name="T38" fmla="*/ 1094 w 1347"/>
                <a:gd name="T39" fmla="*/ 1023 h 1008"/>
                <a:gd name="T40" fmla="*/ 1194 w 1347"/>
                <a:gd name="T41" fmla="*/ 953 h 1008"/>
                <a:gd name="T42" fmla="*/ 1274 w 1347"/>
                <a:gd name="T43" fmla="*/ 924 h 1008"/>
                <a:gd name="T44" fmla="*/ 1369 w 1347"/>
                <a:gd name="T45" fmla="*/ 880 h 1008"/>
                <a:gd name="T46" fmla="*/ 1462 w 1347"/>
                <a:gd name="T47" fmla="*/ 833 h 1008"/>
                <a:gd name="T48" fmla="*/ 1527 w 1347"/>
                <a:gd name="T49" fmla="*/ 800 h 1008"/>
                <a:gd name="T50" fmla="*/ 1581 w 1347"/>
                <a:gd name="T51" fmla="*/ 764 h 1008"/>
                <a:gd name="T52" fmla="*/ 1655 w 1347"/>
                <a:gd name="T53" fmla="*/ 692 h 1008"/>
                <a:gd name="T54" fmla="*/ 1767 w 1347"/>
                <a:gd name="T55" fmla="*/ 588 h 1008"/>
                <a:gd name="T56" fmla="*/ 1927 w 1347"/>
                <a:gd name="T57" fmla="*/ 483 h 1008"/>
                <a:gd name="T58" fmla="*/ 2078 w 1347"/>
                <a:gd name="T59" fmla="*/ 402 h 1008"/>
                <a:gd name="T60" fmla="*/ 2167 w 1347"/>
                <a:gd name="T61" fmla="*/ 355 h 1008"/>
                <a:gd name="T62" fmla="*/ 2114 w 1347"/>
                <a:gd name="T63" fmla="*/ 309 h 1008"/>
                <a:gd name="T64" fmla="*/ 1954 w 1347"/>
                <a:gd name="T65" fmla="*/ 202 h 1008"/>
                <a:gd name="T66" fmla="*/ 1772 w 1347"/>
                <a:gd name="T67" fmla="*/ 85 h 1008"/>
                <a:gd name="T68" fmla="*/ 1644 w 1347"/>
                <a:gd name="T69" fmla="*/ 8 h 1008"/>
                <a:gd name="T70" fmla="*/ 702 w 1347"/>
                <a:gd name="T71" fmla="*/ 330 h 1008"/>
                <a:gd name="T72" fmla="*/ 625 w 1347"/>
                <a:gd name="T73" fmla="*/ 372 h 1008"/>
                <a:gd name="T74" fmla="*/ 497 w 1347"/>
                <a:gd name="T75" fmla="*/ 441 h 1008"/>
                <a:gd name="T76" fmla="*/ 372 w 1347"/>
                <a:gd name="T77" fmla="*/ 507 h 1008"/>
                <a:gd name="T78" fmla="*/ 305 w 1347"/>
                <a:gd name="T79" fmla="*/ 540 h 1008"/>
                <a:gd name="T80" fmla="*/ 221 w 1347"/>
                <a:gd name="T81" fmla="*/ 603 h 1008"/>
                <a:gd name="T82" fmla="*/ 113 w 1347"/>
                <a:gd name="T83" fmla="*/ 690 h 1008"/>
                <a:gd name="T84" fmla="*/ 25 w 1347"/>
                <a:gd name="T85" fmla="*/ 765 h 1008"/>
                <a:gd name="T86" fmla="*/ 6 w 1347"/>
                <a:gd name="T87" fmla="*/ 804 h 1008"/>
                <a:gd name="T88" fmla="*/ 64 w 1347"/>
                <a:gd name="T89" fmla="*/ 853 h 1008"/>
                <a:gd name="T90" fmla="*/ 85 w 1347"/>
                <a:gd name="T91" fmla="*/ 896 h 1008"/>
                <a:gd name="T92" fmla="*/ 66 w 1347"/>
                <a:gd name="T93" fmla="*/ 989 h 1008"/>
                <a:gd name="T94" fmla="*/ 156 w 1347"/>
                <a:gd name="T95" fmla="*/ 1018 h 1008"/>
                <a:gd name="T96" fmla="*/ 227 w 1347"/>
                <a:gd name="T97" fmla="*/ 975 h 1008"/>
                <a:gd name="T98" fmla="*/ 292 w 1347"/>
                <a:gd name="T99" fmla="*/ 887 h 1008"/>
                <a:gd name="T100" fmla="*/ 316 w 1347"/>
                <a:gd name="T101" fmla="*/ 889 h 1008"/>
                <a:gd name="T102" fmla="*/ 353 w 1347"/>
                <a:gd name="T103" fmla="*/ 1066 h 1008"/>
                <a:gd name="T104" fmla="*/ 400 w 1347"/>
                <a:gd name="T105" fmla="*/ 1198 h 1008"/>
                <a:gd name="T106" fmla="*/ 495 w 1347"/>
                <a:gd name="T107" fmla="*/ 1288 h 1008"/>
                <a:gd name="T108" fmla="*/ 578 w 1347"/>
                <a:gd name="T109" fmla="*/ 1294 h 1008"/>
                <a:gd name="T110" fmla="*/ 620 w 1347"/>
                <a:gd name="T111" fmla="*/ 1240 h 10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008"/>
                <a:gd name="T170" fmla="*/ 1347 w 1347"/>
                <a:gd name="T171" fmla="*/ 1008 h 10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008">
                  <a:moveTo>
                    <a:pt x="388" y="935"/>
                  </a:moveTo>
                  <a:lnTo>
                    <a:pt x="385" y="898"/>
                  </a:lnTo>
                  <a:lnTo>
                    <a:pt x="378" y="864"/>
                  </a:lnTo>
                  <a:lnTo>
                    <a:pt x="370" y="838"/>
                  </a:lnTo>
                  <a:lnTo>
                    <a:pt x="360" y="823"/>
                  </a:lnTo>
                  <a:lnTo>
                    <a:pt x="366" y="811"/>
                  </a:lnTo>
                  <a:lnTo>
                    <a:pt x="373" y="794"/>
                  </a:lnTo>
                  <a:lnTo>
                    <a:pt x="381" y="772"/>
                  </a:lnTo>
                  <a:lnTo>
                    <a:pt x="387" y="751"/>
                  </a:lnTo>
                  <a:lnTo>
                    <a:pt x="394" y="728"/>
                  </a:lnTo>
                  <a:lnTo>
                    <a:pt x="399" y="707"/>
                  </a:lnTo>
                  <a:lnTo>
                    <a:pt x="400" y="690"/>
                  </a:lnTo>
                  <a:lnTo>
                    <a:pt x="398" y="679"/>
                  </a:lnTo>
                  <a:lnTo>
                    <a:pt x="410" y="667"/>
                  </a:lnTo>
                  <a:lnTo>
                    <a:pt x="420" y="653"/>
                  </a:lnTo>
                  <a:lnTo>
                    <a:pt x="427" y="642"/>
                  </a:lnTo>
                  <a:lnTo>
                    <a:pt x="432" y="629"/>
                  </a:lnTo>
                  <a:lnTo>
                    <a:pt x="434" y="618"/>
                  </a:lnTo>
                  <a:lnTo>
                    <a:pt x="436" y="605"/>
                  </a:lnTo>
                  <a:lnTo>
                    <a:pt x="438" y="594"/>
                  </a:lnTo>
                  <a:lnTo>
                    <a:pt x="441" y="583"/>
                  </a:lnTo>
                  <a:lnTo>
                    <a:pt x="454" y="574"/>
                  </a:lnTo>
                  <a:lnTo>
                    <a:pt x="468" y="565"/>
                  </a:lnTo>
                  <a:lnTo>
                    <a:pt x="483" y="554"/>
                  </a:lnTo>
                  <a:lnTo>
                    <a:pt x="497" y="543"/>
                  </a:lnTo>
                  <a:lnTo>
                    <a:pt x="511" y="532"/>
                  </a:lnTo>
                  <a:lnTo>
                    <a:pt x="521" y="522"/>
                  </a:lnTo>
                  <a:lnTo>
                    <a:pt x="529" y="513"/>
                  </a:lnTo>
                  <a:lnTo>
                    <a:pt x="534" y="503"/>
                  </a:lnTo>
                  <a:lnTo>
                    <a:pt x="547" y="505"/>
                  </a:lnTo>
                  <a:lnTo>
                    <a:pt x="559" y="509"/>
                  </a:lnTo>
                  <a:lnTo>
                    <a:pt x="568" y="515"/>
                  </a:lnTo>
                  <a:lnTo>
                    <a:pt x="576" y="522"/>
                  </a:lnTo>
                  <a:lnTo>
                    <a:pt x="583" y="530"/>
                  </a:lnTo>
                  <a:lnTo>
                    <a:pt x="589" y="537"/>
                  </a:lnTo>
                  <a:lnTo>
                    <a:pt x="594" y="544"/>
                  </a:lnTo>
                  <a:lnTo>
                    <a:pt x="597" y="550"/>
                  </a:lnTo>
                  <a:lnTo>
                    <a:pt x="598" y="566"/>
                  </a:lnTo>
                  <a:lnTo>
                    <a:pt x="594" y="588"/>
                  </a:lnTo>
                  <a:lnTo>
                    <a:pt x="584" y="615"/>
                  </a:lnTo>
                  <a:lnTo>
                    <a:pt x="570" y="644"/>
                  </a:lnTo>
                  <a:lnTo>
                    <a:pt x="554" y="673"/>
                  </a:lnTo>
                  <a:lnTo>
                    <a:pt x="538" y="701"/>
                  </a:lnTo>
                  <a:lnTo>
                    <a:pt x="525" y="723"/>
                  </a:lnTo>
                  <a:lnTo>
                    <a:pt x="513" y="739"/>
                  </a:lnTo>
                  <a:lnTo>
                    <a:pt x="501" y="749"/>
                  </a:lnTo>
                  <a:lnTo>
                    <a:pt x="488" y="765"/>
                  </a:lnTo>
                  <a:lnTo>
                    <a:pt x="477" y="783"/>
                  </a:lnTo>
                  <a:lnTo>
                    <a:pt x="467" y="803"/>
                  </a:lnTo>
                  <a:lnTo>
                    <a:pt x="458" y="823"/>
                  </a:lnTo>
                  <a:lnTo>
                    <a:pt x="451" y="841"/>
                  </a:lnTo>
                  <a:lnTo>
                    <a:pt x="446" y="857"/>
                  </a:lnTo>
                  <a:lnTo>
                    <a:pt x="445" y="870"/>
                  </a:lnTo>
                  <a:lnTo>
                    <a:pt x="445" y="881"/>
                  </a:lnTo>
                  <a:lnTo>
                    <a:pt x="448" y="889"/>
                  </a:lnTo>
                  <a:lnTo>
                    <a:pt x="452" y="896"/>
                  </a:lnTo>
                  <a:lnTo>
                    <a:pt x="460" y="901"/>
                  </a:lnTo>
                  <a:lnTo>
                    <a:pt x="471" y="906"/>
                  </a:lnTo>
                  <a:lnTo>
                    <a:pt x="488" y="910"/>
                  </a:lnTo>
                  <a:lnTo>
                    <a:pt x="512" y="916"/>
                  </a:lnTo>
                  <a:lnTo>
                    <a:pt x="542" y="923"/>
                  </a:lnTo>
                  <a:lnTo>
                    <a:pt x="549" y="916"/>
                  </a:lnTo>
                  <a:lnTo>
                    <a:pt x="554" y="912"/>
                  </a:lnTo>
                  <a:lnTo>
                    <a:pt x="559" y="908"/>
                  </a:lnTo>
                  <a:lnTo>
                    <a:pt x="563" y="905"/>
                  </a:lnTo>
                  <a:lnTo>
                    <a:pt x="568" y="902"/>
                  </a:lnTo>
                  <a:lnTo>
                    <a:pt x="572" y="900"/>
                  </a:lnTo>
                  <a:lnTo>
                    <a:pt x="578" y="897"/>
                  </a:lnTo>
                  <a:lnTo>
                    <a:pt x="585" y="893"/>
                  </a:lnTo>
                  <a:lnTo>
                    <a:pt x="596" y="888"/>
                  </a:lnTo>
                  <a:lnTo>
                    <a:pt x="605" y="883"/>
                  </a:lnTo>
                  <a:lnTo>
                    <a:pt x="613" y="880"/>
                  </a:lnTo>
                  <a:lnTo>
                    <a:pt x="620" y="876"/>
                  </a:lnTo>
                  <a:lnTo>
                    <a:pt x="627" y="872"/>
                  </a:lnTo>
                  <a:lnTo>
                    <a:pt x="634" y="865"/>
                  </a:lnTo>
                  <a:lnTo>
                    <a:pt x="640" y="855"/>
                  </a:lnTo>
                  <a:lnTo>
                    <a:pt x="647" y="840"/>
                  </a:lnTo>
                  <a:lnTo>
                    <a:pt x="655" y="825"/>
                  </a:lnTo>
                  <a:lnTo>
                    <a:pt x="665" y="809"/>
                  </a:lnTo>
                  <a:lnTo>
                    <a:pt x="678" y="792"/>
                  </a:lnTo>
                  <a:lnTo>
                    <a:pt x="693" y="777"/>
                  </a:lnTo>
                  <a:lnTo>
                    <a:pt x="707" y="761"/>
                  </a:lnTo>
                  <a:lnTo>
                    <a:pt x="724" y="747"/>
                  </a:lnTo>
                  <a:lnTo>
                    <a:pt x="740" y="737"/>
                  </a:lnTo>
                  <a:lnTo>
                    <a:pt x="756" y="730"/>
                  </a:lnTo>
                  <a:lnTo>
                    <a:pt x="766" y="727"/>
                  </a:lnTo>
                  <a:lnTo>
                    <a:pt x="778" y="722"/>
                  </a:lnTo>
                  <a:lnTo>
                    <a:pt x="790" y="715"/>
                  </a:lnTo>
                  <a:lnTo>
                    <a:pt x="804" y="709"/>
                  </a:lnTo>
                  <a:lnTo>
                    <a:pt x="819" y="700"/>
                  </a:lnTo>
                  <a:lnTo>
                    <a:pt x="834" y="692"/>
                  </a:lnTo>
                  <a:lnTo>
                    <a:pt x="849" y="681"/>
                  </a:lnTo>
                  <a:lnTo>
                    <a:pt x="864" y="672"/>
                  </a:lnTo>
                  <a:lnTo>
                    <a:pt x="879" y="663"/>
                  </a:lnTo>
                  <a:lnTo>
                    <a:pt x="893" y="654"/>
                  </a:lnTo>
                  <a:lnTo>
                    <a:pt x="906" y="645"/>
                  </a:lnTo>
                  <a:lnTo>
                    <a:pt x="918" y="637"/>
                  </a:lnTo>
                  <a:lnTo>
                    <a:pt x="930" y="629"/>
                  </a:lnTo>
                  <a:lnTo>
                    <a:pt x="939" y="624"/>
                  </a:lnTo>
                  <a:lnTo>
                    <a:pt x="946" y="619"/>
                  </a:lnTo>
                  <a:lnTo>
                    <a:pt x="950" y="616"/>
                  </a:lnTo>
                  <a:lnTo>
                    <a:pt x="958" y="610"/>
                  </a:lnTo>
                  <a:lnTo>
                    <a:pt x="968" y="601"/>
                  </a:lnTo>
                  <a:lnTo>
                    <a:pt x="980" y="591"/>
                  </a:lnTo>
                  <a:lnTo>
                    <a:pt x="991" y="578"/>
                  </a:lnTo>
                  <a:lnTo>
                    <a:pt x="1004" y="565"/>
                  </a:lnTo>
                  <a:lnTo>
                    <a:pt x="1015" y="550"/>
                  </a:lnTo>
                  <a:lnTo>
                    <a:pt x="1026" y="536"/>
                  </a:lnTo>
                  <a:lnTo>
                    <a:pt x="1036" y="522"/>
                  </a:lnTo>
                  <a:lnTo>
                    <a:pt x="1053" y="499"/>
                  </a:lnTo>
                  <a:lnTo>
                    <a:pt x="1073" y="477"/>
                  </a:lnTo>
                  <a:lnTo>
                    <a:pt x="1095" y="455"/>
                  </a:lnTo>
                  <a:lnTo>
                    <a:pt x="1118" y="434"/>
                  </a:lnTo>
                  <a:lnTo>
                    <a:pt x="1143" y="413"/>
                  </a:lnTo>
                  <a:lnTo>
                    <a:pt x="1169" y="393"/>
                  </a:lnTo>
                  <a:lnTo>
                    <a:pt x="1194" y="374"/>
                  </a:lnTo>
                  <a:lnTo>
                    <a:pt x="1219" y="356"/>
                  </a:lnTo>
                  <a:lnTo>
                    <a:pt x="1244" y="339"/>
                  </a:lnTo>
                  <a:lnTo>
                    <a:pt x="1267" y="324"/>
                  </a:lnTo>
                  <a:lnTo>
                    <a:pt x="1288" y="311"/>
                  </a:lnTo>
                  <a:lnTo>
                    <a:pt x="1307" y="298"/>
                  </a:lnTo>
                  <a:lnTo>
                    <a:pt x="1322" y="288"/>
                  </a:lnTo>
                  <a:lnTo>
                    <a:pt x="1335" y="280"/>
                  </a:lnTo>
                  <a:lnTo>
                    <a:pt x="1343" y="274"/>
                  </a:lnTo>
                  <a:lnTo>
                    <a:pt x="1347" y="271"/>
                  </a:lnTo>
                  <a:lnTo>
                    <a:pt x="1341" y="264"/>
                  </a:lnTo>
                  <a:lnTo>
                    <a:pt x="1327" y="254"/>
                  </a:lnTo>
                  <a:lnTo>
                    <a:pt x="1310" y="239"/>
                  </a:lnTo>
                  <a:lnTo>
                    <a:pt x="1290" y="221"/>
                  </a:lnTo>
                  <a:lnTo>
                    <a:pt x="1265" y="202"/>
                  </a:lnTo>
                  <a:lnTo>
                    <a:pt x="1238" y="180"/>
                  </a:lnTo>
                  <a:lnTo>
                    <a:pt x="1211" y="157"/>
                  </a:lnTo>
                  <a:lnTo>
                    <a:pt x="1182" y="134"/>
                  </a:lnTo>
                  <a:lnTo>
                    <a:pt x="1153" y="110"/>
                  </a:lnTo>
                  <a:lnTo>
                    <a:pt x="1125" y="87"/>
                  </a:lnTo>
                  <a:lnTo>
                    <a:pt x="1098" y="66"/>
                  </a:lnTo>
                  <a:lnTo>
                    <a:pt x="1073" y="47"/>
                  </a:lnTo>
                  <a:lnTo>
                    <a:pt x="1051" y="30"/>
                  </a:lnTo>
                  <a:lnTo>
                    <a:pt x="1033" y="16"/>
                  </a:lnTo>
                  <a:lnTo>
                    <a:pt x="1019" y="6"/>
                  </a:lnTo>
                  <a:lnTo>
                    <a:pt x="1010" y="0"/>
                  </a:lnTo>
                  <a:lnTo>
                    <a:pt x="850" y="222"/>
                  </a:lnTo>
                  <a:lnTo>
                    <a:pt x="437" y="254"/>
                  </a:lnTo>
                  <a:lnTo>
                    <a:pt x="435" y="255"/>
                  </a:lnTo>
                  <a:lnTo>
                    <a:pt x="428" y="260"/>
                  </a:lnTo>
                  <a:lnTo>
                    <a:pt x="418" y="268"/>
                  </a:lnTo>
                  <a:lnTo>
                    <a:pt x="404" y="277"/>
                  </a:lnTo>
                  <a:lnTo>
                    <a:pt x="387" y="288"/>
                  </a:lnTo>
                  <a:lnTo>
                    <a:pt x="369" y="301"/>
                  </a:lnTo>
                  <a:lnTo>
                    <a:pt x="350" y="314"/>
                  </a:lnTo>
                  <a:lnTo>
                    <a:pt x="329" y="328"/>
                  </a:lnTo>
                  <a:lnTo>
                    <a:pt x="308" y="341"/>
                  </a:lnTo>
                  <a:lnTo>
                    <a:pt x="286" y="356"/>
                  </a:lnTo>
                  <a:lnTo>
                    <a:pt x="267" y="370"/>
                  </a:lnTo>
                  <a:lnTo>
                    <a:pt x="248" y="382"/>
                  </a:lnTo>
                  <a:lnTo>
                    <a:pt x="231" y="392"/>
                  </a:lnTo>
                  <a:lnTo>
                    <a:pt x="216" y="403"/>
                  </a:lnTo>
                  <a:lnTo>
                    <a:pt x="205" y="409"/>
                  </a:lnTo>
                  <a:lnTo>
                    <a:pt x="197" y="414"/>
                  </a:lnTo>
                  <a:lnTo>
                    <a:pt x="189" y="418"/>
                  </a:lnTo>
                  <a:lnTo>
                    <a:pt x="180" y="427"/>
                  </a:lnTo>
                  <a:lnTo>
                    <a:pt x="167" y="438"/>
                  </a:lnTo>
                  <a:lnTo>
                    <a:pt x="152" y="451"/>
                  </a:lnTo>
                  <a:lnTo>
                    <a:pt x="137" y="466"/>
                  </a:lnTo>
                  <a:lnTo>
                    <a:pt x="121" y="483"/>
                  </a:lnTo>
                  <a:lnTo>
                    <a:pt x="104" y="500"/>
                  </a:lnTo>
                  <a:lnTo>
                    <a:pt x="87" y="517"/>
                  </a:lnTo>
                  <a:lnTo>
                    <a:pt x="70" y="534"/>
                  </a:lnTo>
                  <a:lnTo>
                    <a:pt x="54" y="551"/>
                  </a:lnTo>
                  <a:lnTo>
                    <a:pt x="39" y="566"/>
                  </a:lnTo>
                  <a:lnTo>
                    <a:pt x="26" y="579"/>
                  </a:lnTo>
                  <a:lnTo>
                    <a:pt x="16" y="592"/>
                  </a:lnTo>
                  <a:lnTo>
                    <a:pt x="7" y="600"/>
                  </a:lnTo>
                  <a:lnTo>
                    <a:pt x="3" y="605"/>
                  </a:lnTo>
                  <a:lnTo>
                    <a:pt x="0" y="608"/>
                  </a:lnTo>
                  <a:lnTo>
                    <a:pt x="4" y="622"/>
                  </a:lnTo>
                  <a:lnTo>
                    <a:pt x="11" y="635"/>
                  </a:lnTo>
                  <a:lnTo>
                    <a:pt x="20" y="645"/>
                  </a:lnTo>
                  <a:lnTo>
                    <a:pt x="29" y="654"/>
                  </a:lnTo>
                  <a:lnTo>
                    <a:pt x="39" y="660"/>
                  </a:lnTo>
                  <a:lnTo>
                    <a:pt x="48" y="664"/>
                  </a:lnTo>
                  <a:lnTo>
                    <a:pt x="56" y="667"/>
                  </a:lnTo>
                  <a:lnTo>
                    <a:pt x="61" y="667"/>
                  </a:lnTo>
                  <a:lnTo>
                    <a:pt x="53" y="693"/>
                  </a:lnTo>
                  <a:lnTo>
                    <a:pt x="42" y="723"/>
                  </a:lnTo>
                  <a:lnTo>
                    <a:pt x="33" y="749"/>
                  </a:lnTo>
                  <a:lnTo>
                    <a:pt x="30" y="760"/>
                  </a:lnTo>
                  <a:lnTo>
                    <a:pt x="41" y="765"/>
                  </a:lnTo>
                  <a:lnTo>
                    <a:pt x="54" y="771"/>
                  </a:lnTo>
                  <a:lnTo>
                    <a:pt x="67" y="778"/>
                  </a:lnTo>
                  <a:lnTo>
                    <a:pt x="82" y="783"/>
                  </a:lnTo>
                  <a:lnTo>
                    <a:pt x="97" y="787"/>
                  </a:lnTo>
                  <a:lnTo>
                    <a:pt x="110" y="787"/>
                  </a:lnTo>
                  <a:lnTo>
                    <a:pt x="122" y="781"/>
                  </a:lnTo>
                  <a:lnTo>
                    <a:pt x="132" y="771"/>
                  </a:lnTo>
                  <a:lnTo>
                    <a:pt x="141" y="755"/>
                  </a:lnTo>
                  <a:lnTo>
                    <a:pt x="151" y="738"/>
                  </a:lnTo>
                  <a:lnTo>
                    <a:pt x="163" y="719"/>
                  </a:lnTo>
                  <a:lnTo>
                    <a:pt x="172" y="701"/>
                  </a:lnTo>
                  <a:lnTo>
                    <a:pt x="181" y="686"/>
                  </a:lnTo>
                  <a:lnTo>
                    <a:pt x="188" y="675"/>
                  </a:lnTo>
                  <a:lnTo>
                    <a:pt x="192" y="670"/>
                  </a:lnTo>
                  <a:lnTo>
                    <a:pt x="194" y="673"/>
                  </a:lnTo>
                  <a:lnTo>
                    <a:pt x="196" y="688"/>
                  </a:lnTo>
                  <a:lnTo>
                    <a:pt x="200" y="714"/>
                  </a:lnTo>
                  <a:lnTo>
                    <a:pt x="206" y="748"/>
                  </a:lnTo>
                  <a:lnTo>
                    <a:pt x="213" y="787"/>
                  </a:lnTo>
                  <a:lnTo>
                    <a:pt x="219" y="825"/>
                  </a:lnTo>
                  <a:lnTo>
                    <a:pt x="227" y="861"/>
                  </a:lnTo>
                  <a:lnTo>
                    <a:pt x="233" y="888"/>
                  </a:lnTo>
                  <a:lnTo>
                    <a:pt x="238" y="904"/>
                  </a:lnTo>
                  <a:lnTo>
                    <a:pt x="248" y="927"/>
                  </a:lnTo>
                  <a:lnTo>
                    <a:pt x="261" y="949"/>
                  </a:lnTo>
                  <a:lnTo>
                    <a:pt x="276" y="968"/>
                  </a:lnTo>
                  <a:lnTo>
                    <a:pt x="291" y="984"/>
                  </a:lnTo>
                  <a:lnTo>
                    <a:pt x="307" y="997"/>
                  </a:lnTo>
                  <a:lnTo>
                    <a:pt x="322" y="1004"/>
                  </a:lnTo>
                  <a:lnTo>
                    <a:pt x="336" y="1008"/>
                  </a:lnTo>
                  <a:lnTo>
                    <a:pt x="348" y="1007"/>
                  </a:lnTo>
                  <a:lnTo>
                    <a:pt x="358" y="1001"/>
                  </a:lnTo>
                  <a:lnTo>
                    <a:pt x="366" y="992"/>
                  </a:lnTo>
                  <a:lnTo>
                    <a:pt x="374" y="983"/>
                  </a:lnTo>
                  <a:lnTo>
                    <a:pt x="379" y="972"/>
                  </a:lnTo>
                  <a:lnTo>
                    <a:pt x="384" y="960"/>
                  </a:lnTo>
                  <a:lnTo>
                    <a:pt x="386" y="950"/>
                  </a:lnTo>
                  <a:lnTo>
                    <a:pt x="388" y="941"/>
                  </a:lnTo>
                  <a:lnTo>
                    <a:pt x="388" y="935"/>
                  </a:lnTo>
                  <a:close/>
                </a:path>
              </a:pathLst>
            </a:custGeom>
            <a:solidFill>
              <a:srgbClr val="330000"/>
            </a:solidFill>
            <a:ln w="9525">
              <a:noFill/>
              <a:round/>
              <a:headEnd/>
              <a:tailEnd/>
            </a:ln>
          </p:spPr>
          <p:txBody>
            <a:bodyPr/>
            <a:lstStyle/>
            <a:p>
              <a:endParaRPr lang="en-US"/>
            </a:p>
          </p:txBody>
        </p:sp>
        <p:sp>
          <p:nvSpPr>
            <p:cNvPr id="15390" name="Freeform 28"/>
            <p:cNvSpPr>
              <a:spLocks/>
            </p:cNvSpPr>
            <p:nvPr/>
          </p:nvSpPr>
          <p:spPr bwMode="auto">
            <a:xfrm rot="-176173">
              <a:off x="3862" y="2765"/>
              <a:ext cx="1572" cy="1074"/>
            </a:xfrm>
            <a:custGeom>
              <a:avLst/>
              <a:gdLst>
                <a:gd name="T0" fmla="*/ 1845 w 1238"/>
                <a:gd name="T1" fmla="*/ 347 h 945"/>
                <a:gd name="T2" fmla="*/ 1534 w 1238"/>
                <a:gd name="T3" fmla="*/ 571 h 945"/>
                <a:gd name="T4" fmla="*/ 1370 w 1238"/>
                <a:gd name="T5" fmla="*/ 726 h 945"/>
                <a:gd name="T6" fmla="*/ 1182 w 1238"/>
                <a:gd name="T7" fmla="*/ 822 h 945"/>
                <a:gd name="T8" fmla="*/ 1011 w 1238"/>
                <a:gd name="T9" fmla="*/ 914 h 945"/>
                <a:gd name="T10" fmla="*/ 927 w 1238"/>
                <a:gd name="T11" fmla="*/ 1019 h 945"/>
                <a:gd name="T12" fmla="*/ 866 w 1238"/>
                <a:gd name="T13" fmla="*/ 1057 h 945"/>
                <a:gd name="T14" fmla="*/ 772 w 1238"/>
                <a:gd name="T15" fmla="*/ 1107 h 945"/>
                <a:gd name="T16" fmla="*/ 698 w 1238"/>
                <a:gd name="T17" fmla="*/ 1076 h 945"/>
                <a:gd name="T18" fmla="*/ 712 w 1238"/>
                <a:gd name="T19" fmla="*/ 996 h 945"/>
                <a:gd name="T20" fmla="*/ 814 w 1238"/>
                <a:gd name="T21" fmla="*/ 898 h 945"/>
                <a:gd name="T22" fmla="*/ 942 w 1238"/>
                <a:gd name="T23" fmla="*/ 722 h 945"/>
                <a:gd name="T24" fmla="*/ 875 w 1238"/>
                <a:gd name="T25" fmla="*/ 550 h 945"/>
                <a:gd name="T26" fmla="*/ 808 w 1238"/>
                <a:gd name="T27" fmla="*/ 548 h 945"/>
                <a:gd name="T28" fmla="*/ 689 w 1238"/>
                <a:gd name="T29" fmla="*/ 588 h 945"/>
                <a:gd name="T30" fmla="*/ 560 w 1238"/>
                <a:gd name="T31" fmla="*/ 708 h 945"/>
                <a:gd name="T32" fmla="*/ 494 w 1238"/>
                <a:gd name="T33" fmla="*/ 808 h 945"/>
                <a:gd name="T34" fmla="*/ 448 w 1238"/>
                <a:gd name="T35" fmla="*/ 825 h 945"/>
                <a:gd name="T36" fmla="*/ 425 w 1238"/>
                <a:gd name="T37" fmla="*/ 848 h 945"/>
                <a:gd name="T38" fmla="*/ 453 w 1238"/>
                <a:gd name="T39" fmla="*/ 863 h 945"/>
                <a:gd name="T40" fmla="*/ 453 w 1238"/>
                <a:gd name="T41" fmla="*/ 999 h 945"/>
                <a:gd name="T42" fmla="*/ 401 w 1238"/>
                <a:gd name="T43" fmla="*/ 1027 h 945"/>
                <a:gd name="T44" fmla="*/ 443 w 1238"/>
                <a:gd name="T45" fmla="*/ 1042 h 945"/>
                <a:gd name="T46" fmla="*/ 491 w 1238"/>
                <a:gd name="T47" fmla="*/ 1181 h 945"/>
                <a:gd name="T48" fmla="*/ 399 w 1238"/>
                <a:gd name="T49" fmla="*/ 1189 h 945"/>
                <a:gd name="T50" fmla="*/ 309 w 1238"/>
                <a:gd name="T51" fmla="*/ 1084 h 945"/>
                <a:gd name="T52" fmla="*/ 309 w 1238"/>
                <a:gd name="T53" fmla="*/ 786 h 945"/>
                <a:gd name="T54" fmla="*/ 389 w 1238"/>
                <a:gd name="T55" fmla="*/ 640 h 945"/>
                <a:gd name="T56" fmla="*/ 575 w 1238"/>
                <a:gd name="T57" fmla="*/ 426 h 945"/>
                <a:gd name="T58" fmla="*/ 465 w 1238"/>
                <a:gd name="T59" fmla="*/ 501 h 945"/>
                <a:gd name="T60" fmla="*/ 400 w 1238"/>
                <a:gd name="T61" fmla="*/ 577 h 945"/>
                <a:gd name="T62" fmla="*/ 311 w 1238"/>
                <a:gd name="T63" fmla="*/ 649 h 945"/>
                <a:gd name="T64" fmla="*/ 245 w 1238"/>
                <a:gd name="T65" fmla="*/ 732 h 945"/>
                <a:gd name="T66" fmla="*/ 136 w 1238"/>
                <a:gd name="T67" fmla="*/ 793 h 945"/>
                <a:gd name="T68" fmla="*/ 138 w 1238"/>
                <a:gd name="T69" fmla="*/ 817 h 945"/>
                <a:gd name="T70" fmla="*/ 116 w 1238"/>
                <a:gd name="T71" fmla="*/ 889 h 945"/>
                <a:gd name="T72" fmla="*/ 34 w 1238"/>
                <a:gd name="T73" fmla="*/ 924 h 945"/>
                <a:gd name="T74" fmla="*/ 13 w 1238"/>
                <a:gd name="T75" fmla="*/ 879 h 945"/>
                <a:gd name="T76" fmla="*/ 60 w 1238"/>
                <a:gd name="T77" fmla="*/ 799 h 945"/>
                <a:gd name="T78" fmla="*/ 149 w 1238"/>
                <a:gd name="T79" fmla="*/ 702 h 945"/>
                <a:gd name="T80" fmla="*/ 203 w 1238"/>
                <a:gd name="T81" fmla="*/ 623 h 945"/>
                <a:gd name="T82" fmla="*/ 267 w 1238"/>
                <a:gd name="T83" fmla="*/ 583 h 945"/>
                <a:gd name="T84" fmla="*/ 430 w 1238"/>
                <a:gd name="T85" fmla="*/ 463 h 945"/>
                <a:gd name="T86" fmla="*/ 615 w 1238"/>
                <a:gd name="T87" fmla="*/ 353 h 945"/>
                <a:gd name="T88" fmla="*/ 698 w 1238"/>
                <a:gd name="T89" fmla="*/ 319 h 945"/>
                <a:gd name="T90" fmla="*/ 766 w 1238"/>
                <a:gd name="T91" fmla="*/ 295 h 945"/>
                <a:gd name="T92" fmla="*/ 866 w 1238"/>
                <a:gd name="T93" fmla="*/ 328 h 945"/>
                <a:gd name="T94" fmla="*/ 973 w 1238"/>
                <a:gd name="T95" fmla="*/ 320 h 945"/>
                <a:gd name="T96" fmla="*/ 1147 w 1238"/>
                <a:gd name="T97" fmla="*/ 315 h 945"/>
                <a:gd name="T98" fmla="*/ 1230 w 1238"/>
                <a:gd name="T99" fmla="*/ 343 h 945"/>
                <a:gd name="T100" fmla="*/ 1257 w 1238"/>
                <a:gd name="T101" fmla="*/ 309 h 945"/>
                <a:gd name="T102" fmla="*/ 1327 w 1238"/>
                <a:gd name="T103" fmla="*/ 311 h 945"/>
                <a:gd name="T104" fmla="*/ 1328 w 1238"/>
                <a:gd name="T105" fmla="*/ 258 h 945"/>
                <a:gd name="T106" fmla="*/ 1406 w 1238"/>
                <a:gd name="T107" fmla="*/ 180 h 945"/>
                <a:gd name="T108" fmla="*/ 1555 w 1238"/>
                <a:gd name="T109" fmla="*/ 50 h 9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8"/>
                <a:gd name="T166" fmla="*/ 0 h 945"/>
                <a:gd name="T167" fmla="*/ 1238 w 1238"/>
                <a:gd name="T168" fmla="*/ 945 h 9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8" h="945">
                  <a:moveTo>
                    <a:pt x="1238" y="188"/>
                  </a:moveTo>
                  <a:lnTo>
                    <a:pt x="1231" y="195"/>
                  </a:lnTo>
                  <a:lnTo>
                    <a:pt x="1216" y="206"/>
                  </a:lnTo>
                  <a:lnTo>
                    <a:pt x="1196" y="223"/>
                  </a:lnTo>
                  <a:lnTo>
                    <a:pt x="1173" y="244"/>
                  </a:lnTo>
                  <a:lnTo>
                    <a:pt x="1144" y="268"/>
                  </a:lnTo>
                  <a:lnTo>
                    <a:pt x="1114" y="294"/>
                  </a:lnTo>
                  <a:lnTo>
                    <a:pt x="1081" y="323"/>
                  </a:lnTo>
                  <a:lnTo>
                    <a:pt x="1048" y="353"/>
                  </a:lnTo>
                  <a:lnTo>
                    <a:pt x="1015" y="383"/>
                  </a:lnTo>
                  <a:lnTo>
                    <a:pt x="982" y="413"/>
                  </a:lnTo>
                  <a:lnTo>
                    <a:pt x="951" y="442"/>
                  </a:lnTo>
                  <a:lnTo>
                    <a:pt x="923" y="469"/>
                  </a:lnTo>
                  <a:lnTo>
                    <a:pt x="899" y="495"/>
                  </a:lnTo>
                  <a:lnTo>
                    <a:pt x="880" y="517"/>
                  </a:lnTo>
                  <a:lnTo>
                    <a:pt x="865" y="536"/>
                  </a:lnTo>
                  <a:lnTo>
                    <a:pt x="857" y="550"/>
                  </a:lnTo>
                  <a:lnTo>
                    <a:pt x="850" y="562"/>
                  </a:lnTo>
                  <a:lnTo>
                    <a:pt x="840" y="576"/>
                  </a:lnTo>
                  <a:lnTo>
                    <a:pt x="827" y="588"/>
                  </a:lnTo>
                  <a:lnTo>
                    <a:pt x="808" y="601"/>
                  </a:lnTo>
                  <a:lnTo>
                    <a:pt x="787" y="613"/>
                  </a:lnTo>
                  <a:lnTo>
                    <a:pt x="762" y="625"/>
                  </a:lnTo>
                  <a:lnTo>
                    <a:pt x="733" y="636"/>
                  </a:lnTo>
                  <a:lnTo>
                    <a:pt x="701" y="646"/>
                  </a:lnTo>
                  <a:lnTo>
                    <a:pt x="688" y="652"/>
                  </a:lnTo>
                  <a:lnTo>
                    <a:pt x="674" y="661"/>
                  </a:lnTo>
                  <a:lnTo>
                    <a:pt x="659" y="674"/>
                  </a:lnTo>
                  <a:lnTo>
                    <a:pt x="643" y="689"/>
                  </a:lnTo>
                  <a:lnTo>
                    <a:pt x="627" y="707"/>
                  </a:lnTo>
                  <a:lnTo>
                    <a:pt x="612" y="725"/>
                  </a:lnTo>
                  <a:lnTo>
                    <a:pt x="600" y="745"/>
                  </a:lnTo>
                  <a:lnTo>
                    <a:pt x="588" y="763"/>
                  </a:lnTo>
                  <a:lnTo>
                    <a:pt x="584" y="773"/>
                  </a:lnTo>
                  <a:lnTo>
                    <a:pt x="579" y="781"/>
                  </a:lnTo>
                  <a:lnTo>
                    <a:pt x="575" y="789"/>
                  </a:lnTo>
                  <a:lnTo>
                    <a:pt x="570" y="796"/>
                  </a:lnTo>
                  <a:lnTo>
                    <a:pt x="564" y="801"/>
                  </a:lnTo>
                  <a:lnTo>
                    <a:pt x="559" y="806"/>
                  </a:lnTo>
                  <a:lnTo>
                    <a:pt x="552" y="810"/>
                  </a:lnTo>
                  <a:lnTo>
                    <a:pt x="544" y="815"/>
                  </a:lnTo>
                  <a:lnTo>
                    <a:pt x="537" y="818"/>
                  </a:lnTo>
                  <a:lnTo>
                    <a:pt x="529" y="824"/>
                  </a:lnTo>
                  <a:lnTo>
                    <a:pt x="520" y="830"/>
                  </a:lnTo>
                  <a:lnTo>
                    <a:pt x="510" y="837"/>
                  </a:lnTo>
                  <a:lnTo>
                    <a:pt x="500" y="843"/>
                  </a:lnTo>
                  <a:lnTo>
                    <a:pt x="490" y="850"/>
                  </a:lnTo>
                  <a:lnTo>
                    <a:pt x="479" y="857"/>
                  </a:lnTo>
                  <a:lnTo>
                    <a:pt x="469" y="864"/>
                  </a:lnTo>
                  <a:lnTo>
                    <a:pt x="459" y="858"/>
                  </a:lnTo>
                  <a:lnTo>
                    <a:pt x="450" y="852"/>
                  </a:lnTo>
                  <a:lnTo>
                    <a:pt x="442" y="847"/>
                  </a:lnTo>
                  <a:lnTo>
                    <a:pt x="436" y="840"/>
                  </a:lnTo>
                  <a:lnTo>
                    <a:pt x="433" y="833"/>
                  </a:lnTo>
                  <a:lnTo>
                    <a:pt x="429" y="826"/>
                  </a:lnTo>
                  <a:lnTo>
                    <a:pt x="427" y="820"/>
                  </a:lnTo>
                  <a:lnTo>
                    <a:pt x="427" y="812"/>
                  </a:lnTo>
                  <a:lnTo>
                    <a:pt x="429" y="799"/>
                  </a:lnTo>
                  <a:lnTo>
                    <a:pt x="434" y="786"/>
                  </a:lnTo>
                  <a:lnTo>
                    <a:pt x="442" y="771"/>
                  </a:lnTo>
                  <a:lnTo>
                    <a:pt x="452" y="755"/>
                  </a:lnTo>
                  <a:lnTo>
                    <a:pt x="462" y="740"/>
                  </a:lnTo>
                  <a:lnTo>
                    <a:pt x="472" y="728"/>
                  </a:lnTo>
                  <a:lnTo>
                    <a:pt x="483" y="716"/>
                  </a:lnTo>
                  <a:lnTo>
                    <a:pt x="491" y="708"/>
                  </a:lnTo>
                  <a:lnTo>
                    <a:pt x="505" y="695"/>
                  </a:lnTo>
                  <a:lnTo>
                    <a:pt x="520" y="676"/>
                  </a:lnTo>
                  <a:lnTo>
                    <a:pt x="535" y="653"/>
                  </a:lnTo>
                  <a:lnTo>
                    <a:pt x="550" y="628"/>
                  </a:lnTo>
                  <a:lnTo>
                    <a:pt x="563" y="603"/>
                  </a:lnTo>
                  <a:lnTo>
                    <a:pt x="575" y="579"/>
                  </a:lnTo>
                  <a:lnTo>
                    <a:pt x="584" y="559"/>
                  </a:lnTo>
                  <a:lnTo>
                    <a:pt x="590" y="542"/>
                  </a:lnTo>
                  <a:lnTo>
                    <a:pt x="586" y="524"/>
                  </a:lnTo>
                  <a:lnTo>
                    <a:pt x="578" y="501"/>
                  </a:lnTo>
                  <a:lnTo>
                    <a:pt x="567" y="476"/>
                  </a:lnTo>
                  <a:lnTo>
                    <a:pt x="554" y="450"/>
                  </a:lnTo>
                  <a:lnTo>
                    <a:pt x="543" y="426"/>
                  </a:lnTo>
                  <a:lnTo>
                    <a:pt x="531" y="407"/>
                  </a:lnTo>
                  <a:lnTo>
                    <a:pt x="522" y="393"/>
                  </a:lnTo>
                  <a:lnTo>
                    <a:pt x="518" y="389"/>
                  </a:lnTo>
                  <a:lnTo>
                    <a:pt x="516" y="402"/>
                  </a:lnTo>
                  <a:lnTo>
                    <a:pt x="510" y="414"/>
                  </a:lnTo>
                  <a:lnTo>
                    <a:pt x="501" y="424"/>
                  </a:lnTo>
                  <a:lnTo>
                    <a:pt x="491" y="433"/>
                  </a:lnTo>
                  <a:lnTo>
                    <a:pt x="478" y="440"/>
                  </a:lnTo>
                  <a:lnTo>
                    <a:pt x="466" y="443"/>
                  </a:lnTo>
                  <a:lnTo>
                    <a:pt x="452" y="445"/>
                  </a:lnTo>
                  <a:lnTo>
                    <a:pt x="440" y="444"/>
                  </a:lnTo>
                  <a:lnTo>
                    <a:pt x="428" y="455"/>
                  </a:lnTo>
                  <a:lnTo>
                    <a:pt x="413" y="468"/>
                  </a:lnTo>
                  <a:lnTo>
                    <a:pt x="398" y="484"/>
                  </a:lnTo>
                  <a:lnTo>
                    <a:pt x="382" y="502"/>
                  </a:lnTo>
                  <a:lnTo>
                    <a:pt x="366" y="519"/>
                  </a:lnTo>
                  <a:lnTo>
                    <a:pt x="354" y="535"/>
                  </a:lnTo>
                  <a:lnTo>
                    <a:pt x="347" y="548"/>
                  </a:lnTo>
                  <a:lnTo>
                    <a:pt x="344" y="555"/>
                  </a:lnTo>
                  <a:lnTo>
                    <a:pt x="337" y="571"/>
                  </a:lnTo>
                  <a:lnTo>
                    <a:pt x="329" y="587"/>
                  </a:lnTo>
                  <a:lnTo>
                    <a:pt x="322" y="602"/>
                  </a:lnTo>
                  <a:lnTo>
                    <a:pt x="314" y="616"/>
                  </a:lnTo>
                  <a:lnTo>
                    <a:pt x="306" y="626"/>
                  </a:lnTo>
                  <a:lnTo>
                    <a:pt x="299" y="635"/>
                  </a:lnTo>
                  <a:lnTo>
                    <a:pt x="294" y="639"/>
                  </a:lnTo>
                  <a:lnTo>
                    <a:pt x="293" y="642"/>
                  </a:lnTo>
                  <a:lnTo>
                    <a:pt x="288" y="640"/>
                  </a:lnTo>
                  <a:lnTo>
                    <a:pt x="283" y="639"/>
                  </a:lnTo>
                  <a:lnTo>
                    <a:pt x="278" y="639"/>
                  </a:lnTo>
                  <a:lnTo>
                    <a:pt x="275" y="639"/>
                  </a:lnTo>
                  <a:lnTo>
                    <a:pt x="272" y="640"/>
                  </a:lnTo>
                  <a:lnTo>
                    <a:pt x="267" y="643"/>
                  </a:lnTo>
                  <a:lnTo>
                    <a:pt x="264" y="646"/>
                  </a:lnTo>
                  <a:lnTo>
                    <a:pt x="259" y="652"/>
                  </a:lnTo>
                  <a:lnTo>
                    <a:pt x="264" y="656"/>
                  </a:lnTo>
                  <a:lnTo>
                    <a:pt x="267" y="660"/>
                  </a:lnTo>
                  <a:lnTo>
                    <a:pt x="273" y="662"/>
                  </a:lnTo>
                  <a:lnTo>
                    <a:pt x="282" y="667"/>
                  </a:lnTo>
                  <a:lnTo>
                    <a:pt x="281" y="668"/>
                  </a:lnTo>
                  <a:lnTo>
                    <a:pt x="280" y="669"/>
                  </a:lnTo>
                  <a:lnTo>
                    <a:pt x="278" y="670"/>
                  </a:lnTo>
                  <a:lnTo>
                    <a:pt x="286" y="704"/>
                  </a:lnTo>
                  <a:lnTo>
                    <a:pt x="289" y="731"/>
                  </a:lnTo>
                  <a:lnTo>
                    <a:pt x="286" y="754"/>
                  </a:lnTo>
                  <a:lnTo>
                    <a:pt x="281" y="773"/>
                  </a:lnTo>
                  <a:lnTo>
                    <a:pt x="278" y="776"/>
                  </a:lnTo>
                  <a:lnTo>
                    <a:pt x="273" y="780"/>
                  </a:lnTo>
                  <a:lnTo>
                    <a:pt x="267" y="784"/>
                  </a:lnTo>
                  <a:lnTo>
                    <a:pt x="260" y="788"/>
                  </a:lnTo>
                  <a:lnTo>
                    <a:pt x="253" y="791"/>
                  </a:lnTo>
                  <a:lnTo>
                    <a:pt x="249" y="795"/>
                  </a:lnTo>
                  <a:lnTo>
                    <a:pt x="246" y="797"/>
                  </a:lnTo>
                  <a:lnTo>
                    <a:pt x="244" y="799"/>
                  </a:lnTo>
                  <a:lnTo>
                    <a:pt x="251" y="803"/>
                  </a:lnTo>
                  <a:lnTo>
                    <a:pt x="260" y="800"/>
                  </a:lnTo>
                  <a:lnTo>
                    <a:pt x="268" y="799"/>
                  </a:lnTo>
                  <a:lnTo>
                    <a:pt x="275" y="807"/>
                  </a:lnTo>
                  <a:lnTo>
                    <a:pt x="281" y="822"/>
                  </a:lnTo>
                  <a:lnTo>
                    <a:pt x="288" y="839"/>
                  </a:lnTo>
                  <a:lnTo>
                    <a:pt x="295" y="857"/>
                  </a:lnTo>
                  <a:lnTo>
                    <a:pt x="301" y="876"/>
                  </a:lnTo>
                  <a:lnTo>
                    <a:pt x="305" y="896"/>
                  </a:lnTo>
                  <a:lnTo>
                    <a:pt x="305" y="914"/>
                  </a:lnTo>
                  <a:lnTo>
                    <a:pt x="298" y="930"/>
                  </a:lnTo>
                  <a:lnTo>
                    <a:pt x="284" y="942"/>
                  </a:lnTo>
                  <a:lnTo>
                    <a:pt x="274" y="945"/>
                  </a:lnTo>
                  <a:lnTo>
                    <a:pt x="265" y="942"/>
                  </a:lnTo>
                  <a:lnTo>
                    <a:pt x="256" y="933"/>
                  </a:lnTo>
                  <a:lnTo>
                    <a:pt x="247" y="920"/>
                  </a:lnTo>
                  <a:lnTo>
                    <a:pt x="236" y="906"/>
                  </a:lnTo>
                  <a:lnTo>
                    <a:pt x="225" y="890"/>
                  </a:lnTo>
                  <a:lnTo>
                    <a:pt x="213" y="874"/>
                  </a:lnTo>
                  <a:lnTo>
                    <a:pt x="198" y="859"/>
                  </a:lnTo>
                  <a:lnTo>
                    <a:pt x="193" y="851"/>
                  </a:lnTo>
                  <a:lnTo>
                    <a:pt x="191" y="839"/>
                  </a:lnTo>
                  <a:lnTo>
                    <a:pt x="189" y="823"/>
                  </a:lnTo>
                  <a:lnTo>
                    <a:pt x="187" y="806"/>
                  </a:lnTo>
                  <a:lnTo>
                    <a:pt x="181" y="752"/>
                  </a:lnTo>
                  <a:lnTo>
                    <a:pt x="183" y="693"/>
                  </a:lnTo>
                  <a:lnTo>
                    <a:pt x="188" y="640"/>
                  </a:lnTo>
                  <a:lnTo>
                    <a:pt x="191" y="609"/>
                  </a:lnTo>
                  <a:lnTo>
                    <a:pt x="191" y="593"/>
                  </a:lnTo>
                  <a:lnTo>
                    <a:pt x="192" y="574"/>
                  </a:lnTo>
                  <a:lnTo>
                    <a:pt x="199" y="552"/>
                  </a:lnTo>
                  <a:lnTo>
                    <a:pt x="214" y="531"/>
                  </a:lnTo>
                  <a:lnTo>
                    <a:pt x="224" y="517"/>
                  </a:lnTo>
                  <a:lnTo>
                    <a:pt x="241" y="495"/>
                  </a:lnTo>
                  <a:lnTo>
                    <a:pt x="261" y="467"/>
                  </a:lnTo>
                  <a:lnTo>
                    <a:pt x="284" y="435"/>
                  </a:lnTo>
                  <a:lnTo>
                    <a:pt x="307" y="402"/>
                  </a:lnTo>
                  <a:lnTo>
                    <a:pt x="328" y="373"/>
                  </a:lnTo>
                  <a:lnTo>
                    <a:pt x="345" y="347"/>
                  </a:lnTo>
                  <a:lnTo>
                    <a:pt x="357" y="330"/>
                  </a:lnTo>
                  <a:lnTo>
                    <a:pt x="352" y="331"/>
                  </a:lnTo>
                  <a:lnTo>
                    <a:pt x="342" y="339"/>
                  </a:lnTo>
                  <a:lnTo>
                    <a:pt x="329" y="349"/>
                  </a:lnTo>
                  <a:lnTo>
                    <a:pt x="316" y="363"/>
                  </a:lnTo>
                  <a:lnTo>
                    <a:pt x="301" y="376"/>
                  </a:lnTo>
                  <a:lnTo>
                    <a:pt x="288" y="388"/>
                  </a:lnTo>
                  <a:lnTo>
                    <a:pt x="277" y="396"/>
                  </a:lnTo>
                  <a:lnTo>
                    <a:pt x="270" y="398"/>
                  </a:lnTo>
                  <a:lnTo>
                    <a:pt x="267" y="406"/>
                  </a:lnTo>
                  <a:lnTo>
                    <a:pt x="263" y="417"/>
                  </a:lnTo>
                  <a:lnTo>
                    <a:pt x="256" y="432"/>
                  </a:lnTo>
                  <a:lnTo>
                    <a:pt x="248" y="447"/>
                  </a:lnTo>
                  <a:lnTo>
                    <a:pt x="238" y="463"/>
                  </a:lnTo>
                  <a:lnTo>
                    <a:pt x="227" y="478"/>
                  </a:lnTo>
                  <a:lnTo>
                    <a:pt x="217" y="492"/>
                  </a:lnTo>
                  <a:lnTo>
                    <a:pt x="207" y="502"/>
                  </a:lnTo>
                  <a:lnTo>
                    <a:pt x="201" y="502"/>
                  </a:lnTo>
                  <a:lnTo>
                    <a:pt x="193" y="502"/>
                  </a:lnTo>
                  <a:lnTo>
                    <a:pt x="187" y="507"/>
                  </a:lnTo>
                  <a:lnTo>
                    <a:pt x="183" y="521"/>
                  </a:lnTo>
                  <a:lnTo>
                    <a:pt x="181" y="532"/>
                  </a:lnTo>
                  <a:lnTo>
                    <a:pt x="174" y="543"/>
                  </a:lnTo>
                  <a:lnTo>
                    <a:pt x="165" y="554"/>
                  </a:lnTo>
                  <a:lnTo>
                    <a:pt x="152" y="567"/>
                  </a:lnTo>
                  <a:lnTo>
                    <a:pt x="139" y="579"/>
                  </a:lnTo>
                  <a:lnTo>
                    <a:pt x="125" y="591"/>
                  </a:lnTo>
                  <a:lnTo>
                    <a:pt x="110" y="601"/>
                  </a:lnTo>
                  <a:lnTo>
                    <a:pt x="98" y="610"/>
                  </a:lnTo>
                  <a:lnTo>
                    <a:pt x="91" y="613"/>
                  </a:lnTo>
                  <a:lnTo>
                    <a:pt x="84" y="614"/>
                  </a:lnTo>
                  <a:lnTo>
                    <a:pt x="80" y="614"/>
                  </a:lnTo>
                  <a:lnTo>
                    <a:pt x="76" y="614"/>
                  </a:lnTo>
                  <a:lnTo>
                    <a:pt x="74" y="616"/>
                  </a:lnTo>
                  <a:lnTo>
                    <a:pt x="75" y="618"/>
                  </a:lnTo>
                  <a:lnTo>
                    <a:pt x="79" y="623"/>
                  </a:lnTo>
                  <a:lnTo>
                    <a:pt x="86" y="633"/>
                  </a:lnTo>
                  <a:lnTo>
                    <a:pt x="89" y="640"/>
                  </a:lnTo>
                  <a:lnTo>
                    <a:pt x="89" y="650"/>
                  </a:lnTo>
                  <a:lnTo>
                    <a:pt x="88" y="659"/>
                  </a:lnTo>
                  <a:lnTo>
                    <a:pt x="83" y="669"/>
                  </a:lnTo>
                  <a:lnTo>
                    <a:pt x="79" y="679"/>
                  </a:lnTo>
                  <a:lnTo>
                    <a:pt x="72" y="688"/>
                  </a:lnTo>
                  <a:lnTo>
                    <a:pt x="66" y="696"/>
                  </a:lnTo>
                  <a:lnTo>
                    <a:pt x="59" y="704"/>
                  </a:lnTo>
                  <a:lnTo>
                    <a:pt x="50" y="711"/>
                  </a:lnTo>
                  <a:lnTo>
                    <a:pt x="40" y="715"/>
                  </a:lnTo>
                  <a:lnTo>
                    <a:pt x="30" y="716"/>
                  </a:lnTo>
                  <a:lnTo>
                    <a:pt x="21" y="715"/>
                  </a:lnTo>
                  <a:lnTo>
                    <a:pt x="13" y="713"/>
                  </a:lnTo>
                  <a:lnTo>
                    <a:pt x="6" y="710"/>
                  </a:lnTo>
                  <a:lnTo>
                    <a:pt x="2" y="706"/>
                  </a:lnTo>
                  <a:lnTo>
                    <a:pt x="0" y="703"/>
                  </a:lnTo>
                  <a:lnTo>
                    <a:pt x="4" y="691"/>
                  </a:lnTo>
                  <a:lnTo>
                    <a:pt x="8" y="680"/>
                  </a:lnTo>
                  <a:lnTo>
                    <a:pt x="13" y="670"/>
                  </a:lnTo>
                  <a:lnTo>
                    <a:pt x="17" y="661"/>
                  </a:lnTo>
                  <a:lnTo>
                    <a:pt x="22" y="652"/>
                  </a:lnTo>
                  <a:lnTo>
                    <a:pt x="27" y="642"/>
                  </a:lnTo>
                  <a:lnTo>
                    <a:pt x="32" y="630"/>
                  </a:lnTo>
                  <a:lnTo>
                    <a:pt x="37" y="619"/>
                  </a:lnTo>
                  <a:lnTo>
                    <a:pt x="41" y="610"/>
                  </a:lnTo>
                  <a:lnTo>
                    <a:pt x="49" y="599"/>
                  </a:lnTo>
                  <a:lnTo>
                    <a:pt x="59" y="587"/>
                  </a:lnTo>
                  <a:lnTo>
                    <a:pt x="71" y="574"/>
                  </a:lnTo>
                  <a:lnTo>
                    <a:pt x="82" y="560"/>
                  </a:lnTo>
                  <a:lnTo>
                    <a:pt x="92" y="544"/>
                  </a:lnTo>
                  <a:lnTo>
                    <a:pt x="103" y="528"/>
                  </a:lnTo>
                  <a:lnTo>
                    <a:pt x="109" y="511"/>
                  </a:lnTo>
                  <a:lnTo>
                    <a:pt x="113" y="502"/>
                  </a:lnTo>
                  <a:lnTo>
                    <a:pt x="117" y="494"/>
                  </a:lnTo>
                  <a:lnTo>
                    <a:pt x="122" y="487"/>
                  </a:lnTo>
                  <a:lnTo>
                    <a:pt x="126" y="482"/>
                  </a:lnTo>
                  <a:lnTo>
                    <a:pt x="132" y="477"/>
                  </a:lnTo>
                  <a:lnTo>
                    <a:pt x="137" y="474"/>
                  </a:lnTo>
                  <a:lnTo>
                    <a:pt x="141" y="470"/>
                  </a:lnTo>
                  <a:lnTo>
                    <a:pt x="146" y="467"/>
                  </a:lnTo>
                  <a:lnTo>
                    <a:pt x="154" y="460"/>
                  </a:lnTo>
                  <a:lnTo>
                    <a:pt x="165" y="451"/>
                  </a:lnTo>
                  <a:lnTo>
                    <a:pt x="177" y="439"/>
                  </a:lnTo>
                  <a:lnTo>
                    <a:pt x="193" y="425"/>
                  </a:lnTo>
                  <a:lnTo>
                    <a:pt x="209" y="409"/>
                  </a:lnTo>
                  <a:lnTo>
                    <a:pt x="227" y="393"/>
                  </a:lnTo>
                  <a:lnTo>
                    <a:pt x="247" y="376"/>
                  </a:lnTo>
                  <a:lnTo>
                    <a:pt x="267" y="358"/>
                  </a:lnTo>
                  <a:lnTo>
                    <a:pt x="288" y="341"/>
                  </a:lnTo>
                  <a:lnTo>
                    <a:pt x="307" y="325"/>
                  </a:lnTo>
                  <a:lnTo>
                    <a:pt x="327" y="309"/>
                  </a:lnTo>
                  <a:lnTo>
                    <a:pt x="345" y="296"/>
                  </a:lnTo>
                  <a:lnTo>
                    <a:pt x="364" y="283"/>
                  </a:lnTo>
                  <a:lnTo>
                    <a:pt x="381" y="274"/>
                  </a:lnTo>
                  <a:lnTo>
                    <a:pt x="395" y="268"/>
                  </a:lnTo>
                  <a:lnTo>
                    <a:pt x="408" y="264"/>
                  </a:lnTo>
                  <a:lnTo>
                    <a:pt x="411" y="262"/>
                  </a:lnTo>
                  <a:lnTo>
                    <a:pt x="417" y="258"/>
                  </a:lnTo>
                  <a:lnTo>
                    <a:pt x="425" y="253"/>
                  </a:lnTo>
                  <a:lnTo>
                    <a:pt x="433" y="247"/>
                  </a:lnTo>
                  <a:lnTo>
                    <a:pt x="441" y="240"/>
                  </a:lnTo>
                  <a:lnTo>
                    <a:pt x="449" y="236"/>
                  </a:lnTo>
                  <a:lnTo>
                    <a:pt x="457" y="231"/>
                  </a:lnTo>
                  <a:lnTo>
                    <a:pt x="462" y="229"/>
                  </a:lnTo>
                  <a:lnTo>
                    <a:pt x="468" y="229"/>
                  </a:lnTo>
                  <a:lnTo>
                    <a:pt x="475" y="229"/>
                  </a:lnTo>
                  <a:lnTo>
                    <a:pt x="482" y="230"/>
                  </a:lnTo>
                  <a:lnTo>
                    <a:pt x="491" y="232"/>
                  </a:lnTo>
                  <a:lnTo>
                    <a:pt x="500" y="236"/>
                  </a:lnTo>
                  <a:lnTo>
                    <a:pt x="511" y="240"/>
                  </a:lnTo>
                  <a:lnTo>
                    <a:pt x="524" y="247"/>
                  </a:lnTo>
                  <a:lnTo>
                    <a:pt x="537" y="254"/>
                  </a:lnTo>
                  <a:lnTo>
                    <a:pt x="541" y="254"/>
                  </a:lnTo>
                  <a:lnTo>
                    <a:pt x="547" y="254"/>
                  </a:lnTo>
                  <a:lnTo>
                    <a:pt x="558" y="253"/>
                  </a:lnTo>
                  <a:lnTo>
                    <a:pt x="571" y="252"/>
                  </a:lnTo>
                  <a:lnTo>
                    <a:pt x="586" y="249"/>
                  </a:lnTo>
                  <a:lnTo>
                    <a:pt x="603" y="248"/>
                  </a:lnTo>
                  <a:lnTo>
                    <a:pt x="621" y="246"/>
                  </a:lnTo>
                  <a:lnTo>
                    <a:pt x="639" y="245"/>
                  </a:lnTo>
                  <a:lnTo>
                    <a:pt x="659" y="244"/>
                  </a:lnTo>
                  <a:lnTo>
                    <a:pt x="677" y="243"/>
                  </a:lnTo>
                  <a:lnTo>
                    <a:pt x="695" y="243"/>
                  </a:lnTo>
                  <a:lnTo>
                    <a:pt x="711" y="244"/>
                  </a:lnTo>
                  <a:lnTo>
                    <a:pt x="726" y="245"/>
                  </a:lnTo>
                  <a:lnTo>
                    <a:pt x="737" y="248"/>
                  </a:lnTo>
                  <a:lnTo>
                    <a:pt x="746" y="252"/>
                  </a:lnTo>
                  <a:lnTo>
                    <a:pt x="752" y="257"/>
                  </a:lnTo>
                  <a:lnTo>
                    <a:pt x="757" y="264"/>
                  </a:lnTo>
                  <a:lnTo>
                    <a:pt x="763" y="266"/>
                  </a:lnTo>
                  <a:lnTo>
                    <a:pt x="769" y="266"/>
                  </a:lnTo>
                  <a:lnTo>
                    <a:pt x="773" y="263"/>
                  </a:lnTo>
                  <a:lnTo>
                    <a:pt x="778" y="257"/>
                  </a:lnTo>
                  <a:lnTo>
                    <a:pt x="780" y="252"/>
                  </a:lnTo>
                  <a:lnTo>
                    <a:pt x="781" y="245"/>
                  </a:lnTo>
                  <a:lnTo>
                    <a:pt x="780" y="239"/>
                  </a:lnTo>
                  <a:lnTo>
                    <a:pt x="780" y="236"/>
                  </a:lnTo>
                  <a:lnTo>
                    <a:pt x="785" y="235"/>
                  </a:lnTo>
                  <a:lnTo>
                    <a:pt x="792" y="236"/>
                  </a:lnTo>
                  <a:lnTo>
                    <a:pt x="803" y="237"/>
                  </a:lnTo>
                  <a:lnTo>
                    <a:pt x="813" y="239"/>
                  </a:lnTo>
                  <a:lnTo>
                    <a:pt x="823" y="241"/>
                  </a:lnTo>
                  <a:lnTo>
                    <a:pt x="832" y="241"/>
                  </a:lnTo>
                  <a:lnTo>
                    <a:pt x="839" y="239"/>
                  </a:lnTo>
                  <a:lnTo>
                    <a:pt x="839" y="234"/>
                  </a:lnTo>
                  <a:lnTo>
                    <a:pt x="837" y="220"/>
                  </a:lnTo>
                  <a:lnTo>
                    <a:pt x="833" y="206"/>
                  </a:lnTo>
                  <a:lnTo>
                    <a:pt x="824" y="200"/>
                  </a:lnTo>
                  <a:lnTo>
                    <a:pt x="825" y="197"/>
                  </a:lnTo>
                  <a:lnTo>
                    <a:pt x="830" y="190"/>
                  </a:lnTo>
                  <a:lnTo>
                    <a:pt x="838" y="181"/>
                  </a:lnTo>
                  <a:lnTo>
                    <a:pt x="847" y="169"/>
                  </a:lnTo>
                  <a:lnTo>
                    <a:pt x="858" y="155"/>
                  </a:lnTo>
                  <a:lnTo>
                    <a:pt x="872" y="139"/>
                  </a:lnTo>
                  <a:lnTo>
                    <a:pt x="887" y="122"/>
                  </a:lnTo>
                  <a:lnTo>
                    <a:pt x="901" y="105"/>
                  </a:lnTo>
                  <a:lnTo>
                    <a:pt x="917" y="87"/>
                  </a:lnTo>
                  <a:lnTo>
                    <a:pt x="934" y="70"/>
                  </a:lnTo>
                  <a:lnTo>
                    <a:pt x="950" y="53"/>
                  </a:lnTo>
                  <a:lnTo>
                    <a:pt x="965" y="39"/>
                  </a:lnTo>
                  <a:lnTo>
                    <a:pt x="980" y="25"/>
                  </a:lnTo>
                  <a:lnTo>
                    <a:pt x="993" y="14"/>
                  </a:lnTo>
                  <a:lnTo>
                    <a:pt x="1005" y="6"/>
                  </a:lnTo>
                  <a:lnTo>
                    <a:pt x="1015" y="0"/>
                  </a:lnTo>
                  <a:lnTo>
                    <a:pt x="1238" y="188"/>
                  </a:lnTo>
                  <a:close/>
                </a:path>
              </a:pathLst>
            </a:custGeom>
            <a:solidFill>
              <a:srgbClr val="E4E0D6"/>
            </a:solidFill>
            <a:ln w="9525">
              <a:noFill/>
              <a:round/>
              <a:headEnd/>
              <a:tailEnd/>
            </a:ln>
          </p:spPr>
          <p:txBody>
            <a:bodyPr/>
            <a:lstStyle/>
            <a:p>
              <a:endParaRPr lang="en-US"/>
            </a:p>
          </p:txBody>
        </p:sp>
        <p:sp>
          <p:nvSpPr>
            <p:cNvPr id="15391" name="Freeform 29"/>
            <p:cNvSpPr>
              <a:spLocks/>
            </p:cNvSpPr>
            <p:nvPr/>
          </p:nvSpPr>
          <p:spPr bwMode="auto">
            <a:xfrm rot="-176173">
              <a:off x="3824" y="3263"/>
              <a:ext cx="252" cy="232"/>
            </a:xfrm>
            <a:custGeom>
              <a:avLst/>
              <a:gdLst>
                <a:gd name="T0" fmla="*/ 220 w 198"/>
                <a:gd name="T1" fmla="*/ 43 h 203"/>
                <a:gd name="T2" fmla="*/ 239 w 198"/>
                <a:gd name="T3" fmla="*/ 30 h 203"/>
                <a:gd name="T4" fmla="*/ 257 w 198"/>
                <a:gd name="T5" fmla="*/ 19 h 203"/>
                <a:gd name="T6" fmla="*/ 277 w 198"/>
                <a:gd name="T7" fmla="*/ 10 h 203"/>
                <a:gd name="T8" fmla="*/ 293 w 198"/>
                <a:gd name="T9" fmla="*/ 7 h 203"/>
                <a:gd name="T10" fmla="*/ 307 w 198"/>
                <a:gd name="T11" fmla="*/ 2 h 203"/>
                <a:gd name="T12" fmla="*/ 316 w 198"/>
                <a:gd name="T13" fmla="*/ 0 h 203"/>
                <a:gd name="T14" fmla="*/ 321 w 198"/>
                <a:gd name="T15" fmla="*/ 0 h 203"/>
                <a:gd name="T16" fmla="*/ 321 w 198"/>
                <a:gd name="T17" fmla="*/ 2 h 203"/>
                <a:gd name="T18" fmla="*/ 295 w 198"/>
                <a:gd name="T19" fmla="*/ 15 h 203"/>
                <a:gd name="T20" fmla="*/ 269 w 198"/>
                <a:gd name="T21" fmla="*/ 30 h 203"/>
                <a:gd name="T22" fmla="*/ 243 w 198"/>
                <a:gd name="T23" fmla="*/ 53 h 203"/>
                <a:gd name="T24" fmla="*/ 215 w 198"/>
                <a:gd name="T25" fmla="*/ 81 h 203"/>
                <a:gd name="T26" fmla="*/ 186 w 198"/>
                <a:gd name="T27" fmla="*/ 113 h 203"/>
                <a:gd name="T28" fmla="*/ 155 w 198"/>
                <a:gd name="T29" fmla="*/ 150 h 203"/>
                <a:gd name="T30" fmla="*/ 118 w 198"/>
                <a:gd name="T31" fmla="*/ 191 h 203"/>
                <a:gd name="T32" fmla="*/ 78 w 198"/>
                <a:gd name="T33" fmla="*/ 237 h 203"/>
                <a:gd name="T34" fmla="*/ 71 w 198"/>
                <a:gd name="T35" fmla="*/ 243 h 203"/>
                <a:gd name="T36" fmla="*/ 66 w 198"/>
                <a:gd name="T37" fmla="*/ 246 h 203"/>
                <a:gd name="T38" fmla="*/ 64 w 198"/>
                <a:gd name="T39" fmla="*/ 250 h 203"/>
                <a:gd name="T40" fmla="*/ 50 w 198"/>
                <a:gd name="T41" fmla="*/ 265 h 203"/>
                <a:gd name="T42" fmla="*/ 46 w 198"/>
                <a:gd name="T43" fmla="*/ 265 h 203"/>
                <a:gd name="T44" fmla="*/ 32 w 198"/>
                <a:gd name="T45" fmla="*/ 262 h 203"/>
                <a:gd name="T46" fmla="*/ 17 w 198"/>
                <a:gd name="T47" fmla="*/ 250 h 203"/>
                <a:gd name="T48" fmla="*/ 0 w 198"/>
                <a:gd name="T49" fmla="*/ 227 h 203"/>
                <a:gd name="T50" fmla="*/ 11 w 198"/>
                <a:gd name="T51" fmla="*/ 216 h 203"/>
                <a:gd name="T52" fmla="*/ 31 w 198"/>
                <a:gd name="T53" fmla="*/ 199 h 203"/>
                <a:gd name="T54" fmla="*/ 53 w 198"/>
                <a:gd name="T55" fmla="*/ 179 h 203"/>
                <a:gd name="T56" fmla="*/ 84 w 198"/>
                <a:gd name="T57" fmla="*/ 153 h 203"/>
                <a:gd name="T58" fmla="*/ 115 w 198"/>
                <a:gd name="T59" fmla="*/ 128 h 203"/>
                <a:gd name="T60" fmla="*/ 148 w 198"/>
                <a:gd name="T61" fmla="*/ 99 h 203"/>
                <a:gd name="T62" fmla="*/ 185 w 198"/>
                <a:gd name="T63" fmla="*/ 72 h 203"/>
                <a:gd name="T64" fmla="*/ 220 w 198"/>
                <a:gd name="T65" fmla="*/ 43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203"/>
                <a:gd name="T101" fmla="*/ 198 w 198"/>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203">
                  <a:moveTo>
                    <a:pt x="136" y="33"/>
                  </a:moveTo>
                  <a:lnTo>
                    <a:pt x="148" y="23"/>
                  </a:lnTo>
                  <a:lnTo>
                    <a:pt x="159" y="15"/>
                  </a:lnTo>
                  <a:lnTo>
                    <a:pt x="171" y="8"/>
                  </a:lnTo>
                  <a:lnTo>
                    <a:pt x="181" y="5"/>
                  </a:lnTo>
                  <a:lnTo>
                    <a:pt x="189" y="2"/>
                  </a:lnTo>
                  <a:lnTo>
                    <a:pt x="195" y="0"/>
                  </a:lnTo>
                  <a:lnTo>
                    <a:pt x="198" y="0"/>
                  </a:lnTo>
                  <a:lnTo>
                    <a:pt x="198" y="2"/>
                  </a:lnTo>
                  <a:lnTo>
                    <a:pt x="182" y="11"/>
                  </a:lnTo>
                  <a:lnTo>
                    <a:pt x="166" y="23"/>
                  </a:lnTo>
                  <a:lnTo>
                    <a:pt x="150" y="40"/>
                  </a:lnTo>
                  <a:lnTo>
                    <a:pt x="133" y="62"/>
                  </a:lnTo>
                  <a:lnTo>
                    <a:pt x="115" y="87"/>
                  </a:lnTo>
                  <a:lnTo>
                    <a:pt x="96" y="115"/>
                  </a:lnTo>
                  <a:lnTo>
                    <a:pt x="73" y="146"/>
                  </a:lnTo>
                  <a:lnTo>
                    <a:pt x="48" y="181"/>
                  </a:lnTo>
                  <a:lnTo>
                    <a:pt x="44" y="186"/>
                  </a:lnTo>
                  <a:lnTo>
                    <a:pt x="41" y="188"/>
                  </a:lnTo>
                  <a:lnTo>
                    <a:pt x="39" y="192"/>
                  </a:lnTo>
                  <a:lnTo>
                    <a:pt x="31" y="203"/>
                  </a:lnTo>
                  <a:lnTo>
                    <a:pt x="28" y="203"/>
                  </a:lnTo>
                  <a:lnTo>
                    <a:pt x="20" y="200"/>
                  </a:lnTo>
                  <a:lnTo>
                    <a:pt x="10" y="192"/>
                  </a:lnTo>
                  <a:lnTo>
                    <a:pt x="0" y="174"/>
                  </a:lnTo>
                  <a:lnTo>
                    <a:pt x="7" y="165"/>
                  </a:lnTo>
                  <a:lnTo>
                    <a:pt x="19" y="152"/>
                  </a:lnTo>
                  <a:lnTo>
                    <a:pt x="33" y="137"/>
                  </a:lnTo>
                  <a:lnTo>
                    <a:pt x="52" y="117"/>
                  </a:lnTo>
                  <a:lnTo>
                    <a:pt x="71" y="98"/>
                  </a:lnTo>
                  <a:lnTo>
                    <a:pt x="91" y="76"/>
                  </a:lnTo>
                  <a:lnTo>
                    <a:pt x="114" y="55"/>
                  </a:lnTo>
                  <a:lnTo>
                    <a:pt x="136" y="33"/>
                  </a:lnTo>
                  <a:close/>
                </a:path>
              </a:pathLst>
            </a:custGeom>
            <a:solidFill>
              <a:srgbClr val="E4E0D6"/>
            </a:solidFill>
            <a:ln w="9525">
              <a:noFill/>
              <a:round/>
              <a:headEnd/>
              <a:tailEnd/>
            </a:ln>
          </p:spPr>
          <p:txBody>
            <a:bodyPr/>
            <a:lstStyle/>
            <a:p>
              <a:endParaRPr lang="en-US"/>
            </a:p>
          </p:txBody>
        </p:sp>
        <p:sp>
          <p:nvSpPr>
            <p:cNvPr id="15392" name="Freeform 30"/>
            <p:cNvSpPr>
              <a:spLocks/>
            </p:cNvSpPr>
            <p:nvPr/>
          </p:nvSpPr>
          <p:spPr bwMode="auto">
            <a:xfrm rot="-176173">
              <a:off x="4534" y="3078"/>
              <a:ext cx="249" cy="26"/>
            </a:xfrm>
            <a:custGeom>
              <a:avLst/>
              <a:gdLst>
                <a:gd name="T0" fmla="*/ 18 w 196"/>
                <a:gd name="T1" fmla="*/ 8 h 22"/>
                <a:gd name="T2" fmla="*/ 64 w 196"/>
                <a:gd name="T3" fmla="*/ 15 h 22"/>
                <a:gd name="T4" fmla="*/ 105 w 196"/>
                <a:gd name="T5" fmla="*/ 18 h 22"/>
                <a:gd name="T6" fmla="*/ 145 w 196"/>
                <a:gd name="T7" fmla="*/ 21 h 22"/>
                <a:gd name="T8" fmla="*/ 183 w 196"/>
                <a:gd name="T9" fmla="*/ 24 h 22"/>
                <a:gd name="T10" fmla="*/ 215 w 196"/>
                <a:gd name="T11" fmla="*/ 25 h 22"/>
                <a:gd name="T12" fmla="*/ 244 w 196"/>
                <a:gd name="T13" fmla="*/ 26 h 22"/>
                <a:gd name="T14" fmla="*/ 268 w 196"/>
                <a:gd name="T15" fmla="*/ 28 h 22"/>
                <a:gd name="T16" fmla="*/ 291 w 196"/>
                <a:gd name="T17" fmla="*/ 31 h 22"/>
                <a:gd name="T18" fmla="*/ 313 w 196"/>
                <a:gd name="T19" fmla="*/ 30 h 22"/>
                <a:gd name="T20" fmla="*/ 316 w 196"/>
                <a:gd name="T21" fmla="*/ 18 h 22"/>
                <a:gd name="T22" fmla="*/ 305 w 196"/>
                <a:gd name="T23" fmla="*/ 6 h 22"/>
                <a:gd name="T24" fmla="*/ 286 w 196"/>
                <a:gd name="T25" fmla="*/ 1 h 22"/>
                <a:gd name="T26" fmla="*/ 279 w 196"/>
                <a:gd name="T27" fmla="*/ 1 h 22"/>
                <a:gd name="T28" fmla="*/ 264 w 196"/>
                <a:gd name="T29" fmla="*/ 1 h 22"/>
                <a:gd name="T30" fmla="*/ 244 w 196"/>
                <a:gd name="T31" fmla="*/ 1 h 22"/>
                <a:gd name="T32" fmla="*/ 222 w 196"/>
                <a:gd name="T33" fmla="*/ 1 h 22"/>
                <a:gd name="T34" fmla="*/ 196 w 196"/>
                <a:gd name="T35" fmla="*/ 0 h 22"/>
                <a:gd name="T36" fmla="*/ 166 w 196"/>
                <a:gd name="T37" fmla="*/ 0 h 22"/>
                <a:gd name="T38" fmla="*/ 136 w 196"/>
                <a:gd name="T39" fmla="*/ 0 h 22"/>
                <a:gd name="T40" fmla="*/ 107 w 196"/>
                <a:gd name="T41" fmla="*/ 0 h 22"/>
                <a:gd name="T42" fmla="*/ 79 w 196"/>
                <a:gd name="T43" fmla="*/ 0 h 22"/>
                <a:gd name="T44" fmla="*/ 53 w 196"/>
                <a:gd name="T45" fmla="*/ 0 h 22"/>
                <a:gd name="T46" fmla="*/ 32 w 196"/>
                <a:gd name="T47" fmla="*/ 1 h 22"/>
                <a:gd name="T48" fmla="*/ 17 w 196"/>
                <a:gd name="T49" fmla="*/ 1 h 22"/>
                <a:gd name="T50" fmla="*/ 5 w 196"/>
                <a:gd name="T51" fmla="*/ 2 h 22"/>
                <a:gd name="T52" fmla="*/ 0 w 196"/>
                <a:gd name="T53" fmla="*/ 5 h 22"/>
                <a:gd name="T54" fmla="*/ 5 w 196"/>
                <a:gd name="T55" fmla="*/ 6 h 22"/>
                <a:gd name="T56" fmla="*/ 18 w 196"/>
                <a:gd name="T57" fmla="*/ 8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2"/>
                <a:gd name="T89" fmla="*/ 196 w 196"/>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2">
                  <a:moveTo>
                    <a:pt x="11" y="6"/>
                  </a:moveTo>
                  <a:lnTo>
                    <a:pt x="39" y="11"/>
                  </a:lnTo>
                  <a:lnTo>
                    <a:pt x="65" y="13"/>
                  </a:lnTo>
                  <a:lnTo>
                    <a:pt x="90" y="15"/>
                  </a:lnTo>
                  <a:lnTo>
                    <a:pt x="113" y="17"/>
                  </a:lnTo>
                  <a:lnTo>
                    <a:pt x="133" y="18"/>
                  </a:lnTo>
                  <a:lnTo>
                    <a:pt x="151" y="19"/>
                  </a:lnTo>
                  <a:lnTo>
                    <a:pt x="166" y="20"/>
                  </a:lnTo>
                  <a:lnTo>
                    <a:pt x="180" y="22"/>
                  </a:lnTo>
                  <a:lnTo>
                    <a:pt x="194" y="21"/>
                  </a:lnTo>
                  <a:lnTo>
                    <a:pt x="196" y="13"/>
                  </a:lnTo>
                  <a:lnTo>
                    <a:pt x="189" y="4"/>
                  </a:lnTo>
                  <a:lnTo>
                    <a:pt x="177" y="1"/>
                  </a:lnTo>
                  <a:lnTo>
                    <a:pt x="173" y="1"/>
                  </a:lnTo>
                  <a:lnTo>
                    <a:pt x="164" y="1"/>
                  </a:lnTo>
                  <a:lnTo>
                    <a:pt x="151" y="1"/>
                  </a:lnTo>
                  <a:lnTo>
                    <a:pt x="138" y="1"/>
                  </a:lnTo>
                  <a:lnTo>
                    <a:pt x="121" y="0"/>
                  </a:lnTo>
                  <a:lnTo>
                    <a:pt x="103" y="0"/>
                  </a:lnTo>
                  <a:lnTo>
                    <a:pt x="84" y="0"/>
                  </a:lnTo>
                  <a:lnTo>
                    <a:pt x="66" y="0"/>
                  </a:lnTo>
                  <a:lnTo>
                    <a:pt x="49" y="0"/>
                  </a:lnTo>
                  <a:lnTo>
                    <a:pt x="33" y="0"/>
                  </a:lnTo>
                  <a:lnTo>
                    <a:pt x="20" y="1"/>
                  </a:lnTo>
                  <a:lnTo>
                    <a:pt x="10" y="1"/>
                  </a:lnTo>
                  <a:lnTo>
                    <a:pt x="3" y="2"/>
                  </a:lnTo>
                  <a:lnTo>
                    <a:pt x="0" y="3"/>
                  </a:lnTo>
                  <a:lnTo>
                    <a:pt x="3" y="4"/>
                  </a:lnTo>
                  <a:lnTo>
                    <a:pt x="11" y="6"/>
                  </a:lnTo>
                  <a:close/>
                </a:path>
              </a:pathLst>
            </a:custGeom>
            <a:solidFill>
              <a:srgbClr val="330000"/>
            </a:solidFill>
            <a:ln w="9525">
              <a:noFill/>
              <a:round/>
              <a:headEnd/>
              <a:tailEnd/>
            </a:ln>
          </p:spPr>
          <p:txBody>
            <a:bodyPr/>
            <a:lstStyle/>
            <a:p>
              <a:endParaRPr lang="en-US"/>
            </a:p>
          </p:txBody>
        </p:sp>
        <p:sp>
          <p:nvSpPr>
            <p:cNvPr id="15393" name="Freeform 31"/>
            <p:cNvSpPr>
              <a:spLocks/>
            </p:cNvSpPr>
            <p:nvPr/>
          </p:nvSpPr>
          <p:spPr bwMode="auto">
            <a:xfrm rot="-176173">
              <a:off x="4541" y="3641"/>
              <a:ext cx="45" cy="45"/>
            </a:xfrm>
            <a:custGeom>
              <a:avLst/>
              <a:gdLst>
                <a:gd name="T0" fmla="*/ 13 w 35"/>
                <a:gd name="T1" fmla="*/ 2 h 39"/>
                <a:gd name="T2" fmla="*/ 35 w 35"/>
                <a:gd name="T3" fmla="*/ 10 h 39"/>
                <a:gd name="T4" fmla="*/ 53 w 35"/>
                <a:gd name="T5" fmla="*/ 23 h 39"/>
                <a:gd name="T6" fmla="*/ 58 w 35"/>
                <a:gd name="T7" fmla="*/ 37 h 39"/>
                <a:gd name="T8" fmla="*/ 53 w 35"/>
                <a:gd name="T9" fmla="*/ 50 h 39"/>
                <a:gd name="T10" fmla="*/ 42 w 35"/>
                <a:gd name="T11" fmla="*/ 52 h 39"/>
                <a:gd name="T12" fmla="*/ 35 w 35"/>
                <a:gd name="T13" fmla="*/ 48 h 39"/>
                <a:gd name="T14" fmla="*/ 30 w 35"/>
                <a:gd name="T15" fmla="*/ 38 h 39"/>
                <a:gd name="T16" fmla="*/ 24 w 35"/>
                <a:gd name="T17" fmla="*/ 28 h 39"/>
                <a:gd name="T18" fmla="*/ 13 w 35"/>
                <a:gd name="T19" fmla="*/ 17 h 39"/>
                <a:gd name="T20" fmla="*/ 1 w 35"/>
                <a:gd name="T21" fmla="*/ 7 h 39"/>
                <a:gd name="T22" fmla="*/ 0 w 35"/>
                <a:gd name="T23" fmla="*/ 0 h 39"/>
                <a:gd name="T24" fmla="*/ 13 w 35"/>
                <a:gd name="T25" fmla="*/ 2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9"/>
                <a:gd name="T41" fmla="*/ 35 w 3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9">
                  <a:moveTo>
                    <a:pt x="8" y="2"/>
                  </a:moveTo>
                  <a:lnTo>
                    <a:pt x="21" y="8"/>
                  </a:lnTo>
                  <a:lnTo>
                    <a:pt x="32" y="17"/>
                  </a:lnTo>
                  <a:lnTo>
                    <a:pt x="35" y="28"/>
                  </a:lnTo>
                  <a:lnTo>
                    <a:pt x="32" y="37"/>
                  </a:lnTo>
                  <a:lnTo>
                    <a:pt x="26" y="39"/>
                  </a:lnTo>
                  <a:lnTo>
                    <a:pt x="21" y="36"/>
                  </a:lnTo>
                  <a:lnTo>
                    <a:pt x="18" y="29"/>
                  </a:lnTo>
                  <a:lnTo>
                    <a:pt x="15" y="21"/>
                  </a:lnTo>
                  <a:lnTo>
                    <a:pt x="8" y="13"/>
                  </a:lnTo>
                  <a:lnTo>
                    <a:pt x="1" y="5"/>
                  </a:lnTo>
                  <a:lnTo>
                    <a:pt x="0" y="0"/>
                  </a:lnTo>
                  <a:lnTo>
                    <a:pt x="8" y="2"/>
                  </a:lnTo>
                  <a:close/>
                </a:path>
              </a:pathLst>
            </a:custGeom>
            <a:solidFill>
              <a:srgbClr val="330000"/>
            </a:solidFill>
            <a:ln w="9525">
              <a:noFill/>
              <a:round/>
              <a:headEnd/>
              <a:tailEnd/>
            </a:ln>
          </p:spPr>
          <p:txBody>
            <a:bodyPr/>
            <a:lstStyle/>
            <a:p>
              <a:endParaRPr lang="en-US"/>
            </a:p>
          </p:txBody>
        </p:sp>
        <p:sp>
          <p:nvSpPr>
            <p:cNvPr id="15394" name="Freeform 32"/>
            <p:cNvSpPr>
              <a:spLocks/>
            </p:cNvSpPr>
            <p:nvPr/>
          </p:nvSpPr>
          <p:spPr bwMode="auto">
            <a:xfrm rot="-176173">
              <a:off x="3250" y="4186"/>
              <a:ext cx="2373" cy="134"/>
            </a:xfrm>
            <a:custGeom>
              <a:avLst/>
              <a:gdLst>
                <a:gd name="T0" fmla="*/ 0 w 1869"/>
                <a:gd name="T1" fmla="*/ 0 h 118"/>
                <a:gd name="T2" fmla="*/ 3013 w 1869"/>
                <a:gd name="T3" fmla="*/ 17 h 118"/>
                <a:gd name="T4" fmla="*/ 2539 w 1869"/>
                <a:gd name="T5" fmla="*/ 152 h 118"/>
                <a:gd name="T6" fmla="*/ 0 w 1869"/>
                <a:gd name="T7" fmla="*/ 0 h 118"/>
                <a:gd name="T8" fmla="*/ 0 60000 65536"/>
                <a:gd name="T9" fmla="*/ 0 60000 65536"/>
                <a:gd name="T10" fmla="*/ 0 60000 65536"/>
                <a:gd name="T11" fmla="*/ 0 60000 65536"/>
                <a:gd name="T12" fmla="*/ 0 w 1869"/>
                <a:gd name="T13" fmla="*/ 0 h 118"/>
                <a:gd name="T14" fmla="*/ 1869 w 1869"/>
                <a:gd name="T15" fmla="*/ 118 h 118"/>
              </a:gdLst>
              <a:ahLst/>
              <a:cxnLst>
                <a:cxn ang="T8">
                  <a:pos x="T0" y="T1"/>
                </a:cxn>
                <a:cxn ang="T9">
                  <a:pos x="T2" y="T3"/>
                </a:cxn>
                <a:cxn ang="T10">
                  <a:pos x="T4" y="T5"/>
                </a:cxn>
                <a:cxn ang="T11">
                  <a:pos x="T6" y="T7"/>
                </a:cxn>
              </a:cxnLst>
              <a:rect l="T12" t="T13" r="T14" b="T15"/>
              <a:pathLst>
                <a:path w="1869" h="118">
                  <a:moveTo>
                    <a:pt x="0" y="0"/>
                  </a:moveTo>
                  <a:lnTo>
                    <a:pt x="1869" y="13"/>
                  </a:lnTo>
                  <a:lnTo>
                    <a:pt x="1575" y="118"/>
                  </a:lnTo>
                  <a:lnTo>
                    <a:pt x="0" y="0"/>
                  </a:lnTo>
                  <a:close/>
                </a:path>
              </a:pathLst>
            </a:custGeom>
            <a:solidFill>
              <a:schemeClr val="tx1"/>
            </a:solidFill>
            <a:ln w="9525">
              <a:noFill/>
              <a:round/>
              <a:headEnd/>
              <a:tailEnd/>
            </a:ln>
          </p:spPr>
          <p:txBody>
            <a:bodyPr/>
            <a:lstStyle/>
            <a:p>
              <a:endParaRPr lang="en-US"/>
            </a:p>
          </p:txBody>
        </p:sp>
      </p:grpSp>
      <p:sp>
        <p:nvSpPr>
          <p:cNvPr id="1581089" name="Rectangle 33"/>
          <p:cNvSpPr>
            <a:spLocks noChangeArrowheads="1"/>
          </p:cNvSpPr>
          <p:nvPr/>
        </p:nvSpPr>
        <p:spPr bwMode="auto">
          <a:xfrm>
            <a:off x="104775" y="4489450"/>
            <a:ext cx="6219825" cy="1463675"/>
          </a:xfrm>
          <a:prstGeom prst="rect">
            <a:avLst/>
          </a:prstGeom>
          <a:noFill/>
          <a:ln w="9525">
            <a:noFill/>
            <a:miter lim="800000"/>
            <a:headEnd/>
            <a:tailEnd/>
          </a:ln>
        </p:spPr>
        <p:txBody>
          <a:bodyPr>
            <a:spAutoFit/>
          </a:bodyPr>
          <a:lstStyle/>
          <a:p>
            <a:pPr algn="ctr" eaLnBrk="1" hangingPunct="1">
              <a:lnSpc>
                <a:spcPct val="100000"/>
              </a:lnSpc>
              <a:spcBef>
                <a:spcPct val="70000"/>
              </a:spcBef>
              <a:buClr>
                <a:schemeClr val="tx1"/>
              </a:buClr>
              <a:buSzPct val="60000"/>
              <a:buFont typeface="Wingdings" pitchFamily="2" charset="2"/>
              <a:buNone/>
            </a:pPr>
            <a:r>
              <a:rPr kumimoji="0" lang="en-US" sz="4500">
                <a:solidFill>
                  <a:schemeClr val="tx2"/>
                </a:solidFill>
                <a:latin typeface="Tahoma" pitchFamily="34" charset="0"/>
              </a:rPr>
              <a:t>HOW CAN I LIVE WITHOUT TOBACCO?</a:t>
            </a:r>
          </a:p>
        </p:txBody>
      </p:sp>
      <p:sp>
        <p:nvSpPr>
          <p:cNvPr id="15365" name="Rectangle 34"/>
          <p:cNvSpPr>
            <a:spLocks noGrp="1" noChangeArrowheads="1"/>
          </p:cNvSpPr>
          <p:nvPr>
            <p:ph type="title"/>
          </p:nvPr>
        </p:nvSpPr>
        <p:spPr>
          <a:xfrm>
            <a:off x="1581150" y="617538"/>
            <a:ext cx="7562850" cy="1143000"/>
          </a:xfrm>
          <a:noFill/>
        </p:spPr>
        <p:txBody>
          <a:bodyPr/>
          <a:lstStyle/>
          <a:p>
            <a:pPr eaLnBrk="1" hangingPunct="1"/>
            <a:r>
              <a:rPr lang="en-US" smtClean="0"/>
              <a:t>The (DIFFICULT) DECISION </a:t>
            </a:r>
            <a:br>
              <a:rPr lang="en-US" smtClean="0"/>
            </a:br>
            <a:r>
              <a:rPr lang="en-US" smtClean="0"/>
              <a:t>to QUIT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1089"/>
                                        </p:tgtEl>
                                        <p:attrNameLst>
                                          <p:attrName>style.visibility</p:attrName>
                                        </p:attrNameLst>
                                      </p:cBhvr>
                                      <p:to>
                                        <p:strVal val="visible"/>
                                      </p:to>
                                    </p:set>
                                    <p:animEffect transition="in" filter="dissolve">
                                      <p:cBhvr>
                                        <p:cTn id="7" dur="500"/>
                                        <p:tgtEl>
                                          <p:spTgt spid="1581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10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28800" y="617538"/>
            <a:ext cx="7115175" cy="1143000"/>
          </a:xfrm>
        </p:spPr>
        <p:txBody>
          <a:bodyPr/>
          <a:lstStyle/>
          <a:p>
            <a:pPr eaLnBrk="1" hangingPunct="1"/>
            <a:r>
              <a:rPr lang="en-US" smtClean="0"/>
              <a:t>HELPING PATIENTS QUIT IS a CLINICIAN’S RESPONSIBILITY</a:t>
            </a:r>
          </a:p>
        </p:txBody>
      </p:sp>
      <p:sp>
        <p:nvSpPr>
          <p:cNvPr id="16387" name="Text Box 3"/>
          <p:cNvSpPr txBox="1">
            <a:spLocks noChangeArrowheads="1"/>
          </p:cNvSpPr>
          <p:nvPr/>
        </p:nvSpPr>
        <p:spPr bwMode="auto">
          <a:xfrm>
            <a:off x="0" y="5949950"/>
            <a:ext cx="9144000" cy="94615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altLang="en-US" sz="2800" b="1">
                <a:solidFill>
                  <a:srgbClr val="B2B2EC"/>
                </a:solidFill>
                <a:latin typeface="Tahoma" pitchFamily="34" charset="0"/>
              </a:rPr>
              <a:t>THE </a:t>
            </a:r>
            <a:r>
              <a:rPr kumimoji="0" lang="en-US" altLang="en-US" sz="2800" b="1">
                <a:solidFill>
                  <a:schemeClr val="bg1"/>
                </a:solidFill>
                <a:latin typeface="Tahoma" pitchFamily="34" charset="0"/>
              </a:rPr>
              <a:t>DECISION</a:t>
            </a:r>
            <a:r>
              <a:rPr kumimoji="0" lang="en-US" altLang="en-US" sz="2800" b="1">
                <a:solidFill>
                  <a:srgbClr val="B2B2EC"/>
                </a:solidFill>
                <a:latin typeface="Tahoma" pitchFamily="34" charset="0"/>
              </a:rPr>
              <a:t> TO QUIT LIES </a:t>
            </a:r>
          </a:p>
          <a:p>
            <a:pPr algn="ctr">
              <a:lnSpc>
                <a:spcPct val="100000"/>
              </a:lnSpc>
              <a:spcBef>
                <a:spcPct val="0"/>
              </a:spcBef>
            </a:pPr>
            <a:r>
              <a:rPr kumimoji="0" lang="en-US" altLang="en-US" sz="2800" b="1">
                <a:solidFill>
                  <a:srgbClr val="B2B2EC"/>
                </a:solidFill>
                <a:latin typeface="Tahoma" pitchFamily="34" charset="0"/>
              </a:rPr>
              <a:t>IN THE HANDS OF EACH PATIENT.</a:t>
            </a:r>
            <a:endParaRPr kumimoji="0" lang="en-US" sz="2800" b="1">
              <a:solidFill>
                <a:srgbClr val="B2B2EC"/>
              </a:solidFill>
              <a:latin typeface="Tahoma" pitchFamily="34" charset="0"/>
            </a:endParaRPr>
          </a:p>
        </p:txBody>
      </p:sp>
      <p:sp>
        <p:nvSpPr>
          <p:cNvPr id="16388" name="Text Box 4"/>
          <p:cNvSpPr txBox="1">
            <a:spLocks noChangeArrowheads="1"/>
          </p:cNvSpPr>
          <p:nvPr/>
        </p:nvSpPr>
        <p:spPr bwMode="auto">
          <a:xfrm>
            <a:off x="490538" y="2073275"/>
            <a:ext cx="8083550" cy="3598863"/>
          </a:xfrm>
          <a:prstGeom prst="rect">
            <a:avLst/>
          </a:prstGeom>
          <a:noFill/>
          <a:ln w="9525" algn="ctr">
            <a:noFill/>
            <a:miter lim="800000"/>
            <a:headEnd/>
            <a:tailEnd/>
          </a:ln>
        </p:spPr>
        <p:txBody>
          <a:bodyPr lIns="91430" tIns="45714" rIns="91430" bIns="45714">
            <a:spAutoFit/>
          </a:bodyPr>
          <a:lstStyle/>
          <a:p>
            <a:pPr algn="ctr">
              <a:lnSpc>
                <a:spcPct val="100000"/>
              </a:lnSpc>
              <a:spcBef>
                <a:spcPct val="0"/>
              </a:spcBef>
            </a:pPr>
            <a:r>
              <a:rPr lang="en-US" sz="3000" b="1">
                <a:latin typeface="Tahoma" pitchFamily="34" charset="0"/>
              </a:rPr>
              <a:t>TOBACCO USERS DON’T PLAN TO FAIL.</a:t>
            </a:r>
            <a:r>
              <a:rPr lang="en-US" sz="3000">
                <a:latin typeface="Tahoma" pitchFamily="34" charset="0"/>
              </a:rPr>
              <a:t> </a:t>
            </a:r>
          </a:p>
          <a:p>
            <a:pPr algn="ctr">
              <a:lnSpc>
                <a:spcPct val="100000"/>
              </a:lnSpc>
              <a:spcBef>
                <a:spcPct val="0"/>
              </a:spcBef>
            </a:pPr>
            <a:r>
              <a:rPr lang="en-US" sz="3000" b="1">
                <a:latin typeface="Tahoma" pitchFamily="34" charset="0"/>
              </a:rPr>
              <a:t>MOST FAIL TO PLAN.</a:t>
            </a:r>
          </a:p>
          <a:p>
            <a:pPr algn="ctr">
              <a:lnSpc>
                <a:spcPct val="100000"/>
              </a:lnSpc>
              <a:spcBef>
                <a:spcPct val="0"/>
              </a:spcBef>
            </a:pPr>
            <a:endParaRPr lang="en-US" sz="3000">
              <a:latin typeface="Tahoma" pitchFamily="34" charset="0"/>
            </a:endParaRPr>
          </a:p>
          <a:p>
            <a:pPr algn="ctr">
              <a:lnSpc>
                <a:spcPct val="100000"/>
              </a:lnSpc>
              <a:spcBef>
                <a:spcPct val="0"/>
              </a:spcBef>
            </a:pPr>
            <a:r>
              <a:rPr lang="en-US" sz="2800">
                <a:latin typeface="Tahoma" pitchFamily="34" charset="0"/>
              </a:rPr>
              <a:t>Clinicians have a professional obligation </a:t>
            </a:r>
          </a:p>
          <a:p>
            <a:pPr algn="ctr">
              <a:lnSpc>
                <a:spcPct val="100000"/>
              </a:lnSpc>
              <a:spcBef>
                <a:spcPct val="0"/>
              </a:spcBef>
            </a:pPr>
            <a:r>
              <a:rPr lang="en-US" sz="2800">
                <a:latin typeface="Tahoma" pitchFamily="34" charset="0"/>
              </a:rPr>
              <a:t>to address tobacco use and can have </a:t>
            </a:r>
          </a:p>
          <a:p>
            <a:pPr algn="ctr">
              <a:lnSpc>
                <a:spcPct val="100000"/>
              </a:lnSpc>
              <a:spcBef>
                <a:spcPct val="0"/>
              </a:spcBef>
            </a:pPr>
            <a:r>
              <a:rPr lang="en-US" sz="2800">
                <a:latin typeface="Tahoma" pitchFamily="34" charset="0"/>
              </a:rPr>
              <a:t>an important role in helping patients </a:t>
            </a:r>
          </a:p>
          <a:p>
            <a:pPr algn="ctr">
              <a:lnSpc>
                <a:spcPct val="100000"/>
              </a:lnSpc>
              <a:spcBef>
                <a:spcPct val="0"/>
              </a:spcBef>
            </a:pPr>
            <a:r>
              <a:rPr lang="en-US" sz="2800">
                <a:latin typeface="Tahoma" pitchFamily="34" charset="0"/>
              </a:rPr>
              <a:t>plan for their quit attempts.</a:t>
            </a:r>
          </a:p>
          <a:p>
            <a:pPr algn="ctr">
              <a:lnSpc>
                <a:spcPct val="100000"/>
              </a:lnSpc>
              <a:spcBef>
                <a:spcPct val="0"/>
              </a:spcBef>
            </a:pPr>
            <a:endParaRPr lang="en-US" sz="2800">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381000" y="2487613"/>
            <a:ext cx="8382000" cy="2743200"/>
          </a:xfrm>
        </p:spPr>
        <p:txBody>
          <a:bodyPr/>
          <a:lstStyle/>
          <a:p>
            <a:pPr algn="ctr" eaLnBrk="1" hangingPunct="1">
              <a:lnSpc>
                <a:spcPct val="90000"/>
              </a:lnSpc>
              <a:spcBef>
                <a:spcPct val="0"/>
              </a:spcBef>
              <a:buFont typeface="Wingdings" pitchFamily="2" charset="2"/>
              <a:buNone/>
            </a:pPr>
            <a:r>
              <a:rPr lang="en-US" sz="3600" smtClean="0">
                <a:solidFill>
                  <a:schemeClr val="folHlink"/>
                </a:solidFill>
                <a:latin typeface="Courier New" pitchFamily="49" charset="0"/>
              </a:rPr>
              <a:t>is the chief, single, avoidable cause of death </a:t>
            </a:r>
          </a:p>
          <a:p>
            <a:pPr algn="ctr" eaLnBrk="1" hangingPunct="1">
              <a:lnSpc>
                <a:spcPct val="90000"/>
              </a:lnSpc>
              <a:spcBef>
                <a:spcPct val="0"/>
              </a:spcBef>
              <a:buFont typeface="Wingdings" pitchFamily="2" charset="2"/>
              <a:buNone/>
            </a:pPr>
            <a:r>
              <a:rPr lang="en-US" sz="3600" smtClean="0">
                <a:solidFill>
                  <a:schemeClr val="folHlink"/>
                </a:solidFill>
                <a:latin typeface="Courier New" pitchFamily="49" charset="0"/>
              </a:rPr>
              <a:t>in our society and the most important public health issue of our time.”</a:t>
            </a:r>
          </a:p>
        </p:txBody>
      </p:sp>
      <p:sp>
        <p:nvSpPr>
          <p:cNvPr id="16387" name="Rectangle 3"/>
          <p:cNvSpPr>
            <a:spLocks noChangeArrowheads="1"/>
          </p:cNvSpPr>
          <p:nvPr/>
        </p:nvSpPr>
        <p:spPr bwMode="auto">
          <a:xfrm>
            <a:off x="1711325" y="5195888"/>
            <a:ext cx="7239000" cy="396875"/>
          </a:xfrm>
          <a:prstGeom prst="rect">
            <a:avLst/>
          </a:prstGeom>
          <a:noFill/>
          <a:ln w="9525">
            <a:noFill/>
            <a:miter lim="800000"/>
            <a:headEnd/>
            <a:tailEnd/>
          </a:ln>
        </p:spPr>
        <p:txBody>
          <a:bodyPr>
            <a:spAutoFit/>
          </a:bodyPr>
          <a:lstStyle/>
          <a:p>
            <a:pPr algn="r" eaLnBrk="1" hangingPunct="1">
              <a:lnSpc>
                <a:spcPct val="100000"/>
              </a:lnSpc>
              <a:spcBef>
                <a:spcPct val="100000"/>
              </a:spcBef>
              <a:buClr>
                <a:schemeClr val="tx1"/>
              </a:buClr>
              <a:buSzPct val="60000"/>
              <a:buFont typeface="Wingdings" pitchFamily="2" charset="2"/>
              <a:buNone/>
            </a:pPr>
            <a:r>
              <a:rPr kumimoji="0" lang="en-US" sz="2000" i="1">
                <a:latin typeface="Tahoma" pitchFamily="34" charset="0"/>
              </a:rPr>
              <a:t>C. Everett Koop, M.D., former U.S. Surgeon General</a:t>
            </a:r>
          </a:p>
        </p:txBody>
      </p:sp>
      <p:sp>
        <p:nvSpPr>
          <p:cNvPr id="16388" name="Rectangle 4"/>
          <p:cNvSpPr>
            <a:spLocks noGrp="1" noChangeArrowheads="1"/>
          </p:cNvSpPr>
          <p:nvPr>
            <p:ph type="title"/>
          </p:nvPr>
        </p:nvSpPr>
        <p:spPr>
          <a:xfrm>
            <a:off x="1828800" y="617538"/>
            <a:ext cx="7115175" cy="1143000"/>
          </a:xfrm>
          <a:noFill/>
        </p:spPr>
        <p:txBody>
          <a:bodyPr/>
          <a:lstStyle/>
          <a:p>
            <a:pPr eaLnBrk="1" hangingPunct="1"/>
            <a:r>
              <a:rPr lang="en-US" sz="5000" smtClean="0">
                <a:latin typeface="Courier New" pitchFamily="49" charset="0"/>
              </a:rPr>
              <a:t>“CIGARETTE SMOKING…</a:t>
            </a:r>
          </a:p>
        </p:txBody>
      </p:sp>
      <p:sp>
        <p:nvSpPr>
          <p:cNvPr id="5" name="Text Box 5"/>
          <p:cNvSpPr txBox="1">
            <a:spLocks noChangeArrowheads="1"/>
          </p:cNvSpPr>
          <p:nvPr/>
        </p:nvSpPr>
        <p:spPr bwMode="auto">
          <a:xfrm>
            <a:off x="-17463" y="6337300"/>
            <a:ext cx="9161463" cy="523875"/>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2800" b="1">
                <a:solidFill>
                  <a:schemeClr val="bg1"/>
                </a:solidFill>
                <a:latin typeface="Tahoma" pitchFamily="34" charset="0"/>
              </a:rPr>
              <a:t>All forms of tobacco are harmful.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9750" y="2617788"/>
            <a:ext cx="8067675" cy="498475"/>
          </a:xfrm>
          <a:prstGeom prst="rect">
            <a:avLst/>
          </a:prstGeom>
          <a:solidFill>
            <a:srgbClr val="EFEFFB"/>
          </a:solidFill>
          <a:ln w="9525">
            <a:solidFill>
              <a:schemeClr val="tx1"/>
            </a:solidFill>
            <a:miter lim="800000"/>
            <a:headEnd/>
            <a:tailEnd/>
          </a:ln>
        </p:spPr>
        <p:txBody>
          <a:bodyPr>
            <a:spAutoFit/>
          </a:bodyPr>
          <a:lstStyle/>
          <a:p>
            <a:pPr eaLnBrk="1" hangingPunct="1">
              <a:lnSpc>
                <a:spcPct val="100000"/>
              </a:lnSpc>
              <a:spcBef>
                <a:spcPct val="100000"/>
              </a:spcBef>
              <a:spcAft>
                <a:spcPct val="100000"/>
              </a:spcAft>
              <a:buClr>
                <a:schemeClr val="tx1"/>
              </a:buClr>
              <a:buSzPct val="60000"/>
              <a:buFont typeface="Wingdings" pitchFamily="2" charset="2"/>
              <a:buNone/>
            </a:pPr>
            <a:r>
              <a:rPr kumimoji="0" lang="en-US" sz="2600">
                <a:latin typeface="Tahoma" pitchFamily="34" charset="0"/>
              </a:rPr>
              <a:t>STAGE 1: Not ready to quit in the next month</a:t>
            </a:r>
          </a:p>
        </p:txBody>
      </p:sp>
      <p:sp>
        <p:nvSpPr>
          <p:cNvPr id="17411" name="Text Box 3"/>
          <p:cNvSpPr txBox="1">
            <a:spLocks noChangeArrowheads="1"/>
          </p:cNvSpPr>
          <p:nvPr/>
        </p:nvSpPr>
        <p:spPr bwMode="auto">
          <a:xfrm>
            <a:off x="539750" y="3457575"/>
            <a:ext cx="8067675" cy="498475"/>
          </a:xfrm>
          <a:prstGeom prst="rect">
            <a:avLst/>
          </a:prstGeom>
          <a:solidFill>
            <a:srgbClr val="D7D7F5"/>
          </a:solidFill>
          <a:ln w="9525">
            <a:solidFill>
              <a:schemeClr val="tx1"/>
            </a:solidFill>
            <a:miter lim="800000"/>
            <a:headEnd/>
            <a:tailEnd/>
          </a:ln>
        </p:spPr>
        <p:txBody>
          <a:bodyPr>
            <a:spAutoFit/>
          </a:bodyPr>
          <a:lstStyle/>
          <a:p>
            <a:pPr eaLnBrk="1" hangingPunct="1">
              <a:lnSpc>
                <a:spcPct val="100000"/>
              </a:lnSpc>
              <a:spcBef>
                <a:spcPct val="100000"/>
              </a:spcBef>
              <a:spcAft>
                <a:spcPct val="100000"/>
              </a:spcAft>
              <a:buClr>
                <a:schemeClr val="tx1"/>
              </a:buClr>
              <a:buSzPct val="60000"/>
              <a:buFont typeface="Wingdings" pitchFamily="2" charset="2"/>
              <a:buNone/>
            </a:pPr>
            <a:r>
              <a:rPr kumimoji="0" lang="en-US" sz="2600">
                <a:latin typeface="Tahoma" pitchFamily="34" charset="0"/>
              </a:rPr>
              <a:t>STAGE 2: Ready to quit in the next month</a:t>
            </a:r>
          </a:p>
        </p:txBody>
      </p:sp>
      <p:sp>
        <p:nvSpPr>
          <p:cNvPr id="17412" name="Text Box 4"/>
          <p:cNvSpPr txBox="1">
            <a:spLocks noChangeArrowheads="1"/>
          </p:cNvSpPr>
          <p:nvPr/>
        </p:nvSpPr>
        <p:spPr bwMode="auto">
          <a:xfrm>
            <a:off x="539750" y="4298950"/>
            <a:ext cx="8067675" cy="498475"/>
          </a:xfrm>
          <a:prstGeom prst="rect">
            <a:avLst/>
          </a:prstGeom>
          <a:solidFill>
            <a:srgbClr val="B5B5ED"/>
          </a:solidFill>
          <a:ln w="9525">
            <a:solidFill>
              <a:schemeClr val="tx1"/>
            </a:solidFill>
            <a:miter lim="800000"/>
            <a:headEnd/>
            <a:tailEnd/>
          </a:ln>
        </p:spPr>
        <p:txBody>
          <a:bodyPr>
            <a:spAutoFit/>
          </a:bodyPr>
          <a:lstStyle/>
          <a:p>
            <a:pPr eaLnBrk="1" hangingPunct="1">
              <a:lnSpc>
                <a:spcPct val="100000"/>
              </a:lnSpc>
              <a:spcBef>
                <a:spcPct val="100000"/>
              </a:spcBef>
              <a:spcAft>
                <a:spcPct val="100000"/>
              </a:spcAft>
              <a:buClr>
                <a:schemeClr val="tx1"/>
              </a:buClr>
              <a:buSzPct val="60000"/>
              <a:buFont typeface="Wingdings" pitchFamily="2" charset="2"/>
              <a:buNone/>
            </a:pPr>
            <a:r>
              <a:rPr kumimoji="0" lang="en-US" sz="2600">
                <a:latin typeface="Tahoma" pitchFamily="34" charset="0"/>
              </a:rPr>
              <a:t>STAGE 3: Recent quitter, quit within past 6 months</a:t>
            </a:r>
          </a:p>
        </p:txBody>
      </p:sp>
      <p:sp>
        <p:nvSpPr>
          <p:cNvPr id="17413" name="Text Box 5"/>
          <p:cNvSpPr txBox="1">
            <a:spLocks noChangeArrowheads="1"/>
          </p:cNvSpPr>
          <p:nvPr/>
        </p:nvSpPr>
        <p:spPr bwMode="auto">
          <a:xfrm>
            <a:off x="539750" y="5140325"/>
            <a:ext cx="8067675" cy="498475"/>
          </a:xfrm>
          <a:prstGeom prst="rect">
            <a:avLst/>
          </a:prstGeom>
          <a:solidFill>
            <a:srgbClr val="9494E4"/>
          </a:solidFill>
          <a:ln w="9525">
            <a:solidFill>
              <a:schemeClr val="tx1"/>
            </a:solidFill>
            <a:miter lim="800000"/>
            <a:headEnd/>
            <a:tailEnd/>
          </a:ln>
        </p:spPr>
        <p:txBody>
          <a:bodyPr>
            <a:spAutoFit/>
          </a:bodyPr>
          <a:lstStyle/>
          <a:p>
            <a:pPr eaLnBrk="1" hangingPunct="1">
              <a:lnSpc>
                <a:spcPct val="100000"/>
              </a:lnSpc>
              <a:spcBef>
                <a:spcPct val="100000"/>
              </a:spcBef>
              <a:spcAft>
                <a:spcPct val="100000"/>
              </a:spcAft>
              <a:buClr>
                <a:schemeClr val="tx1"/>
              </a:buClr>
              <a:buSzPct val="60000"/>
              <a:buFont typeface="Wingdings" pitchFamily="2" charset="2"/>
              <a:buNone/>
            </a:pPr>
            <a:r>
              <a:rPr kumimoji="0" lang="en-US" sz="2600">
                <a:latin typeface="Tahoma" pitchFamily="34" charset="0"/>
              </a:rPr>
              <a:t>STAGE 4: Former tobacco user, quit &gt; 6 months ago</a:t>
            </a:r>
          </a:p>
        </p:txBody>
      </p:sp>
      <p:sp>
        <p:nvSpPr>
          <p:cNvPr id="17414" name="Rectangle 6"/>
          <p:cNvSpPr>
            <a:spLocks noGrp="1" noChangeArrowheads="1"/>
          </p:cNvSpPr>
          <p:nvPr>
            <p:ph type="title"/>
          </p:nvPr>
        </p:nvSpPr>
        <p:spPr>
          <a:xfrm>
            <a:off x="1828800" y="617538"/>
            <a:ext cx="7115175" cy="1143000"/>
          </a:xfrm>
          <a:noFill/>
        </p:spPr>
        <p:txBody>
          <a:bodyPr/>
          <a:lstStyle/>
          <a:p>
            <a:pPr eaLnBrk="1" hangingPunct="1"/>
            <a:r>
              <a:rPr lang="en-US" smtClean="0"/>
              <a:t>ASSESSING </a:t>
            </a:r>
            <a:br>
              <a:rPr lang="en-US" smtClean="0"/>
            </a:br>
            <a:r>
              <a:rPr lang="en-US" smtClean="0"/>
              <a:t>READINESS to QUIT</a:t>
            </a:r>
          </a:p>
        </p:txBody>
      </p:sp>
      <p:sp>
        <p:nvSpPr>
          <p:cNvPr id="17415" name="Text Box 7"/>
          <p:cNvSpPr txBox="1">
            <a:spLocks noChangeArrowheads="1"/>
          </p:cNvSpPr>
          <p:nvPr/>
        </p:nvSpPr>
        <p:spPr bwMode="auto">
          <a:xfrm>
            <a:off x="0" y="1914525"/>
            <a:ext cx="9144000" cy="48895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2600" b="1">
                <a:solidFill>
                  <a:schemeClr val="bg1"/>
                </a:solidFill>
              </a:rPr>
              <a:t>Patients differ in their readiness to quit.</a:t>
            </a:r>
          </a:p>
        </p:txBody>
      </p:sp>
      <p:sp>
        <p:nvSpPr>
          <p:cNvPr id="17416" name="Text Box 8"/>
          <p:cNvSpPr txBox="1">
            <a:spLocks noChangeArrowheads="1"/>
          </p:cNvSpPr>
          <p:nvPr/>
        </p:nvSpPr>
        <p:spPr bwMode="auto">
          <a:xfrm>
            <a:off x="558800" y="5822950"/>
            <a:ext cx="7986713" cy="822325"/>
          </a:xfrm>
          <a:prstGeom prst="rect">
            <a:avLst/>
          </a:prstGeom>
          <a:noFill/>
          <a:ln w="9525" algn="ctr">
            <a:noFill/>
            <a:miter lim="800000"/>
            <a:headEnd/>
            <a:tailEnd/>
          </a:ln>
        </p:spPr>
        <p:txBody>
          <a:bodyPr>
            <a:spAutoFit/>
          </a:bodyPr>
          <a:lstStyle/>
          <a:p>
            <a:pPr algn="ctr">
              <a:lnSpc>
                <a:spcPct val="100000"/>
              </a:lnSpc>
            </a:pPr>
            <a:r>
              <a:rPr kumimoji="0" lang="en-US" sz="2400"/>
              <a:t>Assessing a patient’s readiness to quit enables clinicians to deliver relevant, appropriate counseling messages.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rc 2"/>
          <p:cNvSpPr>
            <a:spLocks/>
          </p:cNvSpPr>
          <p:nvPr/>
        </p:nvSpPr>
        <p:spPr bwMode="auto">
          <a:xfrm>
            <a:off x="4368800" y="2784475"/>
            <a:ext cx="1863725" cy="1841500"/>
          </a:xfrm>
          <a:custGeom>
            <a:avLst/>
            <a:gdLst>
              <a:gd name="T0" fmla="*/ 0 w 20614"/>
              <a:gd name="T1" fmla="*/ 0 h 21600"/>
              <a:gd name="T2" fmla="*/ 168500557 w 20614"/>
              <a:gd name="T3" fmla="*/ 107593392 h 21600"/>
              <a:gd name="T4" fmla="*/ 907361 w 20614"/>
              <a:gd name="T5" fmla="*/ 156996386 h 21600"/>
              <a:gd name="T6" fmla="*/ 0 60000 65536"/>
              <a:gd name="T7" fmla="*/ 0 60000 65536"/>
              <a:gd name="T8" fmla="*/ 0 60000 65536"/>
              <a:gd name="T9" fmla="*/ 0 w 20614"/>
              <a:gd name="T10" fmla="*/ 0 h 21600"/>
              <a:gd name="T11" fmla="*/ 20614 w 20614"/>
              <a:gd name="T12" fmla="*/ 21600 h 21600"/>
            </a:gdLst>
            <a:ahLst/>
            <a:cxnLst>
              <a:cxn ang="T6">
                <a:pos x="T0" y="T1"/>
              </a:cxn>
              <a:cxn ang="T7">
                <a:pos x="T2" y="T3"/>
              </a:cxn>
              <a:cxn ang="T8">
                <a:pos x="T4" y="T5"/>
              </a:cxn>
            </a:cxnLst>
            <a:rect l="T9" t="T10" r="T11" b="T12"/>
            <a:pathLst>
              <a:path w="20614" h="21600" fill="none" extrusionOk="0">
                <a:moveTo>
                  <a:pt x="0" y="0"/>
                </a:moveTo>
                <a:cubicBezTo>
                  <a:pt x="37" y="0"/>
                  <a:pt x="74" y="0"/>
                  <a:pt x="111" y="0"/>
                </a:cubicBezTo>
                <a:cubicBezTo>
                  <a:pt x="9421" y="0"/>
                  <a:pt x="17684" y="5965"/>
                  <a:pt x="20613" y="14803"/>
                </a:cubicBezTo>
              </a:path>
              <a:path w="20614" h="21600" stroke="0" extrusionOk="0">
                <a:moveTo>
                  <a:pt x="0" y="0"/>
                </a:moveTo>
                <a:cubicBezTo>
                  <a:pt x="37" y="0"/>
                  <a:pt x="74" y="0"/>
                  <a:pt x="111" y="0"/>
                </a:cubicBezTo>
                <a:cubicBezTo>
                  <a:pt x="9421" y="0"/>
                  <a:pt x="17684" y="5965"/>
                  <a:pt x="20613" y="14803"/>
                </a:cubicBezTo>
                <a:lnTo>
                  <a:pt x="111" y="21600"/>
                </a:lnTo>
                <a:lnTo>
                  <a:pt x="0" y="0"/>
                </a:lnTo>
                <a:close/>
              </a:path>
            </a:pathLst>
          </a:custGeom>
          <a:solidFill>
            <a:srgbClr val="EFEFFB"/>
          </a:solidFill>
          <a:ln w="19050">
            <a:solidFill>
              <a:srgbClr val="000000"/>
            </a:solidFill>
            <a:round/>
            <a:headEnd/>
            <a:tailEnd/>
          </a:ln>
        </p:spPr>
        <p:txBody>
          <a:bodyPr/>
          <a:lstStyle/>
          <a:p>
            <a:endParaRPr lang="en-US"/>
          </a:p>
        </p:txBody>
      </p:sp>
      <p:sp>
        <p:nvSpPr>
          <p:cNvPr id="18435" name="Arc 3"/>
          <p:cNvSpPr>
            <a:spLocks/>
          </p:cNvSpPr>
          <p:nvPr/>
        </p:nvSpPr>
        <p:spPr bwMode="auto">
          <a:xfrm>
            <a:off x="4410075" y="4141788"/>
            <a:ext cx="1954213" cy="2070100"/>
          </a:xfrm>
          <a:custGeom>
            <a:avLst/>
            <a:gdLst>
              <a:gd name="T0" fmla="*/ 167823816 w 21600"/>
              <a:gd name="T1" fmla="*/ 0 h 24290"/>
              <a:gd name="T2" fmla="*/ 103716334 w 21600"/>
              <a:gd name="T3" fmla="*/ 176422959 h 24290"/>
              <a:gd name="T4" fmla="*/ 0 w 21600"/>
              <a:gd name="T5" fmla="*/ 49367927 h 24290"/>
              <a:gd name="T6" fmla="*/ 0 60000 65536"/>
              <a:gd name="T7" fmla="*/ 0 60000 65536"/>
              <a:gd name="T8" fmla="*/ 0 60000 65536"/>
              <a:gd name="T9" fmla="*/ 0 w 21600"/>
              <a:gd name="T10" fmla="*/ 0 h 24290"/>
              <a:gd name="T11" fmla="*/ 21600 w 21600"/>
              <a:gd name="T12" fmla="*/ 24290 h 24290"/>
            </a:gdLst>
            <a:ahLst/>
            <a:cxnLst>
              <a:cxn ang="T6">
                <a:pos x="T0" y="T1"/>
              </a:cxn>
              <a:cxn ang="T7">
                <a:pos x="T2" y="T3"/>
              </a:cxn>
              <a:cxn ang="T8">
                <a:pos x="T4" y="T5"/>
              </a:cxn>
            </a:cxnLst>
            <a:rect l="T9" t="T10" r="T11" b="T12"/>
            <a:pathLst>
              <a:path w="21600" h="24290" fill="none" extrusionOk="0">
                <a:moveTo>
                  <a:pt x="20502" y="0"/>
                </a:moveTo>
                <a:cubicBezTo>
                  <a:pt x="21229" y="2192"/>
                  <a:pt x="21600" y="4487"/>
                  <a:pt x="21600" y="6797"/>
                </a:cubicBezTo>
                <a:cubicBezTo>
                  <a:pt x="21600" y="13722"/>
                  <a:pt x="18279" y="20227"/>
                  <a:pt x="12671" y="24290"/>
                </a:cubicBezTo>
              </a:path>
              <a:path w="21600" h="24290" stroke="0" extrusionOk="0">
                <a:moveTo>
                  <a:pt x="20502" y="0"/>
                </a:moveTo>
                <a:cubicBezTo>
                  <a:pt x="21229" y="2192"/>
                  <a:pt x="21600" y="4487"/>
                  <a:pt x="21600" y="6797"/>
                </a:cubicBezTo>
                <a:cubicBezTo>
                  <a:pt x="21600" y="13722"/>
                  <a:pt x="18279" y="20227"/>
                  <a:pt x="12671" y="24290"/>
                </a:cubicBezTo>
                <a:lnTo>
                  <a:pt x="0" y="6797"/>
                </a:lnTo>
                <a:lnTo>
                  <a:pt x="20502" y="0"/>
                </a:lnTo>
                <a:close/>
              </a:path>
            </a:pathLst>
          </a:custGeom>
          <a:solidFill>
            <a:srgbClr val="D7D7F5"/>
          </a:solidFill>
          <a:ln w="19050">
            <a:solidFill>
              <a:srgbClr val="000000"/>
            </a:solidFill>
            <a:round/>
            <a:headEnd/>
            <a:tailEnd/>
          </a:ln>
        </p:spPr>
        <p:txBody>
          <a:bodyPr/>
          <a:lstStyle/>
          <a:p>
            <a:endParaRPr lang="en-US"/>
          </a:p>
        </p:txBody>
      </p:sp>
      <p:sp>
        <p:nvSpPr>
          <p:cNvPr id="18436" name="Arc 4"/>
          <p:cNvSpPr>
            <a:spLocks/>
          </p:cNvSpPr>
          <p:nvPr/>
        </p:nvSpPr>
        <p:spPr bwMode="auto">
          <a:xfrm>
            <a:off x="3149600" y="4759325"/>
            <a:ext cx="2306638" cy="1841500"/>
          </a:xfrm>
          <a:custGeom>
            <a:avLst/>
            <a:gdLst>
              <a:gd name="T0" fmla="*/ 208748413 w 25488"/>
              <a:gd name="T1" fmla="*/ 127145256 h 21600"/>
              <a:gd name="T2" fmla="*/ 0 w 25488"/>
              <a:gd name="T3" fmla="*/ 126367563 h 21600"/>
              <a:gd name="T4" fmla="*/ 104972042 w 25488"/>
              <a:gd name="T5" fmla="*/ 0 h 21600"/>
              <a:gd name="T6" fmla="*/ 0 60000 65536"/>
              <a:gd name="T7" fmla="*/ 0 60000 65536"/>
              <a:gd name="T8" fmla="*/ 0 60000 65536"/>
              <a:gd name="T9" fmla="*/ 0 w 25488"/>
              <a:gd name="T10" fmla="*/ 0 h 21600"/>
              <a:gd name="T11" fmla="*/ 25488 w 25488"/>
              <a:gd name="T12" fmla="*/ 21600 h 21600"/>
            </a:gdLst>
            <a:ahLst/>
            <a:cxnLst>
              <a:cxn ang="T6">
                <a:pos x="T0" y="T1"/>
              </a:cxn>
              <a:cxn ang="T7">
                <a:pos x="T2" y="T3"/>
              </a:cxn>
              <a:cxn ang="T8">
                <a:pos x="T4" y="T5"/>
              </a:cxn>
            </a:cxnLst>
            <a:rect l="T9" t="T10" r="T11" b="T12"/>
            <a:pathLst>
              <a:path w="25488" h="21600" fill="none" extrusionOk="0">
                <a:moveTo>
                  <a:pt x="25488" y="17493"/>
                </a:moveTo>
                <a:cubicBezTo>
                  <a:pt x="21802" y="20162"/>
                  <a:pt x="17367" y="21599"/>
                  <a:pt x="12817" y="21599"/>
                </a:cubicBezTo>
                <a:cubicBezTo>
                  <a:pt x="8204" y="21599"/>
                  <a:pt x="3712" y="20123"/>
                  <a:pt x="-1" y="17386"/>
                </a:cubicBezTo>
              </a:path>
              <a:path w="25488" h="21600" stroke="0" extrusionOk="0">
                <a:moveTo>
                  <a:pt x="25488" y="17493"/>
                </a:moveTo>
                <a:cubicBezTo>
                  <a:pt x="21802" y="20162"/>
                  <a:pt x="17367" y="21599"/>
                  <a:pt x="12817" y="21599"/>
                </a:cubicBezTo>
                <a:cubicBezTo>
                  <a:pt x="8204" y="21599"/>
                  <a:pt x="3712" y="20123"/>
                  <a:pt x="-1" y="17386"/>
                </a:cubicBezTo>
                <a:lnTo>
                  <a:pt x="12817" y="0"/>
                </a:lnTo>
                <a:lnTo>
                  <a:pt x="25488" y="17493"/>
                </a:lnTo>
                <a:close/>
              </a:path>
            </a:pathLst>
          </a:custGeom>
          <a:solidFill>
            <a:srgbClr val="B2B2EC"/>
          </a:solidFill>
          <a:ln w="19050">
            <a:solidFill>
              <a:srgbClr val="000000"/>
            </a:solidFill>
            <a:round/>
            <a:headEnd/>
            <a:tailEnd/>
          </a:ln>
        </p:spPr>
        <p:txBody>
          <a:bodyPr/>
          <a:lstStyle/>
          <a:p>
            <a:endParaRPr lang="en-US"/>
          </a:p>
        </p:txBody>
      </p:sp>
      <p:sp>
        <p:nvSpPr>
          <p:cNvPr id="18437" name="Arc 5"/>
          <p:cNvSpPr>
            <a:spLocks/>
          </p:cNvSpPr>
          <p:nvPr/>
        </p:nvSpPr>
        <p:spPr bwMode="auto">
          <a:xfrm>
            <a:off x="2249488" y="4143375"/>
            <a:ext cx="1954212" cy="2055813"/>
          </a:xfrm>
          <a:custGeom>
            <a:avLst/>
            <a:gdLst>
              <a:gd name="T0" fmla="*/ 71891656 w 21600"/>
              <a:gd name="T1" fmla="*/ 175244299 h 24117"/>
              <a:gd name="T2" fmla="*/ 8807434 w 21600"/>
              <a:gd name="T3" fmla="*/ 0 h 24117"/>
              <a:gd name="T4" fmla="*/ 176802969 w 21600"/>
              <a:gd name="T5" fmla="*/ 48910317 h 24117"/>
              <a:gd name="T6" fmla="*/ 0 60000 65536"/>
              <a:gd name="T7" fmla="*/ 0 60000 65536"/>
              <a:gd name="T8" fmla="*/ 0 60000 65536"/>
              <a:gd name="T9" fmla="*/ 0 w 21600"/>
              <a:gd name="T10" fmla="*/ 0 h 24117"/>
              <a:gd name="T11" fmla="*/ 21600 w 21600"/>
              <a:gd name="T12" fmla="*/ 24117 h 24117"/>
            </a:gdLst>
            <a:ahLst/>
            <a:cxnLst>
              <a:cxn ang="T6">
                <a:pos x="T0" y="T1"/>
              </a:cxn>
              <a:cxn ang="T7">
                <a:pos x="T2" y="T3"/>
              </a:cxn>
              <a:cxn ang="T8">
                <a:pos x="T4" y="T5"/>
              </a:cxn>
            </a:cxnLst>
            <a:rect l="T9" t="T10" r="T11" b="T12"/>
            <a:pathLst>
              <a:path w="21600" h="24117" fill="none" extrusionOk="0">
                <a:moveTo>
                  <a:pt x="8782" y="24117"/>
                </a:moveTo>
                <a:cubicBezTo>
                  <a:pt x="3259" y="20045"/>
                  <a:pt x="0" y="13592"/>
                  <a:pt x="0" y="6731"/>
                </a:cubicBezTo>
                <a:cubicBezTo>
                  <a:pt x="0" y="4444"/>
                  <a:pt x="363" y="2172"/>
                  <a:pt x="1075" y="-1"/>
                </a:cubicBezTo>
              </a:path>
              <a:path w="21600" h="24117" stroke="0" extrusionOk="0">
                <a:moveTo>
                  <a:pt x="8782" y="24117"/>
                </a:moveTo>
                <a:cubicBezTo>
                  <a:pt x="3259" y="20045"/>
                  <a:pt x="0" y="13592"/>
                  <a:pt x="0" y="6731"/>
                </a:cubicBezTo>
                <a:cubicBezTo>
                  <a:pt x="0" y="4444"/>
                  <a:pt x="363" y="2172"/>
                  <a:pt x="1075" y="-1"/>
                </a:cubicBezTo>
                <a:lnTo>
                  <a:pt x="21600" y="6731"/>
                </a:lnTo>
                <a:lnTo>
                  <a:pt x="8782" y="24117"/>
                </a:lnTo>
                <a:close/>
              </a:path>
            </a:pathLst>
          </a:custGeom>
          <a:solidFill>
            <a:srgbClr val="9494E4"/>
          </a:solidFill>
          <a:ln w="19050">
            <a:solidFill>
              <a:srgbClr val="000000"/>
            </a:solidFill>
            <a:round/>
            <a:headEnd/>
            <a:tailEnd/>
          </a:ln>
        </p:spPr>
        <p:txBody>
          <a:bodyPr/>
          <a:lstStyle/>
          <a:p>
            <a:endParaRPr lang="en-US"/>
          </a:p>
        </p:txBody>
      </p:sp>
      <p:sp>
        <p:nvSpPr>
          <p:cNvPr id="18438" name="Arc 6"/>
          <p:cNvSpPr>
            <a:spLocks/>
          </p:cNvSpPr>
          <p:nvPr/>
        </p:nvSpPr>
        <p:spPr bwMode="auto">
          <a:xfrm>
            <a:off x="2392363" y="2774950"/>
            <a:ext cx="1857375" cy="1843088"/>
          </a:xfrm>
          <a:custGeom>
            <a:avLst/>
            <a:gdLst>
              <a:gd name="T0" fmla="*/ 0 w 20524"/>
              <a:gd name="T1" fmla="*/ 108259580 h 21600"/>
              <a:gd name="T2" fmla="*/ 167179116 w 20524"/>
              <a:gd name="T3" fmla="*/ 0 h 21600"/>
              <a:gd name="T4" fmla="*/ 168088165 w 20524"/>
              <a:gd name="T5" fmla="*/ 157267272 h 21600"/>
              <a:gd name="T6" fmla="*/ 0 60000 65536"/>
              <a:gd name="T7" fmla="*/ 0 60000 65536"/>
              <a:gd name="T8" fmla="*/ 0 60000 65536"/>
              <a:gd name="T9" fmla="*/ 0 w 20524"/>
              <a:gd name="T10" fmla="*/ 0 h 21600"/>
              <a:gd name="T11" fmla="*/ 20524 w 20524"/>
              <a:gd name="T12" fmla="*/ 21600 h 21600"/>
            </a:gdLst>
            <a:ahLst/>
            <a:cxnLst>
              <a:cxn ang="T6">
                <a:pos x="T0" y="T1"/>
              </a:cxn>
              <a:cxn ang="T7">
                <a:pos x="T2" y="T3"/>
              </a:cxn>
              <a:cxn ang="T8">
                <a:pos x="T4" y="T5"/>
              </a:cxn>
            </a:cxnLst>
            <a:rect l="T9" t="T10" r="T11" b="T12"/>
            <a:pathLst>
              <a:path w="20524" h="21600" fill="none" extrusionOk="0">
                <a:moveTo>
                  <a:pt x="-1" y="14868"/>
                </a:moveTo>
                <a:cubicBezTo>
                  <a:pt x="2896" y="6036"/>
                  <a:pt x="11118" y="48"/>
                  <a:pt x="20413" y="0"/>
                </a:cubicBezTo>
              </a:path>
              <a:path w="20524" h="21600" stroke="0" extrusionOk="0">
                <a:moveTo>
                  <a:pt x="-1" y="14868"/>
                </a:moveTo>
                <a:cubicBezTo>
                  <a:pt x="2896" y="6036"/>
                  <a:pt x="11118" y="48"/>
                  <a:pt x="20413" y="0"/>
                </a:cubicBezTo>
                <a:lnTo>
                  <a:pt x="20524" y="21600"/>
                </a:lnTo>
                <a:lnTo>
                  <a:pt x="-1" y="14868"/>
                </a:lnTo>
                <a:close/>
              </a:path>
            </a:pathLst>
          </a:custGeom>
          <a:solidFill>
            <a:srgbClr val="6161D7"/>
          </a:solidFill>
          <a:ln w="19050">
            <a:solidFill>
              <a:srgbClr val="000000"/>
            </a:solidFill>
            <a:round/>
            <a:headEnd/>
            <a:tailEnd/>
          </a:ln>
        </p:spPr>
        <p:txBody>
          <a:bodyPr/>
          <a:lstStyle/>
          <a:p>
            <a:endParaRPr lang="en-US"/>
          </a:p>
        </p:txBody>
      </p:sp>
      <p:sp>
        <p:nvSpPr>
          <p:cNvPr id="18439" name="Rectangle 7"/>
          <p:cNvSpPr>
            <a:spLocks noChangeArrowheads="1"/>
          </p:cNvSpPr>
          <p:nvPr/>
        </p:nvSpPr>
        <p:spPr bwMode="auto">
          <a:xfrm>
            <a:off x="2889250" y="3367088"/>
            <a:ext cx="1208088" cy="733425"/>
          </a:xfrm>
          <a:prstGeom prst="rect">
            <a:avLst/>
          </a:prstGeom>
          <a:noFill/>
          <a:ln w="9525">
            <a:noFill/>
            <a:miter lim="800000"/>
            <a:headEnd/>
            <a:tailEnd/>
          </a:ln>
        </p:spPr>
        <p:txBody>
          <a:bodyPr lIns="0" tIns="0" rIns="0" bIns="0">
            <a:spAutoFit/>
          </a:bodyPr>
          <a:lstStyle/>
          <a:p>
            <a:pPr algn="ctr">
              <a:lnSpc>
                <a:spcPct val="100000"/>
              </a:lnSpc>
              <a:spcBef>
                <a:spcPct val="0"/>
              </a:spcBef>
            </a:pPr>
            <a:r>
              <a:rPr kumimoji="0" lang="en-US" sz="1600" b="1">
                <a:latin typeface="Tahoma" pitchFamily="34" charset="0"/>
              </a:rPr>
              <a:t>Former tobacco user</a:t>
            </a:r>
            <a:endParaRPr kumimoji="0" lang="en-US" sz="1600" b="1">
              <a:latin typeface="Times New Roman" pitchFamily="18" charset="0"/>
            </a:endParaRPr>
          </a:p>
        </p:txBody>
      </p:sp>
      <p:sp>
        <p:nvSpPr>
          <p:cNvPr id="18440" name="Rectangle 8"/>
          <p:cNvSpPr>
            <a:spLocks noChangeArrowheads="1"/>
          </p:cNvSpPr>
          <p:nvPr/>
        </p:nvSpPr>
        <p:spPr bwMode="auto">
          <a:xfrm>
            <a:off x="2435225" y="4748213"/>
            <a:ext cx="1236663" cy="488950"/>
          </a:xfrm>
          <a:prstGeom prst="rect">
            <a:avLst/>
          </a:prstGeom>
          <a:noFill/>
          <a:ln w="9525">
            <a:noFill/>
            <a:miter lim="800000"/>
            <a:headEnd/>
            <a:tailEnd/>
          </a:ln>
        </p:spPr>
        <p:txBody>
          <a:bodyPr lIns="0" tIns="0" rIns="0" bIns="0">
            <a:spAutoFit/>
          </a:bodyPr>
          <a:lstStyle/>
          <a:p>
            <a:pPr algn="ctr">
              <a:lnSpc>
                <a:spcPct val="100000"/>
              </a:lnSpc>
              <a:spcBef>
                <a:spcPct val="0"/>
              </a:spcBef>
            </a:pPr>
            <a:r>
              <a:rPr kumimoji="0" lang="en-US" sz="1600" b="1">
                <a:latin typeface="Tahoma" pitchFamily="34" charset="0"/>
              </a:rPr>
              <a:t>Recent quitter</a:t>
            </a:r>
            <a:endParaRPr kumimoji="0" lang="en-US" sz="1600" b="1">
              <a:latin typeface="Times New Roman" pitchFamily="18" charset="0"/>
            </a:endParaRPr>
          </a:p>
        </p:txBody>
      </p:sp>
      <p:sp>
        <p:nvSpPr>
          <p:cNvPr id="18441" name="Rectangle 9"/>
          <p:cNvSpPr>
            <a:spLocks noChangeArrowheads="1"/>
          </p:cNvSpPr>
          <p:nvPr/>
        </p:nvSpPr>
        <p:spPr bwMode="auto">
          <a:xfrm>
            <a:off x="3570288" y="5818188"/>
            <a:ext cx="1466850" cy="244475"/>
          </a:xfrm>
          <a:prstGeom prst="rect">
            <a:avLst/>
          </a:prstGeom>
          <a:noFill/>
          <a:ln w="9525">
            <a:noFill/>
            <a:miter lim="800000"/>
            <a:headEnd/>
            <a:tailEnd/>
          </a:ln>
        </p:spPr>
        <p:txBody>
          <a:bodyPr lIns="0" tIns="0" rIns="0" bIns="0">
            <a:spAutoFit/>
          </a:bodyPr>
          <a:lstStyle/>
          <a:p>
            <a:pPr algn="ctr">
              <a:lnSpc>
                <a:spcPct val="100000"/>
              </a:lnSpc>
              <a:spcBef>
                <a:spcPct val="0"/>
              </a:spcBef>
            </a:pPr>
            <a:r>
              <a:rPr kumimoji="0" lang="en-US" sz="1600" b="1">
                <a:latin typeface="Tahoma" pitchFamily="34" charset="0"/>
              </a:rPr>
              <a:t>Ready to quit</a:t>
            </a:r>
            <a:endParaRPr kumimoji="0" lang="en-US" sz="1600" b="1">
              <a:latin typeface="Times New Roman" pitchFamily="18" charset="0"/>
            </a:endParaRPr>
          </a:p>
        </p:txBody>
      </p:sp>
      <p:sp>
        <p:nvSpPr>
          <p:cNvPr id="18442" name="Rectangle 10"/>
          <p:cNvSpPr>
            <a:spLocks noChangeArrowheads="1"/>
          </p:cNvSpPr>
          <p:nvPr/>
        </p:nvSpPr>
        <p:spPr bwMode="auto">
          <a:xfrm>
            <a:off x="7032625" y="3373438"/>
            <a:ext cx="1158875" cy="488950"/>
          </a:xfrm>
          <a:prstGeom prst="rect">
            <a:avLst/>
          </a:prstGeom>
          <a:noFill/>
          <a:ln w="9525">
            <a:noFill/>
            <a:miter lim="800000"/>
            <a:headEnd/>
            <a:tailEnd/>
          </a:ln>
        </p:spPr>
        <p:txBody>
          <a:bodyPr lIns="0" tIns="0" rIns="0" bIns="0">
            <a:spAutoFit/>
          </a:bodyPr>
          <a:lstStyle/>
          <a:p>
            <a:pPr algn="ctr">
              <a:lnSpc>
                <a:spcPct val="100000"/>
              </a:lnSpc>
              <a:spcBef>
                <a:spcPct val="0"/>
              </a:spcBef>
            </a:pPr>
            <a:r>
              <a:rPr kumimoji="0" lang="en-US" sz="1600" b="1">
                <a:latin typeface="Tahoma" pitchFamily="34" charset="0"/>
              </a:rPr>
              <a:t>Not ready to quit </a:t>
            </a:r>
            <a:endParaRPr kumimoji="0" lang="en-US" sz="1600" b="1">
              <a:latin typeface="Times New Roman" pitchFamily="18" charset="0"/>
            </a:endParaRPr>
          </a:p>
        </p:txBody>
      </p:sp>
      <p:pic>
        <p:nvPicPr>
          <p:cNvPr id="18443" name="Picture 11"/>
          <p:cNvPicPr>
            <a:picLocks noChangeAspect="1" noChangeArrowheads="1"/>
          </p:cNvPicPr>
          <p:nvPr/>
        </p:nvPicPr>
        <p:blipFill>
          <a:blip r:embed="rId3" cstate="print"/>
          <a:srcRect/>
          <a:stretch>
            <a:fillRect/>
          </a:stretch>
        </p:blipFill>
        <p:spPr bwMode="auto">
          <a:xfrm>
            <a:off x="3871913" y="4214813"/>
            <a:ext cx="1004887" cy="946150"/>
          </a:xfrm>
          <a:prstGeom prst="rect">
            <a:avLst/>
          </a:prstGeom>
          <a:noFill/>
          <a:ln w="9525">
            <a:noFill/>
            <a:miter lim="800000"/>
            <a:headEnd/>
            <a:tailEnd/>
          </a:ln>
        </p:spPr>
      </p:pic>
      <p:sp>
        <p:nvSpPr>
          <p:cNvPr id="18444" name="Text Box 12"/>
          <p:cNvSpPr txBox="1">
            <a:spLocks noChangeArrowheads="1"/>
          </p:cNvSpPr>
          <p:nvPr/>
        </p:nvSpPr>
        <p:spPr bwMode="auto">
          <a:xfrm>
            <a:off x="990600" y="3705225"/>
            <a:ext cx="1144588" cy="336550"/>
          </a:xfrm>
          <a:prstGeom prst="rect">
            <a:avLst/>
          </a:prstGeom>
          <a:noFill/>
          <a:ln w="9525">
            <a:noFill/>
            <a:miter lim="800000"/>
            <a:headEnd/>
            <a:tailEnd/>
          </a:ln>
        </p:spPr>
        <p:txBody>
          <a:bodyPr>
            <a:spAutoFit/>
          </a:bodyPr>
          <a:lstStyle/>
          <a:p>
            <a:pPr>
              <a:lnSpc>
                <a:spcPct val="100000"/>
              </a:lnSpc>
              <a:spcBef>
                <a:spcPct val="0"/>
              </a:spcBef>
            </a:pPr>
            <a:r>
              <a:rPr kumimoji="0" lang="en-US" sz="1600" b="1">
                <a:solidFill>
                  <a:srgbClr val="000000"/>
                </a:solidFill>
                <a:latin typeface="Tahoma" pitchFamily="34" charset="0"/>
              </a:rPr>
              <a:t>Relapse</a:t>
            </a:r>
          </a:p>
        </p:txBody>
      </p:sp>
      <p:sp>
        <p:nvSpPr>
          <p:cNvPr id="18445" name="Freeform 13"/>
          <p:cNvSpPr>
            <a:spLocks/>
          </p:cNvSpPr>
          <p:nvPr/>
        </p:nvSpPr>
        <p:spPr bwMode="auto">
          <a:xfrm rot="1591472" flipH="1">
            <a:off x="1989138" y="3643313"/>
            <a:ext cx="504825" cy="276225"/>
          </a:xfrm>
          <a:custGeom>
            <a:avLst/>
            <a:gdLst>
              <a:gd name="T0" fmla="*/ 11376449 w 635"/>
              <a:gd name="T1" fmla="*/ 150579134 h 348"/>
              <a:gd name="T2" fmla="*/ 24648972 w 635"/>
              <a:gd name="T3" fmla="*/ 123487663 h 348"/>
              <a:gd name="T4" fmla="*/ 39185547 w 635"/>
              <a:gd name="T5" fmla="*/ 98916321 h 348"/>
              <a:gd name="T6" fmla="*/ 53722129 w 635"/>
              <a:gd name="T7" fmla="*/ 82534915 h 348"/>
              <a:gd name="T8" fmla="*/ 72050847 w 635"/>
              <a:gd name="T9" fmla="*/ 73084530 h 348"/>
              <a:gd name="T10" fmla="*/ 92907664 w 635"/>
              <a:gd name="T11" fmla="*/ 59224073 h 348"/>
              <a:gd name="T12" fmla="*/ 129565125 w 635"/>
              <a:gd name="T13" fmla="*/ 49143439 h 348"/>
              <a:gd name="T14" fmla="*/ 183919254 w 635"/>
              <a:gd name="T15" fmla="*/ 44103128 h 348"/>
              <a:gd name="T16" fmla="*/ 211728393 w 635"/>
              <a:gd name="T17" fmla="*/ 52293050 h 348"/>
              <a:gd name="T18" fmla="*/ 246489755 w 635"/>
              <a:gd name="T19" fmla="*/ 60483754 h 348"/>
              <a:gd name="T20" fmla="*/ 291995537 w 635"/>
              <a:gd name="T21" fmla="*/ 80014759 h 348"/>
              <a:gd name="T22" fmla="*/ 350141815 w 635"/>
              <a:gd name="T23" fmla="*/ 134198521 h 348"/>
              <a:gd name="T24" fmla="*/ 352037889 w 635"/>
              <a:gd name="T25" fmla="*/ 148689216 h 348"/>
              <a:gd name="T26" fmla="*/ 340029419 w 635"/>
              <a:gd name="T27" fmla="*/ 148058979 h 348"/>
              <a:gd name="T28" fmla="*/ 321068676 w 635"/>
              <a:gd name="T29" fmla="*/ 145538824 h 348"/>
              <a:gd name="T30" fmla="*/ 301475908 w 635"/>
              <a:gd name="T31" fmla="*/ 143648905 h 348"/>
              <a:gd name="T32" fmla="*/ 283779215 w 635"/>
              <a:gd name="T33" fmla="*/ 143018668 h 348"/>
              <a:gd name="T34" fmla="*/ 269874671 w 635"/>
              <a:gd name="T35" fmla="*/ 141128750 h 348"/>
              <a:gd name="T36" fmla="*/ 283147191 w 635"/>
              <a:gd name="T37" fmla="*/ 156249682 h 348"/>
              <a:gd name="T38" fmla="*/ 298315785 w 635"/>
              <a:gd name="T39" fmla="*/ 172000852 h 348"/>
              <a:gd name="T40" fmla="*/ 317908552 w 635"/>
              <a:gd name="T41" fmla="*/ 181451236 h 348"/>
              <a:gd name="T42" fmla="*/ 338133344 w 635"/>
              <a:gd name="T43" fmla="*/ 188381465 h 348"/>
              <a:gd name="T44" fmla="*/ 352669914 w 635"/>
              <a:gd name="T45" fmla="*/ 200352798 h 348"/>
              <a:gd name="T46" fmla="*/ 369102557 w 635"/>
              <a:gd name="T47" fmla="*/ 209172995 h 348"/>
              <a:gd name="T48" fmla="*/ 381111028 w 635"/>
              <a:gd name="T49" fmla="*/ 214843543 h 348"/>
              <a:gd name="T50" fmla="*/ 393119498 w 635"/>
              <a:gd name="T51" fmla="*/ 219253616 h 348"/>
              <a:gd name="T52" fmla="*/ 401335820 w 635"/>
              <a:gd name="T53" fmla="*/ 181451236 h 348"/>
              <a:gd name="T54" fmla="*/ 398807721 w 635"/>
              <a:gd name="T55" fmla="*/ 154359764 h 348"/>
              <a:gd name="T56" fmla="*/ 398175696 w 635"/>
              <a:gd name="T57" fmla="*/ 137978357 h 348"/>
              <a:gd name="T58" fmla="*/ 398807721 w 635"/>
              <a:gd name="T59" fmla="*/ 120337270 h 348"/>
              <a:gd name="T60" fmla="*/ 396279622 w 635"/>
              <a:gd name="T61" fmla="*/ 107107050 h 348"/>
              <a:gd name="T62" fmla="*/ 388695325 w 635"/>
              <a:gd name="T63" fmla="*/ 129788448 h 348"/>
              <a:gd name="T64" fmla="*/ 377318879 w 635"/>
              <a:gd name="T65" fmla="*/ 149319453 h 348"/>
              <a:gd name="T66" fmla="*/ 364046359 w 635"/>
              <a:gd name="T67" fmla="*/ 120967507 h 348"/>
              <a:gd name="T68" fmla="*/ 352669914 w 635"/>
              <a:gd name="T69" fmla="*/ 90095381 h 348"/>
              <a:gd name="T70" fmla="*/ 334341196 w 635"/>
              <a:gd name="T71" fmla="*/ 60483754 h 348"/>
              <a:gd name="T72" fmla="*/ 312852354 w 635"/>
              <a:gd name="T73" fmla="*/ 41582973 h 348"/>
              <a:gd name="T74" fmla="*/ 294523636 w 635"/>
              <a:gd name="T75" fmla="*/ 30241877 h 348"/>
              <a:gd name="T76" fmla="*/ 269874671 w 635"/>
              <a:gd name="T77" fmla="*/ 15751176 h 348"/>
              <a:gd name="T78" fmla="*/ 242065581 w 635"/>
              <a:gd name="T79" fmla="*/ 6930232 h 348"/>
              <a:gd name="T80" fmla="*/ 225000913 w 635"/>
              <a:gd name="T81" fmla="*/ 3150393 h 348"/>
              <a:gd name="T82" fmla="*/ 203512021 w 635"/>
              <a:gd name="T83" fmla="*/ 630237 h 348"/>
              <a:gd name="T84" fmla="*/ 179495081 w 635"/>
              <a:gd name="T85" fmla="*/ 1260475 h 348"/>
              <a:gd name="T86" fmla="*/ 164326487 w 635"/>
              <a:gd name="T87" fmla="*/ 1889919 h 348"/>
              <a:gd name="T88" fmla="*/ 140941570 w 635"/>
              <a:gd name="T89" fmla="*/ 5040312 h 348"/>
              <a:gd name="T90" fmla="*/ 110604382 w 635"/>
              <a:gd name="T91" fmla="*/ 10710862 h 348"/>
              <a:gd name="T92" fmla="*/ 101123986 w 635"/>
              <a:gd name="T93" fmla="*/ 22681404 h 348"/>
              <a:gd name="T94" fmla="*/ 85323367 w 635"/>
              <a:gd name="T95" fmla="*/ 30872114 h 348"/>
              <a:gd name="T96" fmla="*/ 67626674 w 635"/>
              <a:gd name="T97" fmla="*/ 49143439 h 348"/>
              <a:gd name="T98" fmla="*/ 49297943 w 635"/>
              <a:gd name="T99" fmla="*/ 62373672 h 348"/>
              <a:gd name="T100" fmla="*/ 34761374 w 635"/>
              <a:gd name="T101" fmla="*/ 80014759 h 348"/>
              <a:gd name="T102" fmla="*/ 21488848 w 635"/>
              <a:gd name="T103" fmla="*/ 105216338 h 348"/>
              <a:gd name="T104" fmla="*/ 5688224 w 635"/>
              <a:gd name="T105" fmla="*/ 143018668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5"/>
              <a:gd name="T160" fmla="*/ 0 h 348"/>
              <a:gd name="T161" fmla="*/ 635 w 635"/>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5" h="348">
                <a:moveTo>
                  <a:pt x="0" y="274"/>
                </a:moveTo>
                <a:lnTo>
                  <a:pt x="7" y="264"/>
                </a:lnTo>
                <a:lnTo>
                  <a:pt x="14" y="253"/>
                </a:lnTo>
                <a:lnTo>
                  <a:pt x="18" y="239"/>
                </a:lnTo>
                <a:lnTo>
                  <a:pt x="21" y="222"/>
                </a:lnTo>
                <a:lnTo>
                  <a:pt x="26" y="214"/>
                </a:lnTo>
                <a:lnTo>
                  <a:pt x="33" y="205"/>
                </a:lnTo>
                <a:lnTo>
                  <a:pt x="39" y="196"/>
                </a:lnTo>
                <a:lnTo>
                  <a:pt x="45" y="185"/>
                </a:lnTo>
                <a:lnTo>
                  <a:pt x="51" y="175"/>
                </a:lnTo>
                <a:lnTo>
                  <a:pt x="56" y="165"/>
                </a:lnTo>
                <a:lnTo>
                  <a:pt x="62" y="157"/>
                </a:lnTo>
                <a:lnTo>
                  <a:pt x="67" y="148"/>
                </a:lnTo>
                <a:lnTo>
                  <a:pt x="72" y="142"/>
                </a:lnTo>
                <a:lnTo>
                  <a:pt x="78" y="136"/>
                </a:lnTo>
                <a:lnTo>
                  <a:pt x="85" y="131"/>
                </a:lnTo>
                <a:lnTo>
                  <a:pt x="93" y="125"/>
                </a:lnTo>
                <a:lnTo>
                  <a:pt x="100" y="122"/>
                </a:lnTo>
                <a:lnTo>
                  <a:pt x="107" y="119"/>
                </a:lnTo>
                <a:lnTo>
                  <a:pt x="114" y="116"/>
                </a:lnTo>
                <a:lnTo>
                  <a:pt x="120" y="114"/>
                </a:lnTo>
                <a:lnTo>
                  <a:pt x="130" y="108"/>
                </a:lnTo>
                <a:lnTo>
                  <a:pt x="140" y="100"/>
                </a:lnTo>
                <a:lnTo>
                  <a:pt x="147" y="94"/>
                </a:lnTo>
                <a:lnTo>
                  <a:pt x="151" y="91"/>
                </a:lnTo>
                <a:lnTo>
                  <a:pt x="166" y="86"/>
                </a:lnTo>
                <a:lnTo>
                  <a:pt x="184" y="83"/>
                </a:lnTo>
                <a:lnTo>
                  <a:pt x="205" y="78"/>
                </a:lnTo>
                <a:lnTo>
                  <a:pt x="227" y="75"/>
                </a:lnTo>
                <a:lnTo>
                  <a:pt x="250" y="72"/>
                </a:lnTo>
                <a:lnTo>
                  <a:pt x="272" y="70"/>
                </a:lnTo>
                <a:lnTo>
                  <a:pt x="291" y="70"/>
                </a:lnTo>
                <a:lnTo>
                  <a:pt x="308" y="70"/>
                </a:lnTo>
                <a:lnTo>
                  <a:pt x="316" y="75"/>
                </a:lnTo>
                <a:lnTo>
                  <a:pt x="325" y="78"/>
                </a:lnTo>
                <a:lnTo>
                  <a:pt x="335" y="83"/>
                </a:lnTo>
                <a:lnTo>
                  <a:pt x="346" y="87"/>
                </a:lnTo>
                <a:lnTo>
                  <a:pt x="360" y="91"/>
                </a:lnTo>
                <a:lnTo>
                  <a:pt x="374" y="94"/>
                </a:lnTo>
                <a:lnTo>
                  <a:pt x="390" y="96"/>
                </a:lnTo>
                <a:lnTo>
                  <a:pt x="407" y="97"/>
                </a:lnTo>
                <a:lnTo>
                  <a:pt x="420" y="102"/>
                </a:lnTo>
                <a:lnTo>
                  <a:pt x="439" y="113"/>
                </a:lnTo>
                <a:lnTo>
                  <a:pt x="462" y="127"/>
                </a:lnTo>
                <a:lnTo>
                  <a:pt x="486" y="144"/>
                </a:lnTo>
                <a:lnTo>
                  <a:pt x="510" y="165"/>
                </a:lnTo>
                <a:lnTo>
                  <a:pt x="533" y="188"/>
                </a:lnTo>
                <a:lnTo>
                  <a:pt x="554" y="213"/>
                </a:lnTo>
                <a:lnTo>
                  <a:pt x="570" y="239"/>
                </a:lnTo>
                <a:lnTo>
                  <a:pt x="565" y="238"/>
                </a:lnTo>
                <a:lnTo>
                  <a:pt x="561" y="237"/>
                </a:lnTo>
                <a:lnTo>
                  <a:pt x="557" y="236"/>
                </a:lnTo>
                <a:lnTo>
                  <a:pt x="553" y="235"/>
                </a:lnTo>
                <a:lnTo>
                  <a:pt x="548" y="235"/>
                </a:lnTo>
                <a:lnTo>
                  <a:pt x="543" y="235"/>
                </a:lnTo>
                <a:lnTo>
                  <a:pt x="538" y="235"/>
                </a:lnTo>
                <a:lnTo>
                  <a:pt x="531" y="235"/>
                </a:lnTo>
                <a:lnTo>
                  <a:pt x="524" y="234"/>
                </a:lnTo>
                <a:lnTo>
                  <a:pt x="516" y="233"/>
                </a:lnTo>
                <a:lnTo>
                  <a:pt x="508" y="231"/>
                </a:lnTo>
                <a:lnTo>
                  <a:pt x="500" y="230"/>
                </a:lnTo>
                <a:lnTo>
                  <a:pt x="491" y="229"/>
                </a:lnTo>
                <a:lnTo>
                  <a:pt x="483" y="228"/>
                </a:lnTo>
                <a:lnTo>
                  <a:pt x="477" y="228"/>
                </a:lnTo>
                <a:lnTo>
                  <a:pt x="470" y="228"/>
                </a:lnTo>
                <a:lnTo>
                  <a:pt x="463" y="228"/>
                </a:lnTo>
                <a:lnTo>
                  <a:pt x="456" y="228"/>
                </a:lnTo>
                <a:lnTo>
                  <a:pt x="449" y="227"/>
                </a:lnTo>
                <a:lnTo>
                  <a:pt x="442" y="226"/>
                </a:lnTo>
                <a:lnTo>
                  <a:pt x="435" y="226"/>
                </a:lnTo>
                <a:lnTo>
                  <a:pt x="430" y="224"/>
                </a:lnTo>
                <a:lnTo>
                  <a:pt x="427" y="224"/>
                </a:lnTo>
                <a:lnTo>
                  <a:pt x="426" y="224"/>
                </a:lnTo>
                <a:lnTo>
                  <a:pt x="432" y="231"/>
                </a:lnTo>
                <a:lnTo>
                  <a:pt x="440" y="239"/>
                </a:lnTo>
                <a:lnTo>
                  <a:pt x="448" y="248"/>
                </a:lnTo>
                <a:lnTo>
                  <a:pt x="455" y="258"/>
                </a:lnTo>
                <a:lnTo>
                  <a:pt x="459" y="264"/>
                </a:lnTo>
                <a:lnTo>
                  <a:pt x="465" y="268"/>
                </a:lnTo>
                <a:lnTo>
                  <a:pt x="472" y="273"/>
                </a:lnTo>
                <a:lnTo>
                  <a:pt x="480" y="277"/>
                </a:lnTo>
                <a:lnTo>
                  <a:pt x="488" y="282"/>
                </a:lnTo>
                <a:lnTo>
                  <a:pt x="496" y="286"/>
                </a:lnTo>
                <a:lnTo>
                  <a:pt x="503" y="288"/>
                </a:lnTo>
                <a:lnTo>
                  <a:pt x="509" y="289"/>
                </a:lnTo>
                <a:lnTo>
                  <a:pt x="518" y="291"/>
                </a:lnTo>
                <a:lnTo>
                  <a:pt x="527" y="295"/>
                </a:lnTo>
                <a:lnTo>
                  <a:pt x="535" y="299"/>
                </a:lnTo>
                <a:lnTo>
                  <a:pt x="542" y="306"/>
                </a:lnTo>
                <a:lnTo>
                  <a:pt x="547" y="311"/>
                </a:lnTo>
                <a:lnTo>
                  <a:pt x="551" y="314"/>
                </a:lnTo>
                <a:lnTo>
                  <a:pt x="558" y="318"/>
                </a:lnTo>
                <a:lnTo>
                  <a:pt x="564" y="321"/>
                </a:lnTo>
                <a:lnTo>
                  <a:pt x="571" y="325"/>
                </a:lnTo>
                <a:lnTo>
                  <a:pt x="578" y="328"/>
                </a:lnTo>
                <a:lnTo>
                  <a:pt x="584" y="332"/>
                </a:lnTo>
                <a:lnTo>
                  <a:pt x="588" y="334"/>
                </a:lnTo>
                <a:lnTo>
                  <a:pt x="593" y="336"/>
                </a:lnTo>
                <a:lnTo>
                  <a:pt x="597" y="339"/>
                </a:lnTo>
                <a:lnTo>
                  <a:pt x="603" y="341"/>
                </a:lnTo>
                <a:lnTo>
                  <a:pt x="609" y="343"/>
                </a:lnTo>
                <a:lnTo>
                  <a:pt x="615" y="345"/>
                </a:lnTo>
                <a:lnTo>
                  <a:pt x="619" y="347"/>
                </a:lnTo>
                <a:lnTo>
                  <a:pt x="622" y="348"/>
                </a:lnTo>
                <a:lnTo>
                  <a:pt x="623" y="348"/>
                </a:lnTo>
                <a:lnTo>
                  <a:pt x="630" y="329"/>
                </a:lnTo>
                <a:lnTo>
                  <a:pt x="634" y="307"/>
                </a:lnTo>
                <a:lnTo>
                  <a:pt x="635" y="288"/>
                </a:lnTo>
                <a:lnTo>
                  <a:pt x="633" y="276"/>
                </a:lnTo>
                <a:lnTo>
                  <a:pt x="632" y="265"/>
                </a:lnTo>
                <a:lnTo>
                  <a:pt x="632" y="254"/>
                </a:lnTo>
                <a:lnTo>
                  <a:pt x="631" y="245"/>
                </a:lnTo>
                <a:lnTo>
                  <a:pt x="630" y="236"/>
                </a:lnTo>
                <a:lnTo>
                  <a:pt x="627" y="228"/>
                </a:lnTo>
                <a:lnTo>
                  <a:pt x="627" y="223"/>
                </a:lnTo>
                <a:lnTo>
                  <a:pt x="630" y="219"/>
                </a:lnTo>
                <a:lnTo>
                  <a:pt x="632" y="214"/>
                </a:lnTo>
                <a:lnTo>
                  <a:pt x="633" y="208"/>
                </a:lnTo>
                <a:lnTo>
                  <a:pt x="633" y="200"/>
                </a:lnTo>
                <a:lnTo>
                  <a:pt x="631" y="191"/>
                </a:lnTo>
                <a:lnTo>
                  <a:pt x="631" y="178"/>
                </a:lnTo>
                <a:lnTo>
                  <a:pt x="631" y="169"/>
                </a:lnTo>
                <a:lnTo>
                  <a:pt x="630" y="167"/>
                </a:lnTo>
                <a:lnTo>
                  <a:pt x="627" y="170"/>
                </a:lnTo>
                <a:lnTo>
                  <a:pt x="625" y="178"/>
                </a:lnTo>
                <a:lnTo>
                  <a:pt x="622" y="188"/>
                </a:lnTo>
                <a:lnTo>
                  <a:pt x="618" y="197"/>
                </a:lnTo>
                <a:lnTo>
                  <a:pt x="615" y="206"/>
                </a:lnTo>
                <a:lnTo>
                  <a:pt x="612" y="215"/>
                </a:lnTo>
                <a:lnTo>
                  <a:pt x="609" y="222"/>
                </a:lnTo>
                <a:lnTo>
                  <a:pt x="603" y="227"/>
                </a:lnTo>
                <a:lnTo>
                  <a:pt x="597" y="237"/>
                </a:lnTo>
                <a:lnTo>
                  <a:pt x="592" y="257"/>
                </a:lnTo>
                <a:lnTo>
                  <a:pt x="588" y="231"/>
                </a:lnTo>
                <a:lnTo>
                  <a:pt x="582" y="211"/>
                </a:lnTo>
                <a:lnTo>
                  <a:pt x="576" y="192"/>
                </a:lnTo>
                <a:lnTo>
                  <a:pt x="570" y="175"/>
                </a:lnTo>
                <a:lnTo>
                  <a:pt x="566" y="166"/>
                </a:lnTo>
                <a:lnTo>
                  <a:pt x="563" y="154"/>
                </a:lnTo>
                <a:lnTo>
                  <a:pt x="558" y="143"/>
                </a:lnTo>
                <a:lnTo>
                  <a:pt x="553" y="130"/>
                </a:lnTo>
                <a:lnTo>
                  <a:pt x="547" y="119"/>
                </a:lnTo>
                <a:lnTo>
                  <a:pt x="539" y="106"/>
                </a:lnTo>
                <a:lnTo>
                  <a:pt x="529" y="96"/>
                </a:lnTo>
                <a:lnTo>
                  <a:pt x="520" y="85"/>
                </a:lnTo>
                <a:lnTo>
                  <a:pt x="511" y="77"/>
                </a:lnTo>
                <a:lnTo>
                  <a:pt x="503" y="71"/>
                </a:lnTo>
                <a:lnTo>
                  <a:pt x="495" y="66"/>
                </a:lnTo>
                <a:lnTo>
                  <a:pt x="488" y="62"/>
                </a:lnTo>
                <a:lnTo>
                  <a:pt x="481" y="57"/>
                </a:lnTo>
                <a:lnTo>
                  <a:pt x="474" y="54"/>
                </a:lnTo>
                <a:lnTo>
                  <a:pt x="466" y="48"/>
                </a:lnTo>
                <a:lnTo>
                  <a:pt x="458" y="43"/>
                </a:lnTo>
                <a:lnTo>
                  <a:pt x="449" y="36"/>
                </a:lnTo>
                <a:lnTo>
                  <a:pt x="437" y="30"/>
                </a:lnTo>
                <a:lnTo>
                  <a:pt x="427" y="25"/>
                </a:lnTo>
                <a:lnTo>
                  <a:pt x="415" y="21"/>
                </a:lnTo>
                <a:lnTo>
                  <a:pt x="404" y="17"/>
                </a:lnTo>
                <a:lnTo>
                  <a:pt x="394" y="14"/>
                </a:lnTo>
                <a:lnTo>
                  <a:pt x="383" y="11"/>
                </a:lnTo>
                <a:lnTo>
                  <a:pt x="375" y="10"/>
                </a:lnTo>
                <a:lnTo>
                  <a:pt x="368" y="9"/>
                </a:lnTo>
                <a:lnTo>
                  <a:pt x="363" y="7"/>
                </a:lnTo>
                <a:lnTo>
                  <a:pt x="356" y="5"/>
                </a:lnTo>
                <a:lnTo>
                  <a:pt x="349" y="2"/>
                </a:lnTo>
                <a:lnTo>
                  <a:pt x="342" y="1"/>
                </a:lnTo>
                <a:lnTo>
                  <a:pt x="333" y="0"/>
                </a:lnTo>
                <a:lnTo>
                  <a:pt x="322" y="1"/>
                </a:lnTo>
                <a:lnTo>
                  <a:pt x="308" y="5"/>
                </a:lnTo>
                <a:lnTo>
                  <a:pt x="299" y="3"/>
                </a:lnTo>
                <a:lnTo>
                  <a:pt x="291" y="3"/>
                </a:lnTo>
                <a:lnTo>
                  <a:pt x="284" y="2"/>
                </a:lnTo>
                <a:lnTo>
                  <a:pt x="278" y="2"/>
                </a:lnTo>
                <a:lnTo>
                  <a:pt x="273" y="2"/>
                </a:lnTo>
                <a:lnTo>
                  <a:pt x="267" y="2"/>
                </a:lnTo>
                <a:lnTo>
                  <a:pt x="260" y="3"/>
                </a:lnTo>
                <a:lnTo>
                  <a:pt x="253" y="6"/>
                </a:lnTo>
                <a:lnTo>
                  <a:pt x="245" y="7"/>
                </a:lnTo>
                <a:lnTo>
                  <a:pt x="235" y="7"/>
                </a:lnTo>
                <a:lnTo>
                  <a:pt x="223" y="8"/>
                </a:lnTo>
                <a:lnTo>
                  <a:pt x="211" y="8"/>
                </a:lnTo>
                <a:lnTo>
                  <a:pt x="198" y="9"/>
                </a:lnTo>
                <a:lnTo>
                  <a:pt x="186" y="13"/>
                </a:lnTo>
                <a:lnTo>
                  <a:pt x="175" y="17"/>
                </a:lnTo>
                <a:lnTo>
                  <a:pt x="166" y="24"/>
                </a:lnTo>
                <a:lnTo>
                  <a:pt x="173" y="30"/>
                </a:lnTo>
                <a:lnTo>
                  <a:pt x="167" y="32"/>
                </a:lnTo>
                <a:lnTo>
                  <a:pt x="160" y="36"/>
                </a:lnTo>
                <a:lnTo>
                  <a:pt x="154" y="38"/>
                </a:lnTo>
                <a:lnTo>
                  <a:pt x="147" y="41"/>
                </a:lnTo>
                <a:lnTo>
                  <a:pt x="141" y="45"/>
                </a:lnTo>
                <a:lnTo>
                  <a:pt x="135" y="49"/>
                </a:lnTo>
                <a:lnTo>
                  <a:pt x="128" y="56"/>
                </a:lnTo>
                <a:lnTo>
                  <a:pt x="121" y="63"/>
                </a:lnTo>
                <a:lnTo>
                  <a:pt x="114" y="71"/>
                </a:lnTo>
                <a:lnTo>
                  <a:pt x="107" y="78"/>
                </a:lnTo>
                <a:lnTo>
                  <a:pt x="100" y="84"/>
                </a:lnTo>
                <a:lnTo>
                  <a:pt x="93" y="90"/>
                </a:lnTo>
                <a:lnTo>
                  <a:pt x="85" y="94"/>
                </a:lnTo>
                <a:lnTo>
                  <a:pt x="78" y="99"/>
                </a:lnTo>
                <a:lnTo>
                  <a:pt x="71" y="104"/>
                </a:lnTo>
                <a:lnTo>
                  <a:pt x="64" y="109"/>
                </a:lnTo>
                <a:lnTo>
                  <a:pt x="56" y="120"/>
                </a:lnTo>
                <a:lnTo>
                  <a:pt x="55" y="127"/>
                </a:lnTo>
                <a:lnTo>
                  <a:pt x="55" y="134"/>
                </a:lnTo>
                <a:lnTo>
                  <a:pt x="53" y="142"/>
                </a:lnTo>
                <a:lnTo>
                  <a:pt x="44" y="153"/>
                </a:lnTo>
                <a:lnTo>
                  <a:pt x="34" y="167"/>
                </a:lnTo>
                <a:lnTo>
                  <a:pt x="25" y="181"/>
                </a:lnTo>
                <a:lnTo>
                  <a:pt x="22" y="193"/>
                </a:lnTo>
                <a:lnTo>
                  <a:pt x="17" y="207"/>
                </a:lnTo>
                <a:lnTo>
                  <a:pt x="9" y="227"/>
                </a:lnTo>
                <a:lnTo>
                  <a:pt x="1" y="250"/>
                </a:lnTo>
                <a:lnTo>
                  <a:pt x="0" y="274"/>
                </a:lnTo>
                <a:close/>
              </a:path>
            </a:pathLst>
          </a:custGeom>
          <a:solidFill>
            <a:srgbClr val="000000"/>
          </a:solidFill>
          <a:ln w="9525">
            <a:noFill/>
            <a:round/>
            <a:headEnd/>
            <a:tailEnd/>
          </a:ln>
        </p:spPr>
        <p:txBody>
          <a:bodyPr/>
          <a:lstStyle/>
          <a:p>
            <a:endParaRPr lang="en-US"/>
          </a:p>
        </p:txBody>
      </p:sp>
      <p:sp>
        <p:nvSpPr>
          <p:cNvPr id="18446" name="Freeform 14"/>
          <p:cNvSpPr>
            <a:spLocks/>
          </p:cNvSpPr>
          <p:nvPr/>
        </p:nvSpPr>
        <p:spPr bwMode="auto">
          <a:xfrm rot="1488062" flipH="1">
            <a:off x="1828800" y="4067175"/>
            <a:ext cx="504825" cy="276225"/>
          </a:xfrm>
          <a:custGeom>
            <a:avLst/>
            <a:gdLst>
              <a:gd name="T0" fmla="*/ 11376449 w 635"/>
              <a:gd name="T1" fmla="*/ 150579134 h 348"/>
              <a:gd name="T2" fmla="*/ 24648972 w 635"/>
              <a:gd name="T3" fmla="*/ 123487663 h 348"/>
              <a:gd name="T4" fmla="*/ 39185547 w 635"/>
              <a:gd name="T5" fmla="*/ 98916321 h 348"/>
              <a:gd name="T6" fmla="*/ 53722129 w 635"/>
              <a:gd name="T7" fmla="*/ 82534915 h 348"/>
              <a:gd name="T8" fmla="*/ 72050847 w 635"/>
              <a:gd name="T9" fmla="*/ 73084530 h 348"/>
              <a:gd name="T10" fmla="*/ 92907664 w 635"/>
              <a:gd name="T11" fmla="*/ 59224073 h 348"/>
              <a:gd name="T12" fmla="*/ 129565125 w 635"/>
              <a:gd name="T13" fmla="*/ 49143439 h 348"/>
              <a:gd name="T14" fmla="*/ 183919254 w 635"/>
              <a:gd name="T15" fmla="*/ 44103128 h 348"/>
              <a:gd name="T16" fmla="*/ 211728393 w 635"/>
              <a:gd name="T17" fmla="*/ 52293050 h 348"/>
              <a:gd name="T18" fmla="*/ 246489755 w 635"/>
              <a:gd name="T19" fmla="*/ 60483754 h 348"/>
              <a:gd name="T20" fmla="*/ 291995537 w 635"/>
              <a:gd name="T21" fmla="*/ 80014759 h 348"/>
              <a:gd name="T22" fmla="*/ 350141815 w 635"/>
              <a:gd name="T23" fmla="*/ 134198521 h 348"/>
              <a:gd name="T24" fmla="*/ 352037889 w 635"/>
              <a:gd name="T25" fmla="*/ 148689216 h 348"/>
              <a:gd name="T26" fmla="*/ 340029419 w 635"/>
              <a:gd name="T27" fmla="*/ 148058979 h 348"/>
              <a:gd name="T28" fmla="*/ 321068676 w 635"/>
              <a:gd name="T29" fmla="*/ 145538824 h 348"/>
              <a:gd name="T30" fmla="*/ 301475908 w 635"/>
              <a:gd name="T31" fmla="*/ 143648905 h 348"/>
              <a:gd name="T32" fmla="*/ 283779215 w 635"/>
              <a:gd name="T33" fmla="*/ 143018668 h 348"/>
              <a:gd name="T34" fmla="*/ 269874671 w 635"/>
              <a:gd name="T35" fmla="*/ 141128750 h 348"/>
              <a:gd name="T36" fmla="*/ 283147191 w 635"/>
              <a:gd name="T37" fmla="*/ 156249682 h 348"/>
              <a:gd name="T38" fmla="*/ 298315785 w 635"/>
              <a:gd name="T39" fmla="*/ 172000852 h 348"/>
              <a:gd name="T40" fmla="*/ 317908552 w 635"/>
              <a:gd name="T41" fmla="*/ 181451236 h 348"/>
              <a:gd name="T42" fmla="*/ 338133344 w 635"/>
              <a:gd name="T43" fmla="*/ 188381465 h 348"/>
              <a:gd name="T44" fmla="*/ 352669914 w 635"/>
              <a:gd name="T45" fmla="*/ 200352798 h 348"/>
              <a:gd name="T46" fmla="*/ 369102557 w 635"/>
              <a:gd name="T47" fmla="*/ 209172995 h 348"/>
              <a:gd name="T48" fmla="*/ 381111028 w 635"/>
              <a:gd name="T49" fmla="*/ 214843543 h 348"/>
              <a:gd name="T50" fmla="*/ 393119498 w 635"/>
              <a:gd name="T51" fmla="*/ 219253616 h 348"/>
              <a:gd name="T52" fmla="*/ 401335820 w 635"/>
              <a:gd name="T53" fmla="*/ 181451236 h 348"/>
              <a:gd name="T54" fmla="*/ 398807721 w 635"/>
              <a:gd name="T55" fmla="*/ 154359764 h 348"/>
              <a:gd name="T56" fmla="*/ 398175696 w 635"/>
              <a:gd name="T57" fmla="*/ 137978357 h 348"/>
              <a:gd name="T58" fmla="*/ 398807721 w 635"/>
              <a:gd name="T59" fmla="*/ 120337270 h 348"/>
              <a:gd name="T60" fmla="*/ 396279622 w 635"/>
              <a:gd name="T61" fmla="*/ 107107050 h 348"/>
              <a:gd name="T62" fmla="*/ 388695325 w 635"/>
              <a:gd name="T63" fmla="*/ 129788448 h 348"/>
              <a:gd name="T64" fmla="*/ 377318879 w 635"/>
              <a:gd name="T65" fmla="*/ 149319453 h 348"/>
              <a:gd name="T66" fmla="*/ 364046359 w 635"/>
              <a:gd name="T67" fmla="*/ 120967507 h 348"/>
              <a:gd name="T68" fmla="*/ 352669914 w 635"/>
              <a:gd name="T69" fmla="*/ 90095381 h 348"/>
              <a:gd name="T70" fmla="*/ 334341196 w 635"/>
              <a:gd name="T71" fmla="*/ 60483754 h 348"/>
              <a:gd name="T72" fmla="*/ 312852354 w 635"/>
              <a:gd name="T73" fmla="*/ 41582973 h 348"/>
              <a:gd name="T74" fmla="*/ 294523636 w 635"/>
              <a:gd name="T75" fmla="*/ 30241877 h 348"/>
              <a:gd name="T76" fmla="*/ 269874671 w 635"/>
              <a:gd name="T77" fmla="*/ 15751176 h 348"/>
              <a:gd name="T78" fmla="*/ 242065581 w 635"/>
              <a:gd name="T79" fmla="*/ 6930232 h 348"/>
              <a:gd name="T80" fmla="*/ 225000913 w 635"/>
              <a:gd name="T81" fmla="*/ 3150393 h 348"/>
              <a:gd name="T82" fmla="*/ 203512021 w 635"/>
              <a:gd name="T83" fmla="*/ 630237 h 348"/>
              <a:gd name="T84" fmla="*/ 179495081 w 635"/>
              <a:gd name="T85" fmla="*/ 1260475 h 348"/>
              <a:gd name="T86" fmla="*/ 164326487 w 635"/>
              <a:gd name="T87" fmla="*/ 1889919 h 348"/>
              <a:gd name="T88" fmla="*/ 140941570 w 635"/>
              <a:gd name="T89" fmla="*/ 5040312 h 348"/>
              <a:gd name="T90" fmla="*/ 110604382 w 635"/>
              <a:gd name="T91" fmla="*/ 10710862 h 348"/>
              <a:gd name="T92" fmla="*/ 101123986 w 635"/>
              <a:gd name="T93" fmla="*/ 22681404 h 348"/>
              <a:gd name="T94" fmla="*/ 85323367 w 635"/>
              <a:gd name="T95" fmla="*/ 30872114 h 348"/>
              <a:gd name="T96" fmla="*/ 67626674 w 635"/>
              <a:gd name="T97" fmla="*/ 49143439 h 348"/>
              <a:gd name="T98" fmla="*/ 49297943 w 635"/>
              <a:gd name="T99" fmla="*/ 62373672 h 348"/>
              <a:gd name="T100" fmla="*/ 34761374 w 635"/>
              <a:gd name="T101" fmla="*/ 80014759 h 348"/>
              <a:gd name="T102" fmla="*/ 21488848 w 635"/>
              <a:gd name="T103" fmla="*/ 105216338 h 348"/>
              <a:gd name="T104" fmla="*/ 5688224 w 635"/>
              <a:gd name="T105" fmla="*/ 143018668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5"/>
              <a:gd name="T160" fmla="*/ 0 h 348"/>
              <a:gd name="T161" fmla="*/ 635 w 635"/>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5" h="348">
                <a:moveTo>
                  <a:pt x="0" y="274"/>
                </a:moveTo>
                <a:lnTo>
                  <a:pt x="7" y="264"/>
                </a:lnTo>
                <a:lnTo>
                  <a:pt x="14" y="253"/>
                </a:lnTo>
                <a:lnTo>
                  <a:pt x="18" y="239"/>
                </a:lnTo>
                <a:lnTo>
                  <a:pt x="21" y="222"/>
                </a:lnTo>
                <a:lnTo>
                  <a:pt x="26" y="214"/>
                </a:lnTo>
                <a:lnTo>
                  <a:pt x="33" y="205"/>
                </a:lnTo>
                <a:lnTo>
                  <a:pt x="39" y="196"/>
                </a:lnTo>
                <a:lnTo>
                  <a:pt x="45" y="185"/>
                </a:lnTo>
                <a:lnTo>
                  <a:pt x="51" y="175"/>
                </a:lnTo>
                <a:lnTo>
                  <a:pt x="56" y="165"/>
                </a:lnTo>
                <a:lnTo>
                  <a:pt x="62" y="157"/>
                </a:lnTo>
                <a:lnTo>
                  <a:pt x="67" y="148"/>
                </a:lnTo>
                <a:lnTo>
                  <a:pt x="72" y="142"/>
                </a:lnTo>
                <a:lnTo>
                  <a:pt x="78" y="136"/>
                </a:lnTo>
                <a:lnTo>
                  <a:pt x="85" y="131"/>
                </a:lnTo>
                <a:lnTo>
                  <a:pt x="93" y="125"/>
                </a:lnTo>
                <a:lnTo>
                  <a:pt x="100" y="122"/>
                </a:lnTo>
                <a:lnTo>
                  <a:pt x="107" y="119"/>
                </a:lnTo>
                <a:lnTo>
                  <a:pt x="114" y="116"/>
                </a:lnTo>
                <a:lnTo>
                  <a:pt x="120" y="114"/>
                </a:lnTo>
                <a:lnTo>
                  <a:pt x="130" y="108"/>
                </a:lnTo>
                <a:lnTo>
                  <a:pt x="140" y="100"/>
                </a:lnTo>
                <a:lnTo>
                  <a:pt x="147" y="94"/>
                </a:lnTo>
                <a:lnTo>
                  <a:pt x="151" y="91"/>
                </a:lnTo>
                <a:lnTo>
                  <a:pt x="166" y="86"/>
                </a:lnTo>
                <a:lnTo>
                  <a:pt x="184" y="83"/>
                </a:lnTo>
                <a:lnTo>
                  <a:pt x="205" y="78"/>
                </a:lnTo>
                <a:lnTo>
                  <a:pt x="227" y="75"/>
                </a:lnTo>
                <a:lnTo>
                  <a:pt x="250" y="72"/>
                </a:lnTo>
                <a:lnTo>
                  <a:pt x="272" y="70"/>
                </a:lnTo>
                <a:lnTo>
                  <a:pt x="291" y="70"/>
                </a:lnTo>
                <a:lnTo>
                  <a:pt x="308" y="70"/>
                </a:lnTo>
                <a:lnTo>
                  <a:pt x="316" y="75"/>
                </a:lnTo>
                <a:lnTo>
                  <a:pt x="325" y="78"/>
                </a:lnTo>
                <a:lnTo>
                  <a:pt x="335" y="83"/>
                </a:lnTo>
                <a:lnTo>
                  <a:pt x="346" y="87"/>
                </a:lnTo>
                <a:lnTo>
                  <a:pt x="360" y="91"/>
                </a:lnTo>
                <a:lnTo>
                  <a:pt x="374" y="94"/>
                </a:lnTo>
                <a:lnTo>
                  <a:pt x="390" y="96"/>
                </a:lnTo>
                <a:lnTo>
                  <a:pt x="407" y="97"/>
                </a:lnTo>
                <a:lnTo>
                  <a:pt x="420" y="102"/>
                </a:lnTo>
                <a:lnTo>
                  <a:pt x="439" y="113"/>
                </a:lnTo>
                <a:lnTo>
                  <a:pt x="462" y="127"/>
                </a:lnTo>
                <a:lnTo>
                  <a:pt x="486" y="144"/>
                </a:lnTo>
                <a:lnTo>
                  <a:pt x="510" y="165"/>
                </a:lnTo>
                <a:lnTo>
                  <a:pt x="533" y="188"/>
                </a:lnTo>
                <a:lnTo>
                  <a:pt x="554" y="213"/>
                </a:lnTo>
                <a:lnTo>
                  <a:pt x="570" y="239"/>
                </a:lnTo>
                <a:lnTo>
                  <a:pt x="565" y="238"/>
                </a:lnTo>
                <a:lnTo>
                  <a:pt x="561" y="237"/>
                </a:lnTo>
                <a:lnTo>
                  <a:pt x="557" y="236"/>
                </a:lnTo>
                <a:lnTo>
                  <a:pt x="553" y="235"/>
                </a:lnTo>
                <a:lnTo>
                  <a:pt x="548" y="235"/>
                </a:lnTo>
                <a:lnTo>
                  <a:pt x="543" y="235"/>
                </a:lnTo>
                <a:lnTo>
                  <a:pt x="538" y="235"/>
                </a:lnTo>
                <a:lnTo>
                  <a:pt x="531" y="235"/>
                </a:lnTo>
                <a:lnTo>
                  <a:pt x="524" y="234"/>
                </a:lnTo>
                <a:lnTo>
                  <a:pt x="516" y="233"/>
                </a:lnTo>
                <a:lnTo>
                  <a:pt x="508" y="231"/>
                </a:lnTo>
                <a:lnTo>
                  <a:pt x="500" y="230"/>
                </a:lnTo>
                <a:lnTo>
                  <a:pt x="491" y="229"/>
                </a:lnTo>
                <a:lnTo>
                  <a:pt x="483" y="228"/>
                </a:lnTo>
                <a:lnTo>
                  <a:pt x="477" y="228"/>
                </a:lnTo>
                <a:lnTo>
                  <a:pt x="470" y="228"/>
                </a:lnTo>
                <a:lnTo>
                  <a:pt x="463" y="228"/>
                </a:lnTo>
                <a:lnTo>
                  <a:pt x="456" y="228"/>
                </a:lnTo>
                <a:lnTo>
                  <a:pt x="449" y="227"/>
                </a:lnTo>
                <a:lnTo>
                  <a:pt x="442" y="226"/>
                </a:lnTo>
                <a:lnTo>
                  <a:pt x="435" y="226"/>
                </a:lnTo>
                <a:lnTo>
                  <a:pt x="430" y="224"/>
                </a:lnTo>
                <a:lnTo>
                  <a:pt x="427" y="224"/>
                </a:lnTo>
                <a:lnTo>
                  <a:pt x="426" y="224"/>
                </a:lnTo>
                <a:lnTo>
                  <a:pt x="432" y="231"/>
                </a:lnTo>
                <a:lnTo>
                  <a:pt x="440" y="239"/>
                </a:lnTo>
                <a:lnTo>
                  <a:pt x="448" y="248"/>
                </a:lnTo>
                <a:lnTo>
                  <a:pt x="455" y="258"/>
                </a:lnTo>
                <a:lnTo>
                  <a:pt x="459" y="264"/>
                </a:lnTo>
                <a:lnTo>
                  <a:pt x="465" y="268"/>
                </a:lnTo>
                <a:lnTo>
                  <a:pt x="472" y="273"/>
                </a:lnTo>
                <a:lnTo>
                  <a:pt x="480" y="277"/>
                </a:lnTo>
                <a:lnTo>
                  <a:pt x="488" y="282"/>
                </a:lnTo>
                <a:lnTo>
                  <a:pt x="496" y="286"/>
                </a:lnTo>
                <a:lnTo>
                  <a:pt x="503" y="288"/>
                </a:lnTo>
                <a:lnTo>
                  <a:pt x="509" y="289"/>
                </a:lnTo>
                <a:lnTo>
                  <a:pt x="518" y="291"/>
                </a:lnTo>
                <a:lnTo>
                  <a:pt x="527" y="295"/>
                </a:lnTo>
                <a:lnTo>
                  <a:pt x="535" y="299"/>
                </a:lnTo>
                <a:lnTo>
                  <a:pt x="542" y="306"/>
                </a:lnTo>
                <a:lnTo>
                  <a:pt x="547" y="311"/>
                </a:lnTo>
                <a:lnTo>
                  <a:pt x="551" y="314"/>
                </a:lnTo>
                <a:lnTo>
                  <a:pt x="558" y="318"/>
                </a:lnTo>
                <a:lnTo>
                  <a:pt x="564" y="321"/>
                </a:lnTo>
                <a:lnTo>
                  <a:pt x="571" y="325"/>
                </a:lnTo>
                <a:lnTo>
                  <a:pt x="578" y="328"/>
                </a:lnTo>
                <a:lnTo>
                  <a:pt x="584" y="332"/>
                </a:lnTo>
                <a:lnTo>
                  <a:pt x="588" y="334"/>
                </a:lnTo>
                <a:lnTo>
                  <a:pt x="593" y="336"/>
                </a:lnTo>
                <a:lnTo>
                  <a:pt x="597" y="339"/>
                </a:lnTo>
                <a:lnTo>
                  <a:pt x="603" y="341"/>
                </a:lnTo>
                <a:lnTo>
                  <a:pt x="609" y="343"/>
                </a:lnTo>
                <a:lnTo>
                  <a:pt x="615" y="345"/>
                </a:lnTo>
                <a:lnTo>
                  <a:pt x="619" y="347"/>
                </a:lnTo>
                <a:lnTo>
                  <a:pt x="622" y="348"/>
                </a:lnTo>
                <a:lnTo>
                  <a:pt x="623" y="348"/>
                </a:lnTo>
                <a:lnTo>
                  <a:pt x="630" y="329"/>
                </a:lnTo>
                <a:lnTo>
                  <a:pt x="634" y="307"/>
                </a:lnTo>
                <a:lnTo>
                  <a:pt x="635" y="288"/>
                </a:lnTo>
                <a:lnTo>
                  <a:pt x="633" y="276"/>
                </a:lnTo>
                <a:lnTo>
                  <a:pt x="632" y="265"/>
                </a:lnTo>
                <a:lnTo>
                  <a:pt x="632" y="254"/>
                </a:lnTo>
                <a:lnTo>
                  <a:pt x="631" y="245"/>
                </a:lnTo>
                <a:lnTo>
                  <a:pt x="630" y="236"/>
                </a:lnTo>
                <a:lnTo>
                  <a:pt x="627" y="228"/>
                </a:lnTo>
                <a:lnTo>
                  <a:pt x="627" y="223"/>
                </a:lnTo>
                <a:lnTo>
                  <a:pt x="630" y="219"/>
                </a:lnTo>
                <a:lnTo>
                  <a:pt x="632" y="214"/>
                </a:lnTo>
                <a:lnTo>
                  <a:pt x="633" y="208"/>
                </a:lnTo>
                <a:lnTo>
                  <a:pt x="633" y="200"/>
                </a:lnTo>
                <a:lnTo>
                  <a:pt x="631" y="191"/>
                </a:lnTo>
                <a:lnTo>
                  <a:pt x="631" y="178"/>
                </a:lnTo>
                <a:lnTo>
                  <a:pt x="631" y="169"/>
                </a:lnTo>
                <a:lnTo>
                  <a:pt x="630" y="167"/>
                </a:lnTo>
                <a:lnTo>
                  <a:pt x="627" y="170"/>
                </a:lnTo>
                <a:lnTo>
                  <a:pt x="625" y="178"/>
                </a:lnTo>
                <a:lnTo>
                  <a:pt x="622" y="188"/>
                </a:lnTo>
                <a:lnTo>
                  <a:pt x="618" y="197"/>
                </a:lnTo>
                <a:lnTo>
                  <a:pt x="615" y="206"/>
                </a:lnTo>
                <a:lnTo>
                  <a:pt x="612" y="215"/>
                </a:lnTo>
                <a:lnTo>
                  <a:pt x="609" y="222"/>
                </a:lnTo>
                <a:lnTo>
                  <a:pt x="603" y="227"/>
                </a:lnTo>
                <a:lnTo>
                  <a:pt x="597" y="237"/>
                </a:lnTo>
                <a:lnTo>
                  <a:pt x="592" y="257"/>
                </a:lnTo>
                <a:lnTo>
                  <a:pt x="588" y="231"/>
                </a:lnTo>
                <a:lnTo>
                  <a:pt x="582" y="211"/>
                </a:lnTo>
                <a:lnTo>
                  <a:pt x="576" y="192"/>
                </a:lnTo>
                <a:lnTo>
                  <a:pt x="570" y="175"/>
                </a:lnTo>
                <a:lnTo>
                  <a:pt x="566" y="166"/>
                </a:lnTo>
                <a:lnTo>
                  <a:pt x="563" y="154"/>
                </a:lnTo>
                <a:lnTo>
                  <a:pt x="558" y="143"/>
                </a:lnTo>
                <a:lnTo>
                  <a:pt x="553" y="130"/>
                </a:lnTo>
                <a:lnTo>
                  <a:pt x="547" y="119"/>
                </a:lnTo>
                <a:lnTo>
                  <a:pt x="539" y="106"/>
                </a:lnTo>
                <a:lnTo>
                  <a:pt x="529" y="96"/>
                </a:lnTo>
                <a:lnTo>
                  <a:pt x="520" y="85"/>
                </a:lnTo>
                <a:lnTo>
                  <a:pt x="511" y="77"/>
                </a:lnTo>
                <a:lnTo>
                  <a:pt x="503" y="71"/>
                </a:lnTo>
                <a:lnTo>
                  <a:pt x="495" y="66"/>
                </a:lnTo>
                <a:lnTo>
                  <a:pt x="488" y="62"/>
                </a:lnTo>
                <a:lnTo>
                  <a:pt x="481" y="57"/>
                </a:lnTo>
                <a:lnTo>
                  <a:pt x="474" y="54"/>
                </a:lnTo>
                <a:lnTo>
                  <a:pt x="466" y="48"/>
                </a:lnTo>
                <a:lnTo>
                  <a:pt x="458" y="43"/>
                </a:lnTo>
                <a:lnTo>
                  <a:pt x="449" y="36"/>
                </a:lnTo>
                <a:lnTo>
                  <a:pt x="437" y="30"/>
                </a:lnTo>
                <a:lnTo>
                  <a:pt x="427" y="25"/>
                </a:lnTo>
                <a:lnTo>
                  <a:pt x="415" y="21"/>
                </a:lnTo>
                <a:lnTo>
                  <a:pt x="404" y="17"/>
                </a:lnTo>
                <a:lnTo>
                  <a:pt x="394" y="14"/>
                </a:lnTo>
                <a:lnTo>
                  <a:pt x="383" y="11"/>
                </a:lnTo>
                <a:lnTo>
                  <a:pt x="375" y="10"/>
                </a:lnTo>
                <a:lnTo>
                  <a:pt x="368" y="9"/>
                </a:lnTo>
                <a:lnTo>
                  <a:pt x="363" y="7"/>
                </a:lnTo>
                <a:lnTo>
                  <a:pt x="356" y="5"/>
                </a:lnTo>
                <a:lnTo>
                  <a:pt x="349" y="2"/>
                </a:lnTo>
                <a:lnTo>
                  <a:pt x="342" y="1"/>
                </a:lnTo>
                <a:lnTo>
                  <a:pt x="333" y="0"/>
                </a:lnTo>
                <a:lnTo>
                  <a:pt x="322" y="1"/>
                </a:lnTo>
                <a:lnTo>
                  <a:pt x="308" y="5"/>
                </a:lnTo>
                <a:lnTo>
                  <a:pt x="299" y="3"/>
                </a:lnTo>
                <a:lnTo>
                  <a:pt x="291" y="3"/>
                </a:lnTo>
                <a:lnTo>
                  <a:pt x="284" y="2"/>
                </a:lnTo>
                <a:lnTo>
                  <a:pt x="278" y="2"/>
                </a:lnTo>
                <a:lnTo>
                  <a:pt x="273" y="2"/>
                </a:lnTo>
                <a:lnTo>
                  <a:pt x="267" y="2"/>
                </a:lnTo>
                <a:lnTo>
                  <a:pt x="260" y="3"/>
                </a:lnTo>
                <a:lnTo>
                  <a:pt x="253" y="6"/>
                </a:lnTo>
                <a:lnTo>
                  <a:pt x="245" y="7"/>
                </a:lnTo>
                <a:lnTo>
                  <a:pt x="235" y="7"/>
                </a:lnTo>
                <a:lnTo>
                  <a:pt x="223" y="8"/>
                </a:lnTo>
                <a:lnTo>
                  <a:pt x="211" y="8"/>
                </a:lnTo>
                <a:lnTo>
                  <a:pt x="198" y="9"/>
                </a:lnTo>
                <a:lnTo>
                  <a:pt x="186" y="13"/>
                </a:lnTo>
                <a:lnTo>
                  <a:pt x="175" y="17"/>
                </a:lnTo>
                <a:lnTo>
                  <a:pt x="166" y="24"/>
                </a:lnTo>
                <a:lnTo>
                  <a:pt x="173" y="30"/>
                </a:lnTo>
                <a:lnTo>
                  <a:pt x="167" y="32"/>
                </a:lnTo>
                <a:lnTo>
                  <a:pt x="160" y="36"/>
                </a:lnTo>
                <a:lnTo>
                  <a:pt x="154" y="38"/>
                </a:lnTo>
                <a:lnTo>
                  <a:pt x="147" y="41"/>
                </a:lnTo>
                <a:lnTo>
                  <a:pt x="141" y="45"/>
                </a:lnTo>
                <a:lnTo>
                  <a:pt x="135" y="49"/>
                </a:lnTo>
                <a:lnTo>
                  <a:pt x="128" y="56"/>
                </a:lnTo>
                <a:lnTo>
                  <a:pt x="121" y="63"/>
                </a:lnTo>
                <a:lnTo>
                  <a:pt x="114" y="71"/>
                </a:lnTo>
                <a:lnTo>
                  <a:pt x="107" y="78"/>
                </a:lnTo>
                <a:lnTo>
                  <a:pt x="100" y="84"/>
                </a:lnTo>
                <a:lnTo>
                  <a:pt x="93" y="90"/>
                </a:lnTo>
                <a:lnTo>
                  <a:pt x="85" y="94"/>
                </a:lnTo>
                <a:lnTo>
                  <a:pt x="78" y="99"/>
                </a:lnTo>
                <a:lnTo>
                  <a:pt x="71" y="104"/>
                </a:lnTo>
                <a:lnTo>
                  <a:pt x="64" y="109"/>
                </a:lnTo>
                <a:lnTo>
                  <a:pt x="56" y="120"/>
                </a:lnTo>
                <a:lnTo>
                  <a:pt x="55" y="127"/>
                </a:lnTo>
                <a:lnTo>
                  <a:pt x="55" y="134"/>
                </a:lnTo>
                <a:lnTo>
                  <a:pt x="53" y="142"/>
                </a:lnTo>
                <a:lnTo>
                  <a:pt x="44" y="153"/>
                </a:lnTo>
                <a:lnTo>
                  <a:pt x="34" y="167"/>
                </a:lnTo>
                <a:lnTo>
                  <a:pt x="25" y="181"/>
                </a:lnTo>
                <a:lnTo>
                  <a:pt x="22" y="193"/>
                </a:lnTo>
                <a:lnTo>
                  <a:pt x="17" y="207"/>
                </a:lnTo>
                <a:lnTo>
                  <a:pt x="9" y="227"/>
                </a:lnTo>
                <a:lnTo>
                  <a:pt x="1" y="250"/>
                </a:lnTo>
                <a:lnTo>
                  <a:pt x="0" y="274"/>
                </a:lnTo>
                <a:close/>
              </a:path>
            </a:pathLst>
          </a:custGeom>
          <a:solidFill>
            <a:srgbClr val="000000"/>
          </a:solidFill>
          <a:ln w="9525">
            <a:noFill/>
            <a:round/>
            <a:headEnd/>
            <a:tailEnd/>
          </a:ln>
        </p:spPr>
        <p:txBody>
          <a:bodyPr/>
          <a:lstStyle/>
          <a:p>
            <a:endParaRPr lang="en-US"/>
          </a:p>
        </p:txBody>
      </p:sp>
      <p:sp>
        <p:nvSpPr>
          <p:cNvPr id="18447" name="Rectangle 15"/>
          <p:cNvSpPr>
            <a:spLocks noChangeArrowheads="1"/>
          </p:cNvSpPr>
          <p:nvPr/>
        </p:nvSpPr>
        <p:spPr bwMode="auto">
          <a:xfrm>
            <a:off x="4498975" y="3262313"/>
            <a:ext cx="1158875" cy="733425"/>
          </a:xfrm>
          <a:prstGeom prst="rect">
            <a:avLst/>
          </a:prstGeom>
          <a:noFill/>
          <a:ln w="9525">
            <a:noFill/>
            <a:miter lim="800000"/>
            <a:headEnd/>
            <a:tailEnd/>
          </a:ln>
        </p:spPr>
        <p:txBody>
          <a:bodyPr lIns="0" tIns="0" rIns="0" bIns="0">
            <a:spAutoFit/>
          </a:bodyPr>
          <a:lstStyle/>
          <a:p>
            <a:pPr algn="ctr">
              <a:lnSpc>
                <a:spcPct val="100000"/>
              </a:lnSpc>
              <a:spcBef>
                <a:spcPct val="0"/>
              </a:spcBef>
            </a:pPr>
            <a:r>
              <a:rPr kumimoji="0" lang="en-US" sz="1600" b="1">
                <a:latin typeface="Tahoma" pitchFamily="34" charset="0"/>
              </a:rPr>
              <a:t>Not thinking about it </a:t>
            </a:r>
            <a:endParaRPr kumimoji="0" lang="en-US" sz="1600" b="1">
              <a:latin typeface="Times New Roman" pitchFamily="18" charset="0"/>
            </a:endParaRPr>
          </a:p>
        </p:txBody>
      </p:sp>
      <p:sp>
        <p:nvSpPr>
          <p:cNvPr id="18448" name="Rectangle 16"/>
          <p:cNvSpPr>
            <a:spLocks noChangeArrowheads="1"/>
          </p:cNvSpPr>
          <p:nvPr/>
        </p:nvSpPr>
        <p:spPr bwMode="auto">
          <a:xfrm>
            <a:off x="5045075" y="4633913"/>
            <a:ext cx="1158875" cy="733425"/>
          </a:xfrm>
          <a:prstGeom prst="rect">
            <a:avLst/>
          </a:prstGeom>
          <a:noFill/>
          <a:ln w="9525">
            <a:noFill/>
            <a:miter lim="800000"/>
            <a:headEnd/>
            <a:tailEnd/>
          </a:ln>
        </p:spPr>
        <p:txBody>
          <a:bodyPr lIns="0" tIns="0" rIns="0" bIns="0">
            <a:spAutoFit/>
          </a:bodyPr>
          <a:lstStyle/>
          <a:p>
            <a:pPr algn="ctr">
              <a:lnSpc>
                <a:spcPct val="100000"/>
              </a:lnSpc>
              <a:spcBef>
                <a:spcPct val="0"/>
              </a:spcBef>
            </a:pPr>
            <a:r>
              <a:rPr kumimoji="0" lang="en-US" sz="1600" b="1">
                <a:latin typeface="Tahoma" pitchFamily="34" charset="0"/>
              </a:rPr>
              <a:t>Thinking about it, not ready</a:t>
            </a:r>
            <a:endParaRPr kumimoji="0" lang="en-US" sz="1600" b="1">
              <a:latin typeface="Times New Roman" pitchFamily="18" charset="0"/>
            </a:endParaRPr>
          </a:p>
        </p:txBody>
      </p:sp>
      <p:sp>
        <p:nvSpPr>
          <p:cNvPr id="18449" name="AutoShape 17"/>
          <p:cNvSpPr>
            <a:spLocks/>
          </p:cNvSpPr>
          <p:nvPr/>
        </p:nvSpPr>
        <p:spPr bwMode="auto">
          <a:xfrm>
            <a:off x="5448300" y="2892425"/>
            <a:ext cx="1295400" cy="2768600"/>
          </a:xfrm>
          <a:prstGeom prst="rightBrace">
            <a:avLst>
              <a:gd name="adj1" fmla="val 17810"/>
              <a:gd name="adj2" fmla="val 50000"/>
            </a:avLst>
          </a:prstGeom>
          <a:noFill/>
          <a:ln w="9525">
            <a:noFill/>
            <a:round/>
            <a:headEnd/>
            <a:tailEnd/>
          </a:ln>
        </p:spPr>
        <p:txBody>
          <a:bodyPr wrap="none" anchor="ctr"/>
          <a:lstStyle/>
          <a:p>
            <a:endParaRPr lang="en-US"/>
          </a:p>
        </p:txBody>
      </p:sp>
      <p:sp>
        <p:nvSpPr>
          <p:cNvPr id="18450" name="AutoShape 18"/>
          <p:cNvSpPr>
            <a:spLocks/>
          </p:cNvSpPr>
          <p:nvPr/>
        </p:nvSpPr>
        <p:spPr bwMode="auto">
          <a:xfrm rot="-1492147">
            <a:off x="5703888" y="2449513"/>
            <a:ext cx="1274762" cy="2971800"/>
          </a:xfrm>
          <a:prstGeom prst="rightBrace">
            <a:avLst>
              <a:gd name="adj1" fmla="val 19427"/>
              <a:gd name="adj2" fmla="val 50000"/>
            </a:avLst>
          </a:prstGeom>
          <a:noFill/>
          <a:ln w="28575">
            <a:solidFill>
              <a:schemeClr val="tx1"/>
            </a:solidFill>
            <a:round/>
            <a:headEnd/>
            <a:tailEnd/>
          </a:ln>
        </p:spPr>
        <p:txBody>
          <a:bodyPr wrap="none" anchor="ctr"/>
          <a:lstStyle/>
          <a:p>
            <a:endParaRPr lang="en-US"/>
          </a:p>
        </p:txBody>
      </p:sp>
      <p:sp>
        <p:nvSpPr>
          <p:cNvPr id="18451" name="Text Box 19"/>
          <p:cNvSpPr txBox="1">
            <a:spLocks noChangeArrowheads="1"/>
          </p:cNvSpPr>
          <p:nvPr/>
        </p:nvSpPr>
        <p:spPr bwMode="auto">
          <a:xfrm>
            <a:off x="558800" y="1774825"/>
            <a:ext cx="7986713" cy="822325"/>
          </a:xfrm>
          <a:prstGeom prst="rect">
            <a:avLst/>
          </a:prstGeom>
          <a:noFill/>
          <a:ln w="9525" algn="ctr">
            <a:noFill/>
            <a:miter lim="800000"/>
            <a:headEnd/>
            <a:tailEnd/>
          </a:ln>
        </p:spPr>
        <p:txBody>
          <a:bodyPr>
            <a:spAutoFit/>
          </a:bodyPr>
          <a:lstStyle/>
          <a:p>
            <a:pPr algn="ctr">
              <a:lnSpc>
                <a:spcPct val="100000"/>
              </a:lnSpc>
            </a:pPr>
            <a:r>
              <a:rPr kumimoji="0" lang="en-US" sz="2400"/>
              <a:t>For most patients, quitting is a cyclical process, and their readiness to quit (or stay quit) will change over time.</a:t>
            </a:r>
          </a:p>
        </p:txBody>
      </p:sp>
      <p:sp>
        <p:nvSpPr>
          <p:cNvPr id="18452" name="Text Box 20"/>
          <p:cNvSpPr txBox="1">
            <a:spLocks noChangeArrowheads="1"/>
          </p:cNvSpPr>
          <p:nvPr/>
        </p:nvSpPr>
        <p:spPr bwMode="auto">
          <a:xfrm>
            <a:off x="6946900" y="5243513"/>
            <a:ext cx="2047875" cy="1465262"/>
          </a:xfrm>
          <a:prstGeom prst="rect">
            <a:avLst/>
          </a:prstGeom>
          <a:solidFill>
            <a:schemeClr val="tx1"/>
          </a:solidFill>
          <a:ln w="9525">
            <a:noFill/>
            <a:miter lim="800000"/>
            <a:headEnd/>
            <a:tailEnd/>
          </a:ln>
        </p:spPr>
        <p:txBody>
          <a:bodyPr>
            <a:spAutoFit/>
          </a:bodyPr>
          <a:lstStyle/>
          <a:p>
            <a:pPr algn="ctr" eaLnBrk="1" hangingPunct="1">
              <a:lnSpc>
                <a:spcPct val="100000"/>
              </a:lnSpc>
              <a:spcBef>
                <a:spcPct val="0"/>
              </a:spcBef>
              <a:buClr>
                <a:schemeClr val="folHlink"/>
              </a:buClr>
              <a:buSzPct val="90000"/>
              <a:buFont typeface="Wingdings" pitchFamily="2" charset="2"/>
              <a:buNone/>
            </a:pPr>
            <a:r>
              <a:rPr kumimoji="0" lang="en-US" sz="1800" b="1">
                <a:solidFill>
                  <a:schemeClr val="bg1"/>
                </a:solidFill>
              </a:rPr>
              <a:t>Assess readiness to quit (or to stay quit) at each patient contact.</a:t>
            </a:r>
          </a:p>
        </p:txBody>
      </p:sp>
      <p:sp>
        <p:nvSpPr>
          <p:cNvPr id="18453" name="Rectangle 21"/>
          <p:cNvSpPr>
            <a:spLocks noChangeArrowheads="1"/>
          </p:cNvSpPr>
          <p:nvPr/>
        </p:nvSpPr>
        <p:spPr bwMode="auto">
          <a:xfrm>
            <a:off x="1828800" y="617538"/>
            <a:ext cx="7115175" cy="1143000"/>
          </a:xfrm>
          <a:prstGeom prst="rect">
            <a:avLst/>
          </a:prstGeom>
          <a:noFill/>
          <a:ln w="9525">
            <a:noFill/>
            <a:miter lim="800000"/>
            <a:headEnd/>
            <a:tailEnd/>
          </a:ln>
        </p:spPr>
        <p:txBody>
          <a:bodyPr anchor="b"/>
          <a:lstStyle/>
          <a:p>
            <a:pPr eaLnBrk="1" hangingPunct="1">
              <a:lnSpc>
                <a:spcPct val="100000"/>
              </a:lnSpc>
              <a:spcBef>
                <a:spcPct val="0"/>
              </a:spcBef>
            </a:pPr>
            <a:r>
              <a:rPr kumimoji="0" lang="en-US" sz="3800">
                <a:solidFill>
                  <a:schemeClr val="folHlink"/>
                </a:solidFill>
                <a:latin typeface="Tahoma" pitchFamily="34" charset="0"/>
              </a:rPr>
              <a:t>ASSESSING </a:t>
            </a:r>
            <a:br>
              <a:rPr kumimoji="0" lang="en-US" sz="3800">
                <a:solidFill>
                  <a:schemeClr val="folHlink"/>
                </a:solidFill>
                <a:latin typeface="Tahoma" pitchFamily="34" charset="0"/>
              </a:rPr>
            </a:br>
            <a:r>
              <a:rPr kumimoji="0" lang="en-US" sz="3800">
                <a:solidFill>
                  <a:schemeClr val="folHlink"/>
                </a:solidFill>
                <a:latin typeface="Tahoma" pitchFamily="34" charset="0"/>
              </a:rPr>
              <a:t>READINESS to QUIT </a:t>
            </a:r>
            <a:r>
              <a:rPr kumimoji="0" lang="en-US" sz="2200">
                <a:solidFill>
                  <a:schemeClr val="folHlink"/>
                </a:solidFill>
                <a:latin typeface="Tahoma" pitchFamily="34" charset="0"/>
              </a:rPr>
              <a:t>(cont’d)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28800" y="617538"/>
            <a:ext cx="7162800" cy="1143000"/>
          </a:xfrm>
          <a:noFill/>
        </p:spPr>
        <p:txBody>
          <a:bodyPr/>
          <a:lstStyle/>
          <a:p>
            <a:pPr eaLnBrk="1" hangingPunct="1"/>
            <a:r>
              <a:rPr lang="en-US" sz="3700" smtClean="0"/>
              <a:t>IS a PATIENT READY to QUIT?</a:t>
            </a:r>
          </a:p>
        </p:txBody>
      </p:sp>
      <p:sp>
        <p:nvSpPr>
          <p:cNvPr id="19459" name="Text Box 3"/>
          <p:cNvSpPr txBox="1">
            <a:spLocks noChangeArrowheads="1"/>
          </p:cNvSpPr>
          <p:nvPr/>
        </p:nvSpPr>
        <p:spPr bwMode="auto">
          <a:xfrm>
            <a:off x="2025650" y="1903413"/>
            <a:ext cx="4122738" cy="396875"/>
          </a:xfrm>
          <a:prstGeom prst="rect">
            <a:avLst/>
          </a:prstGeom>
          <a:solidFill>
            <a:schemeClr val="tx2"/>
          </a:solidFill>
          <a:ln w="9525" algn="ctr">
            <a:noFill/>
            <a:miter lim="800000"/>
            <a:headEnd/>
            <a:tailEnd/>
          </a:ln>
        </p:spPr>
        <p:txBody>
          <a:bodyPr wrap="none">
            <a:spAutoFit/>
          </a:bodyPr>
          <a:lstStyle/>
          <a:p>
            <a:pPr>
              <a:lnSpc>
                <a:spcPct val="100000"/>
              </a:lnSpc>
            </a:pPr>
            <a:r>
              <a:rPr lang="en-US" sz="2000">
                <a:solidFill>
                  <a:srgbClr val="CCECFF"/>
                </a:solidFill>
                <a:latin typeface="Tahoma" pitchFamily="34" charset="0"/>
              </a:rPr>
              <a:t>Does the patient now use tobacco?</a:t>
            </a:r>
          </a:p>
        </p:txBody>
      </p:sp>
      <p:grpSp>
        <p:nvGrpSpPr>
          <p:cNvPr id="2" name="Group 4"/>
          <p:cNvGrpSpPr>
            <a:grpSpLocks/>
          </p:cNvGrpSpPr>
          <p:nvPr/>
        </p:nvGrpSpPr>
        <p:grpSpPr bwMode="auto">
          <a:xfrm>
            <a:off x="-41275" y="2286000"/>
            <a:ext cx="4573588" cy="3040063"/>
            <a:chOff x="-26" y="1440"/>
            <a:chExt cx="2881" cy="1915"/>
          </a:xfrm>
        </p:grpSpPr>
        <p:cxnSp>
          <p:nvCxnSpPr>
            <p:cNvPr id="19472" name="AutoShape 5"/>
            <p:cNvCxnSpPr>
              <a:cxnSpLocks noChangeShapeType="1"/>
            </p:cNvCxnSpPr>
            <p:nvPr/>
          </p:nvCxnSpPr>
          <p:spPr bwMode="auto">
            <a:xfrm rot="5400000">
              <a:off x="1527" y="1451"/>
              <a:ext cx="406" cy="395"/>
            </a:xfrm>
            <a:prstGeom prst="bentConnector3">
              <a:avLst>
                <a:gd name="adj1" fmla="val 50000"/>
              </a:avLst>
            </a:prstGeom>
            <a:noFill/>
            <a:ln w="57150">
              <a:solidFill>
                <a:srgbClr val="000000"/>
              </a:solidFill>
              <a:miter lim="800000"/>
              <a:headEnd/>
              <a:tailEnd type="triangle" w="med" len="med"/>
            </a:ln>
          </p:spPr>
        </p:cxnSp>
        <p:sp>
          <p:nvSpPr>
            <p:cNvPr id="19473" name="Text Box 6"/>
            <p:cNvSpPr txBox="1">
              <a:spLocks noChangeArrowheads="1"/>
            </p:cNvSpPr>
            <p:nvPr/>
          </p:nvSpPr>
          <p:spPr bwMode="auto">
            <a:xfrm>
              <a:off x="593" y="1859"/>
              <a:ext cx="1647" cy="442"/>
            </a:xfrm>
            <a:prstGeom prst="rect">
              <a:avLst/>
            </a:prstGeom>
            <a:solidFill>
              <a:schemeClr val="tx2"/>
            </a:solidFill>
            <a:ln w="57150" algn="ctr">
              <a:noFill/>
              <a:miter lim="800000"/>
              <a:headEnd/>
              <a:tailEnd/>
            </a:ln>
          </p:spPr>
          <p:txBody>
            <a:bodyPr>
              <a:spAutoFit/>
            </a:bodyPr>
            <a:lstStyle/>
            <a:p>
              <a:pPr algn="ctr">
                <a:lnSpc>
                  <a:spcPct val="100000"/>
                </a:lnSpc>
              </a:pPr>
              <a:r>
                <a:rPr lang="en-US" sz="2000">
                  <a:solidFill>
                    <a:srgbClr val="CCECFF"/>
                  </a:solidFill>
                  <a:latin typeface="Tahoma" pitchFamily="34" charset="0"/>
                </a:rPr>
                <a:t>Is the patient now ready to quit?</a:t>
              </a:r>
            </a:p>
          </p:txBody>
        </p:sp>
        <p:cxnSp>
          <p:nvCxnSpPr>
            <p:cNvPr id="19474" name="AutoShape 7"/>
            <p:cNvCxnSpPr>
              <a:cxnSpLocks noChangeShapeType="1"/>
            </p:cNvCxnSpPr>
            <p:nvPr/>
          </p:nvCxnSpPr>
          <p:spPr bwMode="auto">
            <a:xfrm rot="5400000">
              <a:off x="540" y="2297"/>
              <a:ext cx="406" cy="395"/>
            </a:xfrm>
            <a:prstGeom prst="bentConnector3">
              <a:avLst>
                <a:gd name="adj1" fmla="val 50000"/>
              </a:avLst>
            </a:prstGeom>
            <a:noFill/>
            <a:ln w="57150">
              <a:solidFill>
                <a:srgbClr val="000000"/>
              </a:solidFill>
              <a:miter lim="800000"/>
              <a:headEnd/>
              <a:tailEnd type="triangle" w="med" len="med"/>
            </a:ln>
          </p:spPr>
        </p:cxnSp>
        <p:cxnSp>
          <p:nvCxnSpPr>
            <p:cNvPr id="19475" name="AutoShape 8"/>
            <p:cNvCxnSpPr>
              <a:cxnSpLocks noChangeShapeType="1"/>
            </p:cNvCxnSpPr>
            <p:nvPr/>
          </p:nvCxnSpPr>
          <p:spPr bwMode="auto">
            <a:xfrm rot="16200000" flipH="1">
              <a:off x="1913" y="2295"/>
              <a:ext cx="401" cy="396"/>
            </a:xfrm>
            <a:prstGeom prst="bentConnector3">
              <a:avLst>
                <a:gd name="adj1" fmla="val 49875"/>
              </a:avLst>
            </a:prstGeom>
            <a:noFill/>
            <a:ln w="57150">
              <a:solidFill>
                <a:srgbClr val="000000"/>
              </a:solidFill>
              <a:miter lim="800000"/>
              <a:headEnd/>
              <a:tailEnd type="triangle" w="med" len="med"/>
            </a:ln>
          </p:spPr>
        </p:cxnSp>
        <p:sp>
          <p:nvSpPr>
            <p:cNvPr id="19476" name="Text Box 9"/>
            <p:cNvSpPr txBox="1">
              <a:spLocks noChangeArrowheads="1"/>
            </p:cNvSpPr>
            <p:nvPr/>
          </p:nvSpPr>
          <p:spPr bwMode="auto">
            <a:xfrm>
              <a:off x="1784" y="2726"/>
              <a:ext cx="1071" cy="629"/>
            </a:xfrm>
            <a:prstGeom prst="rect">
              <a:avLst/>
            </a:prstGeom>
            <a:noFill/>
            <a:ln w="57150" algn="ctr">
              <a:noFill/>
              <a:miter lim="800000"/>
              <a:headEnd/>
              <a:tailEnd/>
            </a:ln>
          </p:spPr>
          <p:txBody>
            <a:bodyPr>
              <a:spAutoFit/>
            </a:bodyPr>
            <a:lstStyle/>
            <a:p>
              <a:pPr algn="ctr">
                <a:lnSpc>
                  <a:spcPct val="100000"/>
                </a:lnSpc>
                <a:spcBef>
                  <a:spcPct val="80000"/>
                </a:spcBef>
              </a:pPr>
              <a:r>
                <a:rPr lang="en-US" sz="1800" b="1">
                  <a:solidFill>
                    <a:schemeClr val="tx2"/>
                  </a:solidFill>
                  <a:latin typeface="Tahoma" pitchFamily="34" charset="0"/>
                </a:rPr>
                <a:t>Provide treatment</a:t>
              </a:r>
            </a:p>
            <a:p>
              <a:pPr algn="ctr">
                <a:lnSpc>
                  <a:spcPct val="100000"/>
                </a:lnSpc>
              </a:pPr>
              <a:r>
                <a:rPr lang="en-US" sz="1800" b="1">
                  <a:solidFill>
                    <a:schemeClr val="tx2"/>
                  </a:solidFill>
                  <a:latin typeface="Tahoma" pitchFamily="34" charset="0"/>
                </a:rPr>
                <a:t>The 5 A’s</a:t>
              </a:r>
            </a:p>
          </p:txBody>
        </p:sp>
        <p:sp>
          <p:nvSpPr>
            <p:cNvPr id="19477" name="Text Box 10"/>
            <p:cNvSpPr txBox="1">
              <a:spLocks noChangeArrowheads="1"/>
            </p:cNvSpPr>
            <p:nvPr/>
          </p:nvSpPr>
          <p:spPr bwMode="auto">
            <a:xfrm>
              <a:off x="-26" y="2726"/>
              <a:ext cx="1154" cy="407"/>
            </a:xfrm>
            <a:prstGeom prst="rect">
              <a:avLst/>
            </a:prstGeom>
            <a:noFill/>
            <a:ln w="57150" algn="ctr">
              <a:noFill/>
              <a:miter lim="800000"/>
              <a:headEnd/>
              <a:tailEnd/>
            </a:ln>
          </p:spPr>
          <p:txBody>
            <a:bodyPr>
              <a:spAutoFit/>
            </a:bodyPr>
            <a:lstStyle/>
            <a:p>
              <a:pPr algn="ctr">
                <a:lnSpc>
                  <a:spcPct val="100000"/>
                </a:lnSpc>
              </a:pPr>
              <a:r>
                <a:rPr lang="en-US" sz="1800" b="1">
                  <a:solidFill>
                    <a:schemeClr val="tx2"/>
                  </a:solidFill>
                  <a:latin typeface="Tahoma" pitchFamily="34" charset="0"/>
                </a:rPr>
                <a:t>Enhance motivation</a:t>
              </a:r>
            </a:p>
          </p:txBody>
        </p:sp>
        <p:sp>
          <p:nvSpPr>
            <p:cNvPr id="19478" name="Text Box 11"/>
            <p:cNvSpPr txBox="1">
              <a:spLocks noChangeArrowheads="1"/>
            </p:cNvSpPr>
            <p:nvPr/>
          </p:nvSpPr>
          <p:spPr bwMode="auto">
            <a:xfrm>
              <a:off x="1909" y="1440"/>
              <a:ext cx="344" cy="212"/>
            </a:xfrm>
            <a:prstGeom prst="rect">
              <a:avLst/>
            </a:prstGeom>
            <a:noFill/>
            <a:ln w="57150" algn="ctr">
              <a:noFill/>
              <a:miter lim="800000"/>
              <a:headEnd/>
              <a:tailEnd/>
            </a:ln>
          </p:spPr>
          <p:txBody>
            <a:bodyPr wrap="none">
              <a:spAutoFit/>
            </a:bodyPr>
            <a:lstStyle/>
            <a:p>
              <a:pPr algn="ctr">
                <a:lnSpc>
                  <a:spcPct val="100000"/>
                </a:lnSpc>
              </a:pPr>
              <a:r>
                <a:rPr lang="en-US" sz="1600" b="1">
                  <a:solidFill>
                    <a:schemeClr val="hlink"/>
                  </a:solidFill>
                  <a:latin typeface="Tahoma" pitchFamily="34" charset="0"/>
                </a:rPr>
                <a:t>Yes</a:t>
              </a:r>
            </a:p>
          </p:txBody>
        </p:sp>
        <p:sp>
          <p:nvSpPr>
            <p:cNvPr id="19479" name="Text Box 12"/>
            <p:cNvSpPr txBox="1">
              <a:spLocks noChangeArrowheads="1"/>
            </p:cNvSpPr>
            <p:nvPr/>
          </p:nvSpPr>
          <p:spPr bwMode="auto">
            <a:xfrm>
              <a:off x="1585" y="2279"/>
              <a:ext cx="344" cy="212"/>
            </a:xfrm>
            <a:prstGeom prst="rect">
              <a:avLst/>
            </a:prstGeom>
            <a:noFill/>
            <a:ln w="57150" algn="ctr">
              <a:noFill/>
              <a:miter lim="800000"/>
              <a:headEnd/>
              <a:tailEnd/>
            </a:ln>
          </p:spPr>
          <p:txBody>
            <a:bodyPr wrap="none">
              <a:spAutoFit/>
            </a:bodyPr>
            <a:lstStyle/>
            <a:p>
              <a:pPr algn="ctr">
                <a:lnSpc>
                  <a:spcPct val="100000"/>
                </a:lnSpc>
              </a:pPr>
              <a:r>
                <a:rPr lang="en-US" sz="1600" b="1">
                  <a:solidFill>
                    <a:schemeClr val="hlink"/>
                  </a:solidFill>
                  <a:latin typeface="Tahoma" pitchFamily="34" charset="0"/>
                </a:rPr>
                <a:t>Yes</a:t>
              </a:r>
            </a:p>
          </p:txBody>
        </p:sp>
        <p:sp>
          <p:nvSpPr>
            <p:cNvPr id="19480" name="Text Box 13"/>
            <p:cNvSpPr txBox="1">
              <a:spLocks noChangeArrowheads="1"/>
            </p:cNvSpPr>
            <p:nvPr/>
          </p:nvSpPr>
          <p:spPr bwMode="auto">
            <a:xfrm>
              <a:off x="944" y="2279"/>
              <a:ext cx="294" cy="212"/>
            </a:xfrm>
            <a:prstGeom prst="rect">
              <a:avLst/>
            </a:prstGeom>
            <a:noFill/>
            <a:ln w="57150" algn="ctr">
              <a:noFill/>
              <a:miter lim="800000"/>
              <a:headEnd/>
              <a:tailEnd/>
            </a:ln>
          </p:spPr>
          <p:txBody>
            <a:bodyPr wrap="none">
              <a:spAutoFit/>
            </a:bodyPr>
            <a:lstStyle/>
            <a:p>
              <a:pPr algn="ctr">
                <a:lnSpc>
                  <a:spcPct val="100000"/>
                </a:lnSpc>
              </a:pPr>
              <a:r>
                <a:rPr lang="en-US" sz="1600" b="1">
                  <a:solidFill>
                    <a:schemeClr val="hlink"/>
                  </a:solidFill>
                  <a:latin typeface="Tahoma" pitchFamily="34" charset="0"/>
                </a:rPr>
                <a:t>No</a:t>
              </a:r>
            </a:p>
          </p:txBody>
        </p:sp>
      </p:grpSp>
      <p:cxnSp>
        <p:nvCxnSpPr>
          <p:cNvPr id="19461" name="AutoShape 15"/>
          <p:cNvCxnSpPr>
            <a:cxnSpLocks noChangeShapeType="1"/>
          </p:cNvCxnSpPr>
          <p:nvPr/>
        </p:nvCxnSpPr>
        <p:spPr bwMode="auto">
          <a:xfrm rot="16200000" flipH="1">
            <a:off x="5934869" y="2299494"/>
            <a:ext cx="636588" cy="628650"/>
          </a:xfrm>
          <a:prstGeom prst="bentConnector3">
            <a:avLst>
              <a:gd name="adj1" fmla="val 49875"/>
            </a:avLst>
          </a:prstGeom>
          <a:noFill/>
          <a:ln w="57150">
            <a:solidFill>
              <a:srgbClr val="000000"/>
            </a:solidFill>
            <a:miter lim="800000"/>
            <a:headEnd/>
            <a:tailEnd type="triangle" w="med" len="med"/>
          </a:ln>
        </p:spPr>
      </p:cxnSp>
      <p:sp>
        <p:nvSpPr>
          <p:cNvPr id="19462" name="Text Box 16"/>
          <p:cNvSpPr txBox="1">
            <a:spLocks noChangeArrowheads="1"/>
          </p:cNvSpPr>
          <p:nvPr/>
        </p:nvSpPr>
        <p:spPr bwMode="auto">
          <a:xfrm>
            <a:off x="5451475" y="2951163"/>
            <a:ext cx="2611438" cy="701675"/>
          </a:xfrm>
          <a:prstGeom prst="rect">
            <a:avLst/>
          </a:prstGeom>
          <a:solidFill>
            <a:schemeClr val="tx2"/>
          </a:solidFill>
          <a:ln w="57150" algn="ctr">
            <a:noFill/>
            <a:miter lim="800000"/>
            <a:headEnd/>
            <a:tailEnd/>
          </a:ln>
        </p:spPr>
        <p:txBody>
          <a:bodyPr>
            <a:spAutoFit/>
          </a:bodyPr>
          <a:lstStyle/>
          <a:p>
            <a:pPr algn="ctr">
              <a:lnSpc>
                <a:spcPct val="100000"/>
              </a:lnSpc>
            </a:pPr>
            <a:r>
              <a:rPr lang="en-US" sz="2000">
                <a:solidFill>
                  <a:srgbClr val="CCECFF"/>
                </a:solidFill>
                <a:latin typeface="Tahoma" pitchFamily="34" charset="0"/>
              </a:rPr>
              <a:t>Did the patient once use tobacco?</a:t>
            </a:r>
          </a:p>
        </p:txBody>
      </p:sp>
      <p:cxnSp>
        <p:nvCxnSpPr>
          <p:cNvPr id="19463" name="AutoShape 17"/>
          <p:cNvCxnSpPr>
            <a:cxnSpLocks noChangeShapeType="1"/>
          </p:cNvCxnSpPr>
          <p:nvPr/>
        </p:nvCxnSpPr>
        <p:spPr bwMode="auto">
          <a:xfrm rot="5400000">
            <a:off x="5385594" y="3647281"/>
            <a:ext cx="644525" cy="627063"/>
          </a:xfrm>
          <a:prstGeom prst="bentConnector3">
            <a:avLst>
              <a:gd name="adj1" fmla="val 50000"/>
            </a:avLst>
          </a:prstGeom>
          <a:noFill/>
          <a:ln w="57150">
            <a:solidFill>
              <a:srgbClr val="000000"/>
            </a:solidFill>
            <a:miter lim="800000"/>
            <a:headEnd/>
            <a:tailEnd type="triangle" w="med" len="med"/>
          </a:ln>
        </p:spPr>
      </p:cxnSp>
      <p:cxnSp>
        <p:nvCxnSpPr>
          <p:cNvPr id="19464" name="AutoShape 18"/>
          <p:cNvCxnSpPr>
            <a:cxnSpLocks noChangeShapeType="1"/>
          </p:cNvCxnSpPr>
          <p:nvPr/>
        </p:nvCxnSpPr>
        <p:spPr bwMode="auto">
          <a:xfrm rot="16200000" flipH="1">
            <a:off x="7566819" y="3642519"/>
            <a:ext cx="636588" cy="628650"/>
          </a:xfrm>
          <a:prstGeom prst="bentConnector3">
            <a:avLst>
              <a:gd name="adj1" fmla="val 49875"/>
            </a:avLst>
          </a:prstGeom>
          <a:noFill/>
          <a:ln w="57150">
            <a:solidFill>
              <a:srgbClr val="000000"/>
            </a:solidFill>
            <a:miter lim="800000"/>
            <a:headEnd/>
            <a:tailEnd type="triangle" w="med" len="med"/>
          </a:ln>
        </p:spPr>
      </p:cxnSp>
      <p:sp>
        <p:nvSpPr>
          <p:cNvPr id="19465" name="Text Box 19"/>
          <p:cNvSpPr txBox="1">
            <a:spLocks noChangeArrowheads="1"/>
          </p:cNvSpPr>
          <p:nvPr/>
        </p:nvSpPr>
        <p:spPr bwMode="auto">
          <a:xfrm>
            <a:off x="4556125" y="4327525"/>
            <a:ext cx="1700213" cy="998538"/>
          </a:xfrm>
          <a:prstGeom prst="rect">
            <a:avLst/>
          </a:prstGeom>
          <a:noFill/>
          <a:ln w="57150" algn="ctr">
            <a:noFill/>
            <a:miter lim="800000"/>
            <a:headEnd/>
            <a:tailEnd/>
          </a:ln>
        </p:spPr>
        <p:txBody>
          <a:bodyPr>
            <a:spAutoFit/>
          </a:bodyPr>
          <a:lstStyle/>
          <a:p>
            <a:pPr algn="ctr">
              <a:lnSpc>
                <a:spcPct val="100000"/>
              </a:lnSpc>
              <a:spcBef>
                <a:spcPct val="80000"/>
              </a:spcBef>
            </a:pPr>
            <a:r>
              <a:rPr lang="en-US" sz="1800" b="1">
                <a:solidFill>
                  <a:schemeClr val="tx2"/>
                </a:solidFill>
                <a:latin typeface="Tahoma" pitchFamily="34" charset="0"/>
              </a:rPr>
              <a:t>Prevent relapse*</a:t>
            </a:r>
          </a:p>
          <a:p>
            <a:pPr algn="ctr">
              <a:lnSpc>
                <a:spcPct val="100000"/>
              </a:lnSpc>
            </a:pPr>
            <a:endParaRPr lang="en-US" sz="1800" b="1">
              <a:solidFill>
                <a:schemeClr val="tx2"/>
              </a:solidFill>
              <a:latin typeface="Tahoma" pitchFamily="34" charset="0"/>
            </a:endParaRPr>
          </a:p>
        </p:txBody>
      </p:sp>
      <p:sp>
        <p:nvSpPr>
          <p:cNvPr id="19466" name="Text Box 20"/>
          <p:cNvSpPr txBox="1">
            <a:spLocks noChangeArrowheads="1"/>
          </p:cNvSpPr>
          <p:nvPr/>
        </p:nvSpPr>
        <p:spPr bwMode="auto">
          <a:xfrm>
            <a:off x="7351713" y="4343400"/>
            <a:ext cx="1700212" cy="915988"/>
          </a:xfrm>
          <a:prstGeom prst="rect">
            <a:avLst/>
          </a:prstGeom>
          <a:noFill/>
          <a:ln w="57150" algn="ctr">
            <a:noFill/>
            <a:miter lim="800000"/>
            <a:headEnd/>
            <a:tailEnd/>
          </a:ln>
        </p:spPr>
        <p:txBody>
          <a:bodyPr>
            <a:spAutoFit/>
          </a:bodyPr>
          <a:lstStyle/>
          <a:p>
            <a:pPr algn="ctr">
              <a:lnSpc>
                <a:spcPct val="100000"/>
              </a:lnSpc>
              <a:spcBef>
                <a:spcPct val="80000"/>
              </a:spcBef>
            </a:pPr>
            <a:r>
              <a:rPr lang="en-US" sz="1800" b="1">
                <a:solidFill>
                  <a:schemeClr val="tx2"/>
                </a:solidFill>
                <a:latin typeface="Tahoma" pitchFamily="34" charset="0"/>
              </a:rPr>
              <a:t>Encourage continued abstinence</a:t>
            </a:r>
            <a:endParaRPr lang="en-US" sz="2000" b="1">
              <a:solidFill>
                <a:schemeClr val="tx2"/>
              </a:solidFill>
              <a:latin typeface="Tahoma" pitchFamily="34" charset="0"/>
            </a:endParaRPr>
          </a:p>
        </p:txBody>
      </p:sp>
      <p:sp>
        <p:nvSpPr>
          <p:cNvPr id="19467" name="Text Box 21"/>
          <p:cNvSpPr txBox="1">
            <a:spLocks noChangeArrowheads="1"/>
          </p:cNvSpPr>
          <p:nvPr/>
        </p:nvSpPr>
        <p:spPr bwMode="auto">
          <a:xfrm>
            <a:off x="6030913" y="3617913"/>
            <a:ext cx="546100" cy="336550"/>
          </a:xfrm>
          <a:prstGeom prst="rect">
            <a:avLst/>
          </a:prstGeom>
          <a:noFill/>
          <a:ln w="57150" algn="ctr">
            <a:noFill/>
            <a:miter lim="800000"/>
            <a:headEnd/>
            <a:tailEnd/>
          </a:ln>
        </p:spPr>
        <p:txBody>
          <a:bodyPr wrap="none">
            <a:spAutoFit/>
          </a:bodyPr>
          <a:lstStyle/>
          <a:p>
            <a:pPr algn="ctr">
              <a:lnSpc>
                <a:spcPct val="100000"/>
              </a:lnSpc>
            </a:pPr>
            <a:r>
              <a:rPr lang="en-US" sz="1600" b="1">
                <a:solidFill>
                  <a:schemeClr val="hlink"/>
                </a:solidFill>
                <a:latin typeface="Tahoma" pitchFamily="34" charset="0"/>
              </a:rPr>
              <a:t>Yes</a:t>
            </a:r>
          </a:p>
        </p:txBody>
      </p:sp>
      <p:sp>
        <p:nvSpPr>
          <p:cNvPr id="19468" name="Text Box 22"/>
          <p:cNvSpPr txBox="1">
            <a:spLocks noChangeArrowheads="1"/>
          </p:cNvSpPr>
          <p:nvPr/>
        </p:nvSpPr>
        <p:spPr bwMode="auto">
          <a:xfrm>
            <a:off x="5486400" y="2286000"/>
            <a:ext cx="466725" cy="336550"/>
          </a:xfrm>
          <a:prstGeom prst="rect">
            <a:avLst/>
          </a:prstGeom>
          <a:noFill/>
          <a:ln w="57150" algn="ctr">
            <a:noFill/>
            <a:miter lim="800000"/>
            <a:headEnd/>
            <a:tailEnd/>
          </a:ln>
        </p:spPr>
        <p:txBody>
          <a:bodyPr wrap="none">
            <a:spAutoFit/>
          </a:bodyPr>
          <a:lstStyle/>
          <a:p>
            <a:pPr algn="ctr">
              <a:lnSpc>
                <a:spcPct val="100000"/>
              </a:lnSpc>
            </a:pPr>
            <a:r>
              <a:rPr lang="en-US" sz="1600" b="1">
                <a:solidFill>
                  <a:schemeClr val="hlink"/>
                </a:solidFill>
                <a:latin typeface="Tahoma" pitchFamily="34" charset="0"/>
              </a:rPr>
              <a:t>No</a:t>
            </a:r>
          </a:p>
        </p:txBody>
      </p:sp>
      <p:sp>
        <p:nvSpPr>
          <p:cNvPr id="19469" name="Text Box 23"/>
          <p:cNvSpPr txBox="1">
            <a:spLocks noChangeArrowheads="1"/>
          </p:cNvSpPr>
          <p:nvPr/>
        </p:nvSpPr>
        <p:spPr bwMode="auto">
          <a:xfrm>
            <a:off x="7102475" y="3617913"/>
            <a:ext cx="466725" cy="336550"/>
          </a:xfrm>
          <a:prstGeom prst="rect">
            <a:avLst/>
          </a:prstGeom>
          <a:noFill/>
          <a:ln w="57150" algn="ctr">
            <a:noFill/>
            <a:miter lim="800000"/>
            <a:headEnd/>
            <a:tailEnd/>
          </a:ln>
        </p:spPr>
        <p:txBody>
          <a:bodyPr wrap="none">
            <a:spAutoFit/>
          </a:bodyPr>
          <a:lstStyle/>
          <a:p>
            <a:pPr algn="ctr">
              <a:lnSpc>
                <a:spcPct val="100000"/>
              </a:lnSpc>
            </a:pPr>
            <a:r>
              <a:rPr lang="en-US" sz="1600" b="1">
                <a:solidFill>
                  <a:schemeClr val="hlink"/>
                </a:solidFill>
                <a:latin typeface="Tahoma" pitchFamily="34" charset="0"/>
              </a:rPr>
              <a:t>No</a:t>
            </a:r>
          </a:p>
        </p:txBody>
      </p:sp>
      <p:sp>
        <p:nvSpPr>
          <p:cNvPr id="19470" name="Text Box 24"/>
          <p:cNvSpPr txBox="1">
            <a:spLocks noChangeArrowheads="1"/>
          </p:cNvSpPr>
          <p:nvPr/>
        </p:nvSpPr>
        <p:spPr bwMode="auto">
          <a:xfrm>
            <a:off x="3176588" y="5676900"/>
            <a:ext cx="5967412" cy="549275"/>
          </a:xfrm>
          <a:prstGeom prst="rect">
            <a:avLst/>
          </a:prstGeom>
          <a:noFill/>
          <a:ln w="57150" algn="ctr">
            <a:noFill/>
            <a:miter lim="800000"/>
            <a:headEnd/>
            <a:tailEnd/>
          </a:ln>
        </p:spPr>
        <p:txBody>
          <a:bodyPr>
            <a:spAutoFit/>
          </a:bodyPr>
          <a:lstStyle/>
          <a:p>
            <a:pPr>
              <a:lnSpc>
                <a:spcPct val="100000"/>
              </a:lnSpc>
            </a:pPr>
            <a:r>
              <a:rPr lang="en-US" sz="1500"/>
              <a:t>*Relapse prevention interventions not necessary if patient has not used tobacco for many years and is not at risk for re-initiation.</a:t>
            </a:r>
          </a:p>
        </p:txBody>
      </p:sp>
      <p:sp>
        <p:nvSpPr>
          <p:cNvPr id="19471" name="Text Box 4"/>
          <p:cNvSpPr txBox="1">
            <a:spLocks noChangeArrowheads="1"/>
          </p:cNvSpPr>
          <p:nvPr/>
        </p:nvSpPr>
        <p:spPr bwMode="auto">
          <a:xfrm>
            <a:off x="1517650" y="6330950"/>
            <a:ext cx="7553325" cy="517525"/>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rgbClr val="003366"/>
                </a:solidFill>
              </a:rPr>
              <a:t>Fiore et al. (2008). </a:t>
            </a:r>
            <a:r>
              <a:rPr kumimoji="0" lang="en-US" sz="1400" i="1">
                <a:solidFill>
                  <a:srgbClr val="003366"/>
                </a:solidFill>
              </a:rPr>
              <a:t>Treating Tobacco Use and Dependence: 2008 Update. </a:t>
            </a:r>
          </a:p>
          <a:p>
            <a:pPr algn="r" eaLnBrk="1" hangingPunct="1">
              <a:lnSpc>
                <a:spcPct val="100000"/>
              </a:lnSpc>
              <a:spcBef>
                <a:spcPct val="0"/>
              </a:spcBef>
              <a:buClr>
                <a:schemeClr val="tx1"/>
              </a:buClr>
              <a:buSzPct val="60000"/>
              <a:buFont typeface="Wingdings" pitchFamily="2" charset="2"/>
              <a:buNone/>
            </a:pPr>
            <a:r>
              <a:rPr kumimoji="0" lang="en-US" sz="1400" i="1">
                <a:solidFill>
                  <a:srgbClr val="003366"/>
                </a:solidFill>
              </a:rPr>
              <a:t>Clinical Practice Guideline. </a:t>
            </a:r>
            <a:r>
              <a:rPr kumimoji="0" lang="en-US" sz="1400">
                <a:solidFill>
                  <a:srgbClr val="003366"/>
                </a:solidFill>
              </a:rPr>
              <a:t>Rockville, MD: USDHHS, PHS, May 2008.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203325" y="2046288"/>
            <a:ext cx="7254875" cy="528637"/>
          </a:xfrm>
          <a:prstGeom prst="rect">
            <a:avLst/>
          </a:prstGeom>
          <a:solidFill>
            <a:srgbClr val="EFEFF5"/>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STAGE 1: Not ready to quit</a:t>
            </a:r>
          </a:p>
        </p:txBody>
      </p:sp>
      <p:sp>
        <p:nvSpPr>
          <p:cNvPr id="20483" name="Rectangle 3"/>
          <p:cNvSpPr>
            <a:spLocks noGrp="1" noChangeArrowheads="1"/>
          </p:cNvSpPr>
          <p:nvPr>
            <p:ph type="body" idx="1"/>
          </p:nvPr>
        </p:nvSpPr>
        <p:spPr>
          <a:xfrm>
            <a:off x="422275" y="2857500"/>
            <a:ext cx="8645525" cy="2933700"/>
          </a:xfrm>
          <a:noFill/>
        </p:spPr>
        <p:txBody>
          <a:bodyPr/>
          <a:lstStyle/>
          <a:p>
            <a:pPr marL="0" indent="0" defTabSz="393700" eaLnBrk="1" hangingPunct="1">
              <a:buFont typeface="Wingdings" pitchFamily="2" charset="2"/>
              <a:buNone/>
            </a:pPr>
            <a:r>
              <a:rPr lang="en-US" altLang="en-US" b="1" smtClean="0"/>
              <a:t>Not thinking about quitting in the next month</a:t>
            </a:r>
          </a:p>
          <a:p>
            <a:pPr marL="457200" lvl="1" indent="-228600" defTabSz="393700" eaLnBrk="1" hangingPunct="1">
              <a:spcBef>
                <a:spcPct val="50000"/>
              </a:spcBef>
              <a:buClr>
                <a:schemeClr val="tx1"/>
              </a:buClr>
            </a:pPr>
            <a:r>
              <a:rPr lang="en-US" altLang="en-US" sz="2400" smtClean="0"/>
              <a:t>Some patients are aware of the need to quit.</a:t>
            </a:r>
          </a:p>
          <a:p>
            <a:pPr marL="457200" lvl="1" indent="-228600" defTabSz="393700" eaLnBrk="1" hangingPunct="1">
              <a:buClr>
                <a:schemeClr val="tx1"/>
              </a:buClr>
            </a:pPr>
            <a:r>
              <a:rPr lang="en-US" altLang="en-US" sz="2400" smtClean="0"/>
              <a:t>Patients struggle with ambivalence about change.</a:t>
            </a:r>
          </a:p>
          <a:p>
            <a:pPr marL="457200" lvl="1" indent="-228600" defTabSz="393700" eaLnBrk="1" hangingPunct="1">
              <a:buClr>
                <a:schemeClr val="tx1"/>
              </a:buClr>
            </a:pPr>
            <a:r>
              <a:rPr lang="en-US" altLang="en-US" sz="2400" smtClean="0"/>
              <a:t>Patients are not ready to change, yet.</a:t>
            </a:r>
          </a:p>
          <a:p>
            <a:pPr marL="457200" lvl="1" indent="-228600" defTabSz="393700" eaLnBrk="1" hangingPunct="1">
              <a:buClr>
                <a:schemeClr val="tx1"/>
              </a:buClr>
            </a:pPr>
            <a:r>
              <a:rPr lang="en-US" altLang="en-US" sz="2400" smtClean="0"/>
              <a:t>Pros of continued tobacco use outweigh the cons.</a:t>
            </a:r>
          </a:p>
          <a:p>
            <a:pPr marL="457200" lvl="1" indent="-228600" defTabSz="393700" eaLnBrk="1" hangingPunct="1">
              <a:buClr>
                <a:schemeClr val="tx1"/>
              </a:buClr>
              <a:buFont typeface="Wingdings" pitchFamily="2" charset="2"/>
              <a:buNone/>
            </a:pPr>
            <a:endParaRPr lang="en-US" altLang="en-US" sz="2400" smtClean="0"/>
          </a:p>
        </p:txBody>
      </p:sp>
      <p:sp>
        <p:nvSpPr>
          <p:cNvPr id="20484" name="Text Box 4"/>
          <p:cNvSpPr txBox="1">
            <a:spLocks noChangeArrowheads="1"/>
          </p:cNvSpPr>
          <p:nvPr/>
        </p:nvSpPr>
        <p:spPr bwMode="auto">
          <a:xfrm>
            <a:off x="1497013" y="5910263"/>
            <a:ext cx="6308725" cy="476250"/>
          </a:xfrm>
          <a:prstGeom prst="rect">
            <a:avLst/>
          </a:prstGeom>
          <a:solidFill>
            <a:schemeClr val="tx1"/>
          </a:solidFill>
          <a:ln w="9525">
            <a:noFill/>
            <a:miter lim="800000"/>
            <a:headEnd/>
            <a:tailEnd/>
          </a:ln>
        </p:spPr>
        <p:txBody>
          <a:bodyPr>
            <a:spAutoFit/>
          </a:bodyPr>
          <a:lstStyle/>
          <a:p>
            <a:pPr algn="ctr" eaLnBrk="1" hangingPunct="1">
              <a:lnSpc>
                <a:spcPct val="90000"/>
              </a:lnSpc>
              <a:spcBef>
                <a:spcPct val="100000"/>
              </a:spcBef>
              <a:buClr>
                <a:schemeClr val="tx1"/>
              </a:buClr>
              <a:buSzPct val="60000"/>
              <a:buFont typeface="Wingdings" pitchFamily="2" charset="2"/>
              <a:buNone/>
            </a:pPr>
            <a:r>
              <a:rPr kumimoji="0" lang="en-US" altLang="en-US" sz="2800" b="1">
                <a:solidFill>
                  <a:srgbClr val="9494E4"/>
                </a:solidFill>
                <a:latin typeface="Tahoma" pitchFamily="34" charset="0"/>
              </a:rPr>
              <a:t>GOAL:</a:t>
            </a:r>
            <a:r>
              <a:rPr kumimoji="0" lang="en-US" altLang="en-US" sz="2800">
                <a:solidFill>
                  <a:schemeClr val="bg1"/>
                </a:solidFill>
                <a:latin typeface="Tahoma" pitchFamily="34" charset="0"/>
              </a:rPr>
              <a:t> Start thinking about quitting.</a:t>
            </a:r>
            <a:endParaRPr kumimoji="0" lang="en-US" sz="2800">
              <a:solidFill>
                <a:schemeClr val="bg1"/>
              </a:solidFill>
              <a:latin typeface="Tahoma" pitchFamily="34" charset="0"/>
            </a:endParaRPr>
          </a:p>
        </p:txBody>
      </p:sp>
      <p:sp>
        <p:nvSpPr>
          <p:cNvPr id="20485" name="Rectangle 5"/>
          <p:cNvSpPr>
            <a:spLocks noChangeArrowheads="1"/>
          </p:cNvSpPr>
          <p:nvPr/>
        </p:nvSpPr>
        <p:spPr bwMode="auto">
          <a:xfrm>
            <a:off x="1828800" y="617538"/>
            <a:ext cx="7115175" cy="1143000"/>
          </a:xfrm>
          <a:prstGeom prst="rect">
            <a:avLst/>
          </a:prstGeom>
          <a:noFill/>
          <a:ln w="9525">
            <a:noFill/>
            <a:miter lim="800000"/>
            <a:headEnd/>
            <a:tailEnd/>
          </a:ln>
        </p:spPr>
        <p:txBody>
          <a:bodyPr anchor="b"/>
          <a:lstStyle/>
          <a:p>
            <a:pPr eaLnBrk="1" hangingPunct="1">
              <a:lnSpc>
                <a:spcPct val="100000"/>
              </a:lnSpc>
              <a:spcBef>
                <a:spcPct val="0"/>
              </a:spcBef>
            </a:pPr>
            <a:r>
              <a:rPr kumimoji="0" lang="en-US" sz="3800">
                <a:solidFill>
                  <a:schemeClr val="folHlink"/>
                </a:solidFill>
                <a:latin typeface="Tahoma" pitchFamily="34" charset="0"/>
              </a:rPr>
              <a:t>ASSESSING </a:t>
            </a:r>
            <a:br>
              <a:rPr kumimoji="0" lang="en-US" sz="3800">
                <a:solidFill>
                  <a:schemeClr val="folHlink"/>
                </a:solidFill>
                <a:latin typeface="Tahoma" pitchFamily="34" charset="0"/>
              </a:rPr>
            </a:br>
            <a:r>
              <a:rPr kumimoji="0" lang="en-US" sz="3800">
                <a:solidFill>
                  <a:schemeClr val="folHlink"/>
                </a:solidFill>
                <a:latin typeface="Tahoma" pitchFamily="34" charset="0"/>
              </a:rPr>
              <a:t>READINESS to QUIT </a:t>
            </a:r>
            <a:r>
              <a:rPr kumimoji="0" lang="en-US" sz="2200">
                <a:solidFill>
                  <a:schemeClr val="folHlink"/>
                </a:solidFill>
                <a:latin typeface="Tahoma" pitchFamily="34" charset="0"/>
              </a:rPr>
              <a:t>(cont’d)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617538"/>
            <a:ext cx="7210425" cy="1143000"/>
          </a:xfrm>
          <a:noFill/>
        </p:spPr>
        <p:txBody>
          <a:bodyPr/>
          <a:lstStyle/>
          <a:p>
            <a:pPr eaLnBrk="1" hangingPunct="1"/>
            <a:r>
              <a:rPr lang="en-US" smtClean="0"/>
              <a:t>STAGE 1: NOT READY to QUIT</a:t>
            </a:r>
            <a:br>
              <a:rPr lang="en-US" smtClean="0"/>
            </a:br>
            <a:r>
              <a:rPr lang="en-US" smtClean="0"/>
              <a:t>Counseling Strategies</a:t>
            </a:r>
          </a:p>
        </p:txBody>
      </p:sp>
      <p:sp>
        <p:nvSpPr>
          <p:cNvPr id="1593347" name="Rectangle 3"/>
          <p:cNvSpPr>
            <a:spLocks noChangeArrowheads="1"/>
          </p:cNvSpPr>
          <p:nvPr/>
        </p:nvSpPr>
        <p:spPr bwMode="auto">
          <a:xfrm>
            <a:off x="5715000" y="1819275"/>
            <a:ext cx="3048000" cy="3998913"/>
          </a:xfrm>
          <a:prstGeom prst="rect">
            <a:avLst/>
          </a:prstGeom>
          <a:noFill/>
          <a:ln w="9525">
            <a:noFill/>
            <a:miter lim="800000"/>
            <a:headEnd/>
            <a:tailEnd/>
          </a:ln>
        </p:spPr>
        <p:txBody>
          <a:bodyPr/>
          <a:lstStyle/>
          <a:p>
            <a:pPr marL="342900" indent="-342900" eaLnBrk="1" hangingPunct="1">
              <a:lnSpc>
                <a:spcPct val="100000"/>
              </a:lnSpc>
              <a:spcBef>
                <a:spcPct val="100000"/>
              </a:spcBef>
              <a:buClr>
                <a:schemeClr val="tx1"/>
              </a:buClr>
              <a:buSzPct val="60000"/>
              <a:buFont typeface="Wingdings" pitchFamily="2" charset="2"/>
              <a:buNone/>
            </a:pPr>
            <a:r>
              <a:rPr kumimoji="0" lang="en-US" sz="2800" b="1">
                <a:solidFill>
                  <a:schemeClr val="folHlink"/>
                </a:solidFill>
                <a:latin typeface="Tahoma" pitchFamily="34" charset="0"/>
              </a:rPr>
              <a:t>DON’T</a:t>
            </a:r>
          </a:p>
          <a:p>
            <a:pPr marL="342900" indent="-342900" eaLnBrk="1" hangingPunct="1">
              <a:lnSpc>
                <a:spcPct val="100000"/>
              </a:lnSpc>
              <a:spcBef>
                <a:spcPct val="40000"/>
              </a:spcBef>
              <a:buClr>
                <a:schemeClr val="tx1"/>
              </a:buClr>
              <a:buSzPct val="60000"/>
              <a:buFont typeface="Wingdings" pitchFamily="2" charset="2"/>
              <a:buChar char="n"/>
            </a:pPr>
            <a:r>
              <a:rPr kumimoji="0" lang="en-US" sz="2400">
                <a:latin typeface="Tahoma" pitchFamily="34" charset="0"/>
              </a:rPr>
              <a:t>Persuade</a:t>
            </a:r>
          </a:p>
          <a:p>
            <a:pPr marL="342900" indent="-342900" eaLnBrk="1" hangingPunct="1">
              <a:lnSpc>
                <a:spcPct val="100000"/>
              </a:lnSpc>
              <a:spcBef>
                <a:spcPct val="40000"/>
              </a:spcBef>
              <a:buClr>
                <a:schemeClr val="tx1"/>
              </a:buClr>
              <a:buSzPct val="60000"/>
              <a:buFont typeface="Wingdings" pitchFamily="2" charset="2"/>
              <a:buChar char="n"/>
            </a:pPr>
            <a:r>
              <a:rPr kumimoji="0" lang="en-US" sz="2400">
                <a:latin typeface="Tahoma" pitchFamily="34" charset="0"/>
              </a:rPr>
              <a:t>“Cheerlead”</a:t>
            </a:r>
          </a:p>
          <a:p>
            <a:pPr marL="342900" indent="-342900" eaLnBrk="1" hangingPunct="1">
              <a:lnSpc>
                <a:spcPct val="100000"/>
              </a:lnSpc>
              <a:spcBef>
                <a:spcPct val="40000"/>
              </a:spcBef>
              <a:buClr>
                <a:schemeClr val="tx1"/>
              </a:buClr>
              <a:buSzPct val="60000"/>
              <a:buFont typeface="Wingdings" pitchFamily="2" charset="2"/>
              <a:buChar char="n"/>
            </a:pPr>
            <a:r>
              <a:rPr kumimoji="0" lang="en-US" sz="2400">
                <a:latin typeface="Tahoma" pitchFamily="34" charset="0"/>
              </a:rPr>
              <a:t>Tell patient how bad tobacco is, in a judgmental manner</a:t>
            </a:r>
          </a:p>
          <a:p>
            <a:pPr marL="342900" indent="-342900" eaLnBrk="1" hangingPunct="1">
              <a:lnSpc>
                <a:spcPct val="100000"/>
              </a:lnSpc>
              <a:spcBef>
                <a:spcPct val="40000"/>
              </a:spcBef>
              <a:buClr>
                <a:schemeClr val="tx1"/>
              </a:buClr>
              <a:buSzPct val="60000"/>
              <a:buFont typeface="Wingdings" pitchFamily="2" charset="2"/>
              <a:buChar char="n"/>
            </a:pPr>
            <a:r>
              <a:rPr kumimoji="0" lang="en-US" sz="2400">
                <a:latin typeface="Tahoma" pitchFamily="34" charset="0"/>
              </a:rPr>
              <a:t>Provide a treatment plan</a:t>
            </a:r>
          </a:p>
        </p:txBody>
      </p:sp>
      <p:sp>
        <p:nvSpPr>
          <p:cNvPr id="21508" name="Rectangle 4"/>
          <p:cNvSpPr>
            <a:spLocks noGrp="1" noChangeArrowheads="1"/>
          </p:cNvSpPr>
          <p:nvPr>
            <p:ph type="body" sz="half" idx="1"/>
          </p:nvPr>
        </p:nvSpPr>
        <p:spPr>
          <a:xfrm>
            <a:off x="350838" y="1839913"/>
            <a:ext cx="4965700" cy="4691062"/>
          </a:xfrm>
          <a:noFill/>
        </p:spPr>
        <p:txBody>
          <a:bodyPr/>
          <a:lstStyle/>
          <a:p>
            <a:pPr eaLnBrk="1" hangingPunct="1">
              <a:lnSpc>
                <a:spcPct val="90000"/>
              </a:lnSpc>
              <a:buFont typeface="Wingdings" pitchFamily="2" charset="2"/>
              <a:buNone/>
            </a:pPr>
            <a:r>
              <a:rPr lang="en-US" sz="2400" b="1" smtClean="0">
                <a:solidFill>
                  <a:schemeClr val="folHlink"/>
                </a:solidFill>
              </a:rPr>
              <a:t>DO</a:t>
            </a:r>
          </a:p>
          <a:p>
            <a:pPr eaLnBrk="1" hangingPunct="1">
              <a:lnSpc>
                <a:spcPct val="90000"/>
              </a:lnSpc>
              <a:spcBef>
                <a:spcPct val="40000"/>
              </a:spcBef>
            </a:pPr>
            <a:r>
              <a:rPr lang="en-US" sz="2400" smtClean="0"/>
              <a:t>Strongly advise to quit</a:t>
            </a:r>
          </a:p>
          <a:p>
            <a:pPr eaLnBrk="1" hangingPunct="1">
              <a:lnSpc>
                <a:spcPct val="90000"/>
              </a:lnSpc>
              <a:spcBef>
                <a:spcPct val="40000"/>
              </a:spcBef>
            </a:pPr>
            <a:r>
              <a:rPr lang="en-US" sz="2400" smtClean="0"/>
              <a:t>Provide information</a:t>
            </a:r>
          </a:p>
          <a:p>
            <a:pPr eaLnBrk="1" hangingPunct="1">
              <a:lnSpc>
                <a:spcPct val="90000"/>
              </a:lnSpc>
              <a:spcBef>
                <a:spcPct val="40000"/>
              </a:spcBef>
            </a:pPr>
            <a:r>
              <a:rPr lang="en-US" sz="2400" smtClean="0"/>
              <a:t>Ask noninvasive questions; identify reasons for tobacco use</a:t>
            </a:r>
          </a:p>
          <a:p>
            <a:pPr eaLnBrk="1" hangingPunct="1">
              <a:lnSpc>
                <a:spcPct val="90000"/>
              </a:lnSpc>
              <a:spcBef>
                <a:spcPct val="40000"/>
              </a:spcBef>
            </a:pPr>
            <a:r>
              <a:rPr lang="en-US" sz="2400" smtClean="0"/>
              <a:t>Raise awareness of health consequences/concerns</a:t>
            </a:r>
          </a:p>
          <a:p>
            <a:pPr eaLnBrk="1" hangingPunct="1">
              <a:lnSpc>
                <a:spcPct val="90000"/>
              </a:lnSpc>
              <a:spcBef>
                <a:spcPct val="40000"/>
              </a:spcBef>
            </a:pPr>
            <a:r>
              <a:rPr lang="en-US" sz="2400" smtClean="0"/>
              <a:t>Demonstrate empathy, foster communication</a:t>
            </a:r>
          </a:p>
          <a:p>
            <a:pPr eaLnBrk="1" hangingPunct="1">
              <a:lnSpc>
                <a:spcPct val="90000"/>
              </a:lnSpc>
              <a:spcBef>
                <a:spcPct val="40000"/>
              </a:spcBef>
            </a:pPr>
            <a:r>
              <a:rPr lang="en-US" sz="2400" smtClean="0"/>
              <a:t>Leave decision up to patient</a:t>
            </a:r>
            <a:endParaRPr lang="en-US" sz="2000" smtClean="0"/>
          </a:p>
        </p:txBody>
      </p:sp>
      <p:sp>
        <p:nvSpPr>
          <p:cNvPr id="21509" name="Line 5"/>
          <p:cNvSpPr>
            <a:spLocks noChangeShapeType="1"/>
          </p:cNvSpPr>
          <p:nvPr/>
        </p:nvSpPr>
        <p:spPr bwMode="auto">
          <a:xfrm>
            <a:off x="5480050" y="2057400"/>
            <a:ext cx="0" cy="4408488"/>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3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3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44475" y="1997075"/>
            <a:ext cx="8899525" cy="2933700"/>
          </a:xfrm>
          <a:noFill/>
        </p:spPr>
        <p:txBody>
          <a:bodyPr/>
          <a:lstStyle/>
          <a:p>
            <a:pPr marL="0" indent="0" defTabSz="393700" eaLnBrk="1" hangingPunct="1">
              <a:buFont typeface="Wingdings" pitchFamily="2" charset="2"/>
              <a:buNone/>
            </a:pPr>
            <a:r>
              <a:rPr lang="en-US" altLang="en-US" b="1" smtClean="0"/>
              <a:t>Consider asking: </a:t>
            </a:r>
          </a:p>
          <a:p>
            <a:pPr marL="0" indent="0" defTabSz="393700" eaLnBrk="1" hangingPunct="1">
              <a:buFont typeface="Wingdings" pitchFamily="2" charset="2"/>
              <a:buNone/>
            </a:pPr>
            <a:r>
              <a:rPr lang="en-US" altLang="en-US" sz="2400" smtClean="0"/>
              <a:t>“Do you </a:t>
            </a:r>
            <a:r>
              <a:rPr lang="en-US" altLang="en-US" sz="2400" b="1" smtClean="0"/>
              <a:t>ever</a:t>
            </a:r>
            <a:r>
              <a:rPr lang="en-US" altLang="en-US" sz="2400" smtClean="0"/>
              <a:t> plan to quit?”</a:t>
            </a:r>
          </a:p>
          <a:p>
            <a:pPr marL="0" indent="0" defTabSz="393700" eaLnBrk="1" hangingPunct="1">
              <a:spcBef>
                <a:spcPct val="200000"/>
              </a:spcBef>
              <a:buFont typeface="Wingdings" pitchFamily="2" charset="2"/>
              <a:buNone/>
            </a:pPr>
            <a:r>
              <a:rPr lang="en-US" altLang="en-US" sz="2400" smtClean="0"/>
              <a:t>“What might be some of the benefits of quitting now, instead   of later?”</a:t>
            </a:r>
          </a:p>
          <a:p>
            <a:pPr marL="0" indent="0" defTabSz="393700" eaLnBrk="1" hangingPunct="1">
              <a:spcBef>
                <a:spcPct val="250000"/>
              </a:spcBef>
              <a:buFont typeface="Wingdings" pitchFamily="2" charset="2"/>
              <a:buNone/>
            </a:pPr>
            <a:r>
              <a:rPr lang="en-US" altLang="en-US" sz="2400" smtClean="0"/>
              <a:t>“What would have to change for you to decide to quit sooner?”</a:t>
            </a:r>
          </a:p>
        </p:txBody>
      </p:sp>
      <p:sp>
        <p:nvSpPr>
          <p:cNvPr id="22531" name="Rectangle 6"/>
          <p:cNvSpPr>
            <a:spLocks noGrp="1" noChangeArrowheads="1"/>
          </p:cNvSpPr>
          <p:nvPr>
            <p:ph type="title"/>
          </p:nvPr>
        </p:nvSpPr>
        <p:spPr>
          <a:xfrm>
            <a:off x="1828800" y="617538"/>
            <a:ext cx="7210425" cy="1143000"/>
          </a:xfrm>
          <a:noFill/>
        </p:spPr>
        <p:txBody>
          <a:bodyPr/>
          <a:lstStyle/>
          <a:p>
            <a:pPr eaLnBrk="1" hangingPunct="1"/>
            <a:r>
              <a:rPr lang="en-US" smtClean="0"/>
              <a:t>STAGE 1: NOT READY to QUIT</a:t>
            </a:r>
            <a:br>
              <a:rPr lang="en-US" smtClean="0"/>
            </a:br>
            <a:r>
              <a:rPr lang="en-US" smtClean="0"/>
              <a:t>Counseling Strategies </a:t>
            </a:r>
            <a:r>
              <a:rPr lang="en-US" sz="2200" smtClean="0"/>
              <a:t>(cont’d)</a:t>
            </a:r>
          </a:p>
        </p:txBody>
      </p:sp>
      <p:sp>
        <p:nvSpPr>
          <p:cNvPr id="22532" name="Line 7"/>
          <p:cNvSpPr>
            <a:spLocks noChangeShapeType="1"/>
          </p:cNvSpPr>
          <p:nvPr/>
        </p:nvSpPr>
        <p:spPr bwMode="auto">
          <a:xfrm>
            <a:off x="1830388" y="3240088"/>
            <a:ext cx="0" cy="673100"/>
          </a:xfrm>
          <a:prstGeom prst="line">
            <a:avLst/>
          </a:prstGeom>
          <a:noFill/>
          <a:ln w="76200">
            <a:solidFill>
              <a:srgbClr val="000000"/>
            </a:solidFill>
            <a:round/>
            <a:headEnd/>
            <a:tailEnd type="triangle" w="med" len="med"/>
          </a:ln>
        </p:spPr>
        <p:txBody>
          <a:bodyPr lIns="91430" tIns="45714" rIns="91430" bIns="45714"/>
          <a:lstStyle/>
          <a:p>
            <a:endParaRPr lang="en-US"/>
          </a:p>
        </p:txBody>
      </p:sp>
      <p:sp>
        <p:nvSpPr>
          <p:cNvPr id="22533" name="Text Box 8"/>
          <p:cNvSpPr txBox="1">
            <a:spLocks noChangeArrowheads="1"/>
          </p:cNvSpPr>
          <p:nvPr/>
        </p:nvSpPr>
        <p:spPr bwMode="auto">
          <a:xfrm>
            <a:off x="1889125" y="3344863"/>
            <a:ext cx="917575" cy="336550"/>
          </a:xfrm>
          <a:prstGeom prst="rect">
            <a:avLst/>
          </a:prstGeom>
          <a:noFill/>
          <a:ln w="9525" algn="ctr">
            <a:noFill/>
            <a:miter lim="800000"/>
            <a:headEnd/>
            <a:tailEnd/>
          </a:ln>
        </p:spPr>
        <p:txBody>
          <a:bodyPr wrap="none" lIns="91430" tIns="45714" rIns="91430" bIns="45714">
            <a:spAutoFit/>
          </a:bodyPr>
          <a:lstStyle/>
          <a:p>
            <a:r>
              <a:rPr lang="en-US" sz="2000" b="1">
                <a:solidFill>
                  <a:schemeClr val="folHlink"/>
                </a:solidFill>
              </a:rPr>
              <a:t>If YES</a:t>
            </a:r>
          </a:p>
        </p:txBody>
      </p:sp>
      <p:sp>
        <p:nvSpPr>
          <p:cNvPr id="22534" name="Text Box 9"/>
          <p:cNvSpPr txBox="1">
            <a:spLocks noChangeArrowheads="1"/>
          </p:cNvSpPr>
          <p:nvPr/>
        </p:nvSpPr>
        <p:spPr bwMode="auto">
          <a:xfrm>
            <a:off x="4360863" y="3109913"/>
            <a:ext cx="788987" cy="336550"/>
          </a:xfrm>
          <a:prstGeom prst="rect">
            <a:avLst/>
          </a:prstGeom>
          <a:noFill/>
          <a:ln w="9525" algn="ctr">
            <a:noFill/>
            <a:miter lim="800000"/>
            <a:headEnd/>
            <a:tailEnd/>
          </a:ln>
        </p:spPr>
        <p:txBody>
          <a:bodyPr wrap="none" lIns="91430" tIns="45714" rIns="91430" bIns="45714">
            <a:spAutoFit/>
          </a:bodyPr>
          <a:lstStyle/>
          <a:p>
            <a:r>
              <a:rPr lang="en-US" sz="2000" b="1">
                <a:solidFill>
                  <a:schemeClr val="folHlink"/>
                </a:solidFill>
              </a:rPr>
              <a:t>If NO</a:t>
            </a:r>
          </a:p>
        </p:txBody>
      </p:sp>
      <p:sp>
        <p:nvSpPr>
          <p:cNvPr id="22535" name="Line 11"/>
          <p:cNvSpPr>
            <a:spLocks noChangeShapeType="1"/>
          </p:cNvSpPr>
          <p:nvPr/>
        </p:nvSpPr>
        <p:spPr bwMode="auto">
          <a:xfrm>
            <a:off x="4197350" y="2998788"/>
            <a:ext cx="1411288" cy="0"/>
          </a:xfrm>
          <a:prstGeom prst="line">
            <a:avLst/>
          </a:prstGeom>
          <a:noFill/>
          <a:ln w="76200">
            <a:solidFill>
              <a:srgbClr val="000000"/>
            </a:solidFill>
            <a:round/>
            <a:headEnd/>
            <a:tailEnd type="triangle" w="med" len="med"/>
          </a:ln>
        </p:spPr>
        <p:txBody>
          <a:bodyPr lIns="91430" tIns="45714" rIns="91430" bIns="45714"/>
          <a:lstStyle/>
          <a:p>
            <a:endParaRPr lang="en-US"/>
          </a:p>
        </p:txBody>
      </p:sp>
      <p:sp>
        <p:nvSpPr>
          <p:cNvPr id="22536" name="Text Box 12"/>
          <p:cNvSpPr txBox="1">
            <a:spLocks noChangeArrowheads="1"/>
          </p:cNvSpPr>
          <p:nvPr/>
        </p:nvSpPr>
        <p:spPr bwMode="auto">
          <a:xfrm>
            <a:off x="5703888" y="2516188"/>
            <a:ext cx="3111500" cy="923925"/>
          </a:xfrm>
          <a:prstGeom prst="rect">
            <a:avLst/>
          </a:prstGeom>
          <a:solidFill>
            <a:srgbClr val="DDDDDD"/>
          </a:solidFill>
          <a:ln w="9525" algn="ctr">
            <a:noFill/>
            <a:miter lim="800000"/>
            <a:headEnd/>
            <a:tailEnd/>
          </a:ln>
        </p:spPr>
        <p:txBody>
          <a:bodyPr lIns="91430" tIns="45714" rIns="91430" bIns="45714">
            <a:spAutoFit/>
          </a:bodyPr>
          <a:lstStyle/>
          <a:p>
            <a:pPr algn="ctr" eaLnBrk="1" hangingPunct="1">
              <a:lnSpc>
                <a:spcPct val="100000"/>
              </a:lnSpc>
              <a:spcBef>
                <a:spcPct val="100000"/>
              </a:spcBef>
              <a:buClr>
                <a:schemeClr val="tx1"/>
              </a:buClr>
              <a:buSzPct val="60000"/>
              <a:buFont typeface="Wingdings" pitchFamily="2" charset="2"/>
              <a:buNone/>
            </a:pPr>
            <a:r>
              <a:rPr kumimoji="0" lang="en-US" altLang="en-US" sz="1800">
                <a:latin typeface="Tahoma" pitchFamily="34" charset="0"/>
              </a:rPr>
              <a:t>Advise patients to quit, and offer to assist (if or when they change their mind).</a:t>
            </a:r>
            <a:endParaRPr lang="en-US" sz="1800">
              <a:latin typeface="Tahoma" pitchFamily="34" charset="0"/>
            </a:endParaRPr>
          </a:p>
        </p:txBody>
      </p:sp>
      <p:sp>
        <p:nvSpPr>
          <p:cNvPr id="22537" name="Line 13"/>
          <p:cNvSpPr>
            <a:spLocks noChangeShapeType="1"/>
          </p:cNvSpPr>
          <p:nvPr/>
        </p:nvSpPr>
        <p:spPr bwMode="auto">
          <a:xfrm>
            <a:off x="1830388" y="4319588"/>
            <a:ext cx="0" cy="874712"/>
          </a:xfrm>
          <a:prstGeom prst="line">
            <a:avLst/>
          </a:prstGeom>
          <a:noFill/>
          <a:ln w="76200">
            <a:solidFill>
              <a:srgbClr val="000000"/>
            </a:solidFill>
            <a:round/>
            <a:headEnd/>
            <a:tailEnd type="triangle" w="med" len="med"/>
          </a:ln>
        </p:spPr>
        <p:txBody>
          <a:bodyPr lIns="91430" tIns="45714" rIns="91430" bIns="45714"/>
          <a:lstStyle/>
          <a:p>
            <a:endParaRPr lang="en-US"/>
          </a:p>
        </p:txBody>
      </p:sp>
      <p:sp>
        <p:nvSpPr>
          <p:cNvPr id="22538" name="Text Box 14"/>
          <p:cNvSpPr txBox="1">
            <a:spLocks noChangeArrowheads="1"/>
          </p:cNvSpPr>
          <p:nvPr/>
        </p:nvSpPr>
        <p:spPr bwMode="auto">
          <a:xfrm>
            <a:off x="2079625" y="4429125"/>
            <a:ext cx="6837363" cy="641350"/>
          </a:xfrm>
          <a:prstGeom prst="rect">
            <a:avLst/>
          </a:prstGeom>
          <a:solidFill>
            <a:srgbClr val="DDDDDD"/>
          </a:solidFill>
          <a:ln w="9525" algn="ctr">
            <a:noFill/>
            <a:miter lim="800000"/>
            <a:headEnd/>
            <a:tailEnd/>
          </a:ln>
        </p:spPr>
        <p:txBody>
          <a:bodyPr lIns="91430" tIns="45714" rIns="91430" bIns="45714">
            <a:spAutoFit/>
          </a:bodyPr>
          <a:lstStyle/>
          <a:p>
            <a:pPr algn="ctr">
              <a:lnSpc>
                <a:spcPct val="100000"/>
              </a:lnSpc>
            </a:pPr>
            <a:r>
              <a:rPr lang="en-US" sz="1800">
                <a:latin typeface="Tahoma" pitchFamily="34" charset="0"/>
              </a:rPr>
              <a:t>Most patients will agree: there is no “good” time to quit, and there are benefits to quitting sooner as opposed to later.</a:t>
            </a:r>
          </a:p>
        </p:txBody>
      </p:sp>
      <p:sp>
        <p:nvSpPr>
          <p:cNvPr id="22539" name="Text Box 15"/>
          <p:cNvSpPr txBox="1">
            <a:spLocks noChangeArrowheads="1"/>
          </p:cNvSpPr>
          <p:nvPr/>
        </p:nvSpPr>
        <p:spPr bwMode="auto">
          <a:xfrm>
            <a:off x="2079625" y="6003925"/>
            <a:ext cx="5668963" cy="314325"/>
          </a:xfrm>
          <a:prstGeom prst="rect">
            <a:avLst/>
          </a:prstGeom>
          <a:solidFill>
            <a:srgbClr val="DDDDDD"/>
          </a:solidFill>
          <a:ln w="9525" algn="ctr">
            <a:noFill/>
            <a:miter lim="800000"/>
            <a:headEnd/>
            <a:tailEnd/>
          </a:ln>
        </p:spPr>
        <p:txBody>
          <a:bodyPr wrap="none" lIns="91430" tIns="45714" rIns="91430" bIns="45714">
            <a:spAutoFit/>
          </a:bodyPr>
          <a:lstStyle/>
          <a:p>
            <a:r>
              <a:rPr lang="en-US" sz="1800">
                <a:latin typeface="Tahoma" pitchFamily="34" charset="0"/>
              </a:rPr>
              <a:t>Responses will reveal some of the barriers to quitting.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143000" y="2009775"/>
            <a:ext cx="6132513" cy="3962400"/>
          </a:xfrm>
        </p:spPr>
        <p:txBody>
          <a:bodyPr/>
          <a:lstStyle/>
          <a:p>
            <a:pPr marL="0" indent="0" eaLnBrk="1" hangingPunct="1">
              <a:buFont typeface="Wingdings" pitchFamily="2" charset="2"/>
              <a:buNone/>
            </a:pPr>
            <a:r>
              <a:rPr lang="en-US" smtClean="0"/>
              <a:t>The 5 R’s—Methods for enhancing motivation:</a:t>
            </a:r>
          </a:p>
          <a:p>
            <a:pPr marL="457200" lvl="1" indent="-228600" eaLnBrk="1" hangingPunct="1">
              <a:spcBef>
                <a:spcPct val="50000"/>
              </a:spcBef>
              <a:buClr>
                <a:schemeClr val="tx1"/>
              </a:buClr>
            </a:pPr>
            <a:r>
              <a:rPr lang="en-US" smtClean="0"/>
              <a:t>Relevance</a:t>
            </a:r>
          </a:p>
          <a:p>
            <a:pPr marL="457200" lvl="1" indent="-228600" eaLnBrk="1" hangingPunct="1">
              <a:lnSpc>
                <a:spcPct val="90000"/>
              </a:lnSpc>
              <a:spcBef>
                <a:spcPct val="50000"/>
              </a:spcBef>
              <a:buClr>
                <a:schemeClr val="tx1"/>
              </a:buClr>
            </a:pPr>
            <a:r>
              <a:rPr lang="en-US" smtClean="0"/>
              <a:t>Risks</a:t>
            </a:r>
          </a:p>
          <a:p>
            <a:pPr marL="457200" lvl="1" indent="-228600" eaLnBrk="1" hangingPunct="1">
              <a:lnSpc>
                <a:spcPct val="90000"/>
              </a:lnSpc>
              <a:spcBef>
                <a:spcPct val="50000"/>
              </a:spcBef>
              <a:buClr>
                <a:schemeClr val="tx1"/>
              </a:buClr>
            </a:pPr>
            <a:r>
              <a:rPr lang="en-US" smtClean="0"/>
              <a:t>Rewards</a:t>
            </a:r>
          </a:p>
          <a:p>
            <a:pPr marL="457200" lvl="1" indent="-228600" eaLnBrk="1" hangingPunct="1">
              <a:lnSpc>
                <a:spcPct val="90000"/>
              </a:lnSpc>
              <a:spcBef>
                <a:spcPct val="50000"/>
              </a:spcBef>
              <a:buClr>
                <a:schemeClr val="tx1"/>
              </a:buClr>
            </a:pPr>
            <a:r>
              <a:rPr lang="en-US" smtClean="0"/>
              <a:t>Roadblocks</a:t>
            </a:r>
          </a:p>
          <a:p>
            <a:pPr marL="457200" lvl="1" indent="-228600" eaLnBrk="1" hangingPunct="1">
              <a:lnSpc>
                <a:spcPct val="90000"/>
              </a:lnSpc>
              <a:spcBef>
                <a:spcPct val="50000"/>
              </a:spcBef>
              <a:buClr>
                <a:schemeClr val="tx1"/>
              </a:buClr>
            </a:pPr>
            <a:r>
              <a:rPr lang="en-US" smtClean="0"/>
              <a:t>Repetition</a:t>
            </a:r>
          </a:p>
        </p:txBody>
      </p:sp>
      <p:sp>
        <p:nvSpPr>
          <p:cNvPr id="23555" name="Text Box 4"/>
          <p:cNvSpPr txBox="1">
            <a:spLocks noChangeArrowheads="1"/>
          </p:cNvSpPr>
          <p:nvPr/>
        </p:nvSpPr>
        <p:spPr bwMode="auto">
          <a:xfrm>
            <a:off x="4903788" y="3211513"/>
            <a:ext cx="3309937" cy="1739900"/>
          </a:xfrm>
          <a:prstGeom prst="rect">
            <a:avLst/>
          </a:prstGeom>
          <a:solidFill>
            <a:schemeClr val="folHlink"/>
          </a:solidFill>
          <a:ln w="9525">
            <a:noFill/>
            <a:miter lim="800000"/>
            <a:headEnd/>
            <a:tailEnd/>
          </a:ln>
        </p:spPr>
        <p:txBody>
          <a:bodyPr>
            <a:spAutoFit/>
          </a:bodyPr>
          <a:lstStyle/>
          <a:p>
            <a:pPr algn="ctr">
              <a:lnSpc>
                <a:spcPct val="100000"/>
              </a:lnSpc>
            </a:pPr>
            <a:r>
              <a:rPr kumimoji="0" lang="en-US" sz="3600" b="1">
                <a:solidFill>
                  <a:schemeClr val="bg1"/>
                </a:solidFill>
              </a:rPr>
              <a:t>Tailored, motivational messages</a:t>
            </a:r>
          </a:p>
        </p:txBody>
      </p:sp>
      <p:sp>
        <p:nvSpPr>
          <p:cNvPr id="23556" name="Rectangle 5"/>
          <p:cNvSpPr>
            <a:spLocks noGrp="1" noChangeArrowheads="1"/>
          </p:cNvSpPr>
          <p:nvPr>
            <p:ph type="title"/>
          </p:nvPr>
        </p:nvSpPr>
        <p:spPr>
          <a:xfrm>
            <a:off x="1828800" y="617538"/>
            <a:ext cx="7210425" cy="1143000"/>
          </a:xfrm>
          <a:noFill/>
        </p:spPr>
        <p:txBody>
          <a:bodyPr/>
          <a:lstStyle/>
          <a:p>
            <a:pPr eaLnBrk="1" hangingPunct="1"/>
            <a:r>
              <a:rPr lang="en-US" smtClean="0"/>
              <a:t>STAGE 1: NOT READY to QUIT</a:t>
            </a:r>
            <a:br>
              <a:rPr lang="en-US" smtClean="0"/>
            </a:br>
            <a:r>
              <a:rPr lang="en-US" smtClean="0"/>
              <a:t>Counseling Strategies </a:t>
            </a:r>
            <a:r>
              <a:rPr lang="en-US" sz="2200" smtClean="0"/>
              <a:t>(cont’d)</a:t>
            </a:r>
          </a:p>
        </p:txBody>
      </p:sp>
      <p:sp>
        <p:nvSpPr>
          <p:cNvPr id="23557" name="Text Box 4"/>
          <p:cNvSpPr txBox="1">
            <a:spLocks noChangeArrowheads="1"/>
          </p:cNvSpPr>
          <p:nvPr/>
        </p:nvSpPr>
        <p:spPr bwMode="auto">
          <a:xfrm>
            <a:off x="1517650" y="6330950"/>
            <a:ext cx="7553325" cy="517525"/>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rgbClr val="003366"/>
                </a:solidFill>
              </a:rPr>
              <a:t>Fiore et al. (2008). </a:t>
            </a:r>
            <a:r>
              <a:rPr kumimoji="0" lang="en-US" sz="1400" i="1">
                <a:solidFill>
                  <a:srgbClr val="003366"/>
                </a:solidFill>
              </a:rPr>
              <a:t>Treating Tobacco Use and Dependence: 2008 Update. </a:t>
            </a:r>
          </a:p>
          <a:p>
            <a:pPr algn="r" eaLnBrk="1" hangingPunct="1">
              <a:lnSpc>
                <a:spcPct val="100000"/>
              </a:lnSpc>
              <a:spcBef>
                <a:spcPct val="0"/>
              </a:spcBef>
              <a:buClr>
                <a:schemeClr val="tx1"/>
              </a:buClr>
              <a:buSzPct val="60000"/>
              <a:buFont typeface="Wingdings" pitchFamily="2" charset="2"/>
              <a:buNone/>
            </a:pPr>
            <a:r>
              <a:rPr kumimoji="0" lang="en-US" sz="1400" i="1">
                <a:solidFill>
                  <a:srgbClr val="003366"/>
                </a:solidFill>
              </a:rPr>
              <a:t>Clinical Practice Guideline. </a:t>
            </a:r>
            <a:r>
              <a:rPr kumimoji="0" lang="en-US" sz="1400">
                <a:solidFill>
                  <a:srgbClr val="003366"/>
                </a:solidFill>
              </a:rPr>
              <a:t>Rockville, MD: USDHHS, PHS, May 2008.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47825" y="617538"/>
            <a:ext cx="7543800" cy="1143000"/>
          </a:xfrm>
        </p:spPr>
        <p:txBody>
          <a:bodyPr/>
          <a:lstStyle/>
          <a:p>
            <a:pPr eaLnBrk="1" hangingPunct="1"/>
            <a:r>
              <a:rPr lang="en-US" smtClean="0"/>
              <a:t>STAGE 1: NOT READY to QUIT</a:t>
            </a:r>
            <a:br>
              <a:rPr lang="en-US" smtClean="0"/>
            </a:br>
            <a:r>
              <a:rPr lang="en-US" smtClean="0"/>
              <a:t>A Demonstration</a:t>
            </a:r>
          </a:p>
        </p:txBody>
      </p:sp>
      <p:sp>
        <p:nvSpPr>
          <p:cNvPr id="24579" name="Text Box 3"/>
          <p:cNvSpPr txBox="1">
            <a:spLocks noChangeArrowheads="1"/>
          </p:cNvSpPr>
          <p:nvPr/>
        </p:nvSpPr>
        <p:spPr bwMode="auto">
          <a:xfrm>
            <a:off x="625475" y="2216150"/>
            <a:ext cx="2863850" cy="884238"/>
          </a:xfrm>
          <a:prstGeom prst="rect">
            <a:avLst/>
          </a:prstGeom>
          <a:noFill/>
          <a:ln w="9525">
            <a:noFill/>
            <a:miter lim="800000"/>
            <a:headEnd/>
            <a:tailEnd/>
          </a:ln>
        </p:spPr>
        <p:txBody>
          <a:bodyPr>
            <a:spAutoFit/>
          </a:bodyPr>
          <a:lstStyle/>
          <a:p>
            <a:pPr>
              <a:lnSpc>
                <a:spcPct val="100000"/>
              </a:lnSpc>
              <a:spcBef>
                <a:spcPct val="0"/>
              </a:spcBef>
            </a:pPr>
            <a:r>
              <a:rPr kumimoji="0" lang="en-US" sz="2400">
                <a:solidFill>
                  <a:schemeClr val="tx2"/>
                </a:solidFill>
                <a:latin typeface="Tahoma" pitchFamily="34" charset="0"/>
              </a:rPr>
              <a:t>CASE SCENARIO:</a:t>
            </a:r>
            <a:r>
              <a:rPr kumimoji="0" lang="en-US" sz="2400">
                <a:latin typeface="Tahoma" pitchFamily="34" charset="0"/>
              </a:rPr>
              <a:t> </a:t>
            </a:r>
          </a:p>
          <a:p>
            <a:pPr>
              <a:lnSpc>
                <a:spcPct val="100000"/>
              </a:lnSpc>
              <a:spcBef>
                <a:spcPct val="0"/>
              </a:spcBef>
            </a:pPr>
            <a:r>
              <a:rPr kumimoji="0" lang="en-US" sz="2800" b="1">
                <a:latin typeface="Tahoma" pitchFamily="34" charset="0"/>
              </a:rPr>
              <a:t>Ms. Lilly Vitale</a:t>
            </a:r>
          </a:p>
        </p:txBody>
      </p:sp>
      <p:sp>
        <p:nvSpPr>
          <p:cNvPr id="24580" name="Freeform 4"/>
          <p:cNvSpPr>
            <a:spLocks/>
          </p:cNvSpPr>
          <p:nvPr/>
        </p:nvSpPr>
        <p:spPr bwMode="auto">
          <a:xfrm>
            <a:off x="1458913" y="2214563"/>
            <a:ext cx="5362575" cy="4368800"/>
          </a:xfrm>
          <a:custGeom>
            <a:avLst/>
            <a:gdLst>
              <a:gd name="T0" fmla="*/ 2147483647 w 3378"/>
              <a:gd name="T1" fmla="*/ 879535410 h 2752"/>
              <a:gd name="T2" fmla="*/ 2147483647 w 3378"/>
              <a:gd name="T3" fmla="*/ 909777274 h 2752"/>
              <a:gd name="T4" fmla="*/ 2147483647 w 3378"/>
              <a:gd name="T5" fmla="*/ 879535410 h 2752"/>
              <a:gd name="T6" fmla="*/ 914817645 w 3378"/>
              <a:gd name="T7" fmla="*/ 2147483647 h 2752"/>
              <a:gd name="T8" fmla="*/ 0 w 3378"/>
              <a:gd name="T9" fmla="*/ 2147483647 h 2752"/>
              <a:gd name="T10" fmla="*/ 2147483647 w 3378"/>
              <a:gd name="T11" fmla="*/ 380544352 h 2752"/>
              <a:gd name="T12" fmla="*/ 2147483647 w 3378"/>
              <a:gd name="T13" fmla="*/ 304939691 h 2752"/>
              <a:gd name="T14" fmla="*/ 2147483647 w 3378"/>
              <a:gd name="T15" fmla="*/ 216733460 h 2752"/>
              <a:gd name="T16" fmla="*/ 2147483647 w 3378"/>
              <a:gd name="T17" fmla="*/ 133569077 h 2752"/>
              <a:gd name="T18" fmla="*/ 2147483647 w 3378"/>
              <a:gd name="T19" fmla="*/ 75604685 h 2752"/>
              <a:gd name="T20" fmla="*/ 2147483647 w 3378"/>
              <a:gd name="T21" fmla="*/ 30241877 h 2752"/>
              <a:gd name="T22" fmla="*/ 2147483647 w 3378"/>
              <a:gd name="T23" fmla="*/ 7561263 h 2752"/>
              <a:gd name="T24" fmla="*/ 2147483647 w 3378"/>
              <a:gd name="T25" fmla="*/ 0 h 2752"/>
              <a:gd name="T26" fmla="*/ 2147483647 w 3378"/>
              <a:gd name="T27" fmla="*/ 521673151 h 2752"/>
              <a:gd name="T28" fmla="*/ 2147483647 w 3378"/>
              <a:gd name="T29" fmla="*/ 791328980 h 2752"/>
              <a:gd name="T30" fmla="*/ 2147483647 w 3378"/>
              <a:gd name="T31" fmla="*/ 856853218 h 2752"/>
              <a:gd name="T32" fmla="*/ 2147483647 w 3378"/>
              <a:gd name="T33" fmla="*/ 917336946 h 2752"/>
              <a:gd name="T34" fmla="*/ 2147483647 w 3378"/>
              <a:gd name="T35" fmla="*/ 955140070 h 2752"/>
              <a:gd name="T36" fmla="*/ 2147483647 w 3378"/>
              <a:gd name="T37" fmla="*/ 962699743 h 2752"/>
              <a:gd name="T38" fmla="*/ 2147483647 w 3378"/>
              <a:gd name="T39" fmla="*/ 730845252 h 2752"/>
              <a:gd name="T40" fmla="*/ 2147483647 w 3378"/>
              <a:gd name="T41" fmla="*/ 723285579 h 2752"/>
              <a:gd name="T42" fmla="*/ 2147483647 w 3378"/>
              <a:gd name="T43" fmla="*/ 730845252 h 2752"/>
              <a:gd name="T44" fmla="*/ 2147483647 w 3378"/>
              <a:gd name="T45" fmla="*/ 768648376 h 2752"/>
              <a:gd name="T46" fmla="*/ 2147483647 w 3378"/>
              <a:gd name="T47" fmla="*/ 834172613 h 2752"/>
              <a:gd name="T48" fmla="*/ 2147483647 w 3378"/>
              <a:gd name="T49" fmla="*/ 879535410 h 27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78"/>
              <a:gd name="T76" fmla="*/ 0 h 2752"/>
              <a:gd name="T77" fmla="*/ 3378 w 3378"/>
              <a:gd name="T78" fmla="*/ 2752 h 27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78" h="2752">
                <a:moveTo>
                  <a:pt x="1925" y="349"/>
                </a:moveTo>
                <a:lnTo>
                  <a:pt x="1882" y="361"/>
                </a:lnTo>
                <a:lnTo>
                  <a:pt x="1731" y="349"/>
                </a:lnTo>
                <a:lnTo>
                  <a:pt x="363" y="2752"/>
                </a:lnTo>
                <a:lnTo>
                  <a:pt x="0" y="2752"/>
                </a:lnTo>
                <a:lnTo>
                  <a:pt x="1489" y="151"/>
                </a:lnTo>
                <a:lnTo>
                  <a:pt x="1507" y="121"/>
                </a:lnTo>
                <a:lnTo>
                  <a:pt x="1543" y="86"/>
                </a:lnTo>
                <a:lnTo>
                  <a:pt x="1598" y="53"/>
                </a:lnTo>
                <a:lnTo>
                  <a:pt x="1664" y="30"/>
                </a:lnTo>
                <a:lnTo>
                  <a:pt x="1731" y="12"/>
                </a:lnTo>
                <a:lnTo>
                  <a:pt x="1816" y="3"/>
                </a:lnTo>
                <a:lnTo>
                  <a:pt x="1901" y="0"/>
                </a:lnTo>
                <a:lnTo>
                  <a:pt x="3378" y="207"/>
                </a:lnTo>
                <a:lnTo>
                  <a:pt x="3323" y="314"/>
                </a:lnTo>
                <a:lnTo>
                  <a:pt x="3287" y="340"/>
                </a:lnTo>
                <a:lnTo>
                  <a:pt x="3245" y="364"/>
                </a:lnTo>
                <a:lnTo>
                  <a:pt x="3184" y="379"/>
                </a:lnTo>
                <a:lnTo>
                  <a:pt x="3124" y="382"/>
                </a:lnTo>
                <a:lnTo>
                  <a:pt x="2494" y="290"/>
                </a:lnTo>
                <a:lnTo>
                  <a:pt x="2367" y="287"/>
                </a:lnTo>
                <a:lnTo>
                  <a:pt x="2240" y="290"/>
                </a:lnTo>
                <a:lnTo>
                  <a:pt x="2119" y="305"/>
                </a:lnTo>
                <a:lnTo>
                  <a:pt x="1997" y="331"/>
                </a:lnTo>
                <a:lnTo>
                  <a:pt x="1925" y="349"/>
                </a:lnTo>
                <a:close/>
              </a:path>
            </a:pathLst>
          </a:custGeom>
          <a:solidFill>
            <a:schemeClr val="tx2"/>
          </a:solidFill>
          <a:ln w="0">
            <a:solidFill>
              <a:srgbClr val="000000"/>
            </a:solidFill>
            <a:prstDash val="solid"/>
            <a:round/>
            <a:headEnd/>
            <a:tailEnd/>
          </a:ln>
        </p:spPr>
        <p:txBody>
          <a:bodyPr/>
          <a:lstStyle/>
          <a:p>
            <a:endParaRPr lang="en-US"/>
          </a:p>
        </p:txBody>
      </p:sp>
      <p:sp>
        <p:nvSpPr>
          <p:cNvPr id="24581" name="Freeform 5"/>
          <p:cNvSpPr>
            <a:spLocks/>
          </p:cNvSpPr>
          <p:nvPr/>
        </p:nvSpPr>
        <p:spPr bwMode="auto">
          <a:xfrm>
            <a:off x="4351338" y="2279650"/>
            <a:ext cx="4411662" cy="1231900"/>
          </a:xfrm>
          <a:custGeom>
            <a:avLst/>
            <a:gdLst>
              <a:gd name="T0" fmla="*/ 2147483647 w 2779"/>
              <a:gd name="T1" fmla="*/ 171370621 h 776"/>
              <a:gd name="T2" fmla="*/ 2147483647 w 2779"/>
              <a:gd name="T3" fmla="*/ 186491553 h 776"/>
              <a:gd name="T4" fmla="*/ 2147483647 w 2779"/>
              <a:gd name="T5" fmla="*/ 216733469 h 776"/>
              <a:gd name="T6" fmla="*/ 2147483647 w 2779"/>
              <a:gd name="T7" fmla="*/ 277217200 h 776"/>
              <a:gd name="T8" fmla="*/ 2147483647 w 2779"/>
              <a:gd name="T9" fmla="*/ 345262191 h 776"/>
              <a:gd name="T10" fmla="*/ 2147483647 w 2779"/>
              <a:gd name="T11" fmla="*/ 418346004 h 776"/>
              <a:gd name="T12" fmla="*/ 2147483647 w 2779"/>
              <a:gd name="T13" fmla="*/ 493950668 h 776"/>
              <a:gd name="T14" fmla="*/ 2147483647 w 2779"/>
              <a:gd name="T15" fmla="*/ 559474710 h 776"/>
              <a:gd name="T16" fmla="*/ 2147483647 w 2779"/>
              <a:gd name="T17" fmla="*/ 703124365 h 776"/>
              <a:gd name="T18" fmla="*/ 2147483647 w 2779"/>
              <a:gd name="T19" fmla="*/ 776208079 h 776"/>
              <a:gd name="T20" fmla="*/ 2147483647 w 2779"/>
              <a:gd name="T21" fmla="*/ 761087146 h 776"/>
              <a:gd name="T22" fmla="*/ 2147483647 w 2779"/>
              <a:gd name="T23" fmla="*/ 672882499 h 776"/>
              <a:gd name="T24" fmla="*/ 2147483647 w 2779"/>
              <a:gd name="T25" fmla="*/ 597277836 h 776"/>
              <a:gd name="T26" fmla="*/ 2147483647 w 2779"/>
              <a:gd name="T27" fmla="*/ 516632861 h 776"/>
              <a:gd name="T28" fmla="*/ 2147483647 w 2779"/>
              <a:gd name="T29" fmla="*/ 418346004 h 776"/>
              <a:gd name="T30" fmla="*/ 2147483647 w 2779"/>
              <a:gd name="T31" fmla="*/ 330141258 h 776"/>
              <a:gd name="T32" fmla="*/ 2147483647 w 2779"/>
              <a:gd name="T33" fmla="*/ 224294729 h 776"/>
              <a:gd name="T34" fmla="*/ 2147483647 w 2779"/>
              <a:gd name="T35" fmla="*/ 186491553 h 776"/>
              <a:gd name="T36" fmla="*/ 2147483647 w 2779"/>
              <a:gd name="T37" fmla="*/ 178931881 h 776"/>
              <a:gd name="T38" fmla="*/ 2147483647 w 2779"/>
              <a:gd name="T39" fmla="*/ 0 h 776"/>
              <a:gd name="T40" fmla="*/ 2147483647 w 2779"/>
              <a:gd name="T41" fmla="*/ 15120939 h 776"/>
              <a:gd name="T42" fmla="*/ 2147483647 w 2779"/>
              <a:gd name="T43" fmla="*/ 52924083 h 776"/>
              <a:gd name="T44" fmla="*/ 2147483647 w 2779"/>
              <a:gd name="T45" fmla="*/ 113407839 h 776"/>
              <a:gd name="T46" fmla="*/ 2147483647 w 2779"/>
              <a:gd name="T47" fmla="*/ 194052814 h 776"/>
              <a:gd name="T48" fmla="*/ 2147483647 w 2779"/>
              <a:gd name="T49" fmla="*/ 239415661 h 776"/>
              <a:gd name="T50" fmla="*/ 2147483647 w 2779"/>
              <a:gd name="T51" fmla="*/ 262096267 h 776"/>
              <a:gd name="T52" fmla="*/ 2147483647 w 2779"/>
              <a:gd name="T53" fmla="*/ 277217200 h 776"/>
              <a:gd name="T54" fmla="*/ 2147483647 w 2779"/>
              <a:gd name="T55" fmla="*/ 425907264 h 776"/>
              <a:gd name="T56" fmla="*/ 2147483647 w 2779"/>
              <a:gd name="T57" fmla="*/ 753527474 h 776"/>
              <a:gd name="T58" fmla="*/ 2147483647 w 2779"/>
              <a:gd name="T59" fmla="*/ 851812941 h 776"/>
              <a:gd name="T60" fmla="*/ 1693545007 w 2779"/>
              <a:gd name="T61" fmla="*/ 627519701 h 776"/>
              <a:gd name="T62" fmla="*/ 1053425220 w 2779"/>
              <a:gd name="T63" fmla="*/ 635079374 h 776"/>
              <a:gd name="T64" fmla="*/ 441026543 w 2779"/>
              <a:gd name="T65" fmla="*/ 723285608 h 776"/>
              <a:gd name="T66" fmla="*/ 166330285 w 2779"/>
              <a:gd name="T67" fmla="*/ 806449945 h 776"/>
              <a:gd name="T68" fmla="*/ 30241873 w 2779"/>
              <a:gd name="T69" fmla="*/ 917336983 h 776"/>
              <a:gd name="T70" fmla="*/ 2147483647 w 2779"/>
              <a:gd name="T71" fmla="*/ 1955641428 h 776"/>
              <a:gd name="T72" fmla="*/ 2147483647 w 2779"/>
              <a:gd name="T73" fmla="*/ 1343244049 h 776"/>
              <a:gd name="T74" fmla="*/ 2147483647 w 2779"/>
              <a:gd name="T75" fmla="*/ 1267639386 h 776"/>
              <a:gd name="T76" fmla="*/ 2147483647 w 2779"/>
              <a:gd name="T77" fmla="*/ 1141631613 h 776"/>
              <a:gd name="T78" fmla="*/ 2147483647 w 2779"/>
              <a:gd name="T79" fmla="*/ 776208079 h 776"/>
              <a:gd name="T80" fmla="*/ 2147483647 w 2779"/>
              <a:gd name="T81" fmla="*/ 582156903 h 776"/>
              <a:gd name="T82" fmla="*/ 2147483647 w 2779"/>
              <a:gd name="T83" fmla="*/ 425907264 h 776"/>
              <a:gd name="T84" fmla="*/ 2147483647 w 2779"/>
              <a:gd name="T85" fmla="*/ 231854401 h 776"/>
              <a:gd name="T86" fmla="*/ 2147483647 w 2779"/>
              <a:gd name="T87" fmla="*/ 83165949 h 776"/>
              <a:gd name="T88" fmla="*/ 2147483647 w 2779"/>
              <a:gd name="T89" fmla="*/ 15120939 h 776"/>
              <a:gd name="T90" fmla="*/ 2147483647 w 2779"/>
              <a:gd name="T91" fmla="*/ 178931881 h 7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9"/>
              <a:gd name="T139" fmla="*/ 0 h 776"/>
              <a:gd name="T140" fmla="*/ 2779 w 2779"/>
              <a:gd name="T141" fmla="*/ 776 h 7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9" h="776">
                <a:moveTo>
                  <a:pt x="2192" y="71"/>
                </a:moveTo>
                <a:lnTo>
                  <a:pt x="2137" y="68"/>
                </a:lnTo>
                <a:lnTo>
                  <a:pt x="2107" y="71"/>
                </a:lnTo>
                <a:lnTo>
                  <a:pt x="2076" y="74"/>
                </a:lnTo>
                <a:lnTo>
                  <a:pt x="2040" y="80"/>
                </a:lnTo>
                <a:lnTo>
                  <a:pt x="2016" y="86"/>
                </a:lnTo>
                <a:lnTo>
                  <a:pt x="1986" y="101"/>
                </a:lnTo>
                <a:lnTo>
                  <a:pt x="1961" y="110"/>
                </a:lnTo>
                <a:lnTo>
                  <a:pt x="1949" y="122"/>
                </a:lnTo>
                <a:lnTo>
                  <a:pt x="1931" y="137"/>
                </a:lnTo>
                <a:lnTo>
                  <a:pt x="1919" y="154"/>
                </a:lnTo>
                <a:lnTo>
                  <a:pt x="1913" y="166"/>
                </a:lnTo>
                <a:lnTo>
                  <a:pt x="1907" y="181"/>
                </a:lnTo>
                <a:lnTo>
                  <a:pt x="1907" y="196"/>
                </a:lnTo>
                <a:lnTo>
                  <a:pt x="1913" y="208"/>
                </a:lnTo>
                <a:lnTo>
                  <a:pt x="1919" y="222"/>
                </a:lnTo>
                <a:lnTo>
                  <a:pt x="1943" y="255"/>
                </a:lnTo>
                <a:lnTo>
                  <a:pt x="1986" y="279"/>
                </a:lnTo>
                <a:lnTo>
                  <a:pt x="2034" y="299"/>
                </a:lnTo>
                <a:lnTo>
                  <a:pt x="2095" y="308"/>
                </a:lnTo>
                <a:lnTo>
                  <a:pt x="2155" y="308"/>
                </a:lnTo>
                <a:lnTo>
                  <a:pt x="2216" y="302"/>
                </a:lnTo>
                <a:lnTo>
                  <a:pt x="2270" y="287"/>
                </a:lnTo>
                <a:lnTo>
                  <a:pt x="2307" y="267"/>
                </a:lnTo>
                <a:lnTo>
                  <a:pt x="2331" y="255"/>
                </a:lnTo>
                <a:lnTo>
                  <a:pt x="2349" y="237"/>
                </a:lnTo>
                <a:lnTo>
                  <a:pt x="2367" y="219"/>
                </a:lnTo>
                <a:lnTo>
                  <a:pt x="2373" y="205"/>
                </a:lnTo>
                <a:lnTo>
                  <a:pt x="2379" y="184"/>
                </a:lnTo>
                <a:lnTo>
                  <a:pt x="2373" y="166"/>
                </a:lnTo>
                <a:lnTo>
                  <a:pt x="2367" y="151"/>
                </a:lnTo>
                <a:lnTo>
                  <a:pt x="2355" y="131"/>
                </a:lnTo>
                <a:lnTo>
                  <a:pt x="2331" y="116"/>
                </a:lnTo>
                <a:lnTo>
                  <a:pt x="2276" y="89"/>
                </a:lnTo>
                <a:lnTo>
                  <a:pt x="2246" y="80"/>
                </a:lnTo>
                <a:lnTo>
                  <a:pt x="2216" y="74"/>
                </a:lnTo>
                <a:lnTo>
                  <a:pt x="2210" y="74"/>
                </a:lnTo>
                <a:lnTo>
                  <a:pt x="2192" y="71"/>
                </a:lnTo>
                <a:lnTo>
                  <a:pt x="2228" y="3"/>
                </a:lnTo>
                <a:lnTo>
                  <a:pt x="2131" y="0"/>
                </a:lnTo>
                <a:lnTo>
                  <a:pt x="2095" y="0"/>
                </a:lnTo>
                <a:lnTo>
                  <a:pt x="2058" y="6"/>
                </a:lnTo>
                <a:lnTo>
                  <a:pt x="2022" y="12"/>
                </a:lnTo>
                <a:lnTo>
                  <a:pt x="1992" y="21"/>
                </a:lnTo>
                <a:lnTo>
                  <a:pt x="1961" y="30"/>
                </a:lnTo>
                <a:lnTo>
                  <a:pt x="1931" y="45"/>
                </a:lnTo>
                <a:lnTo>
                  <a:pt x="1907" y="54"/>
                </a:lnTo>
                <a:lnTo>
                  <a:pt x="1859" y="77"/>
                </a:lnTo>
                <a:lnTo>
                  <a:pt x="1840" y="89"/>
                </a:lnTo>
                <a:lnTo>
                  <a:pt x="1810" y="95"/>
                </a:lnTo>
                <a:lnTo>
                  <a:pt x="1780" y="101"/>
                </a:lnTo>
                <a:lnTo>
                  <a:pt x="1744" y="104"/>
                </a:lnTo>
                <a:lnTo>
                  <a:pt x="1713" y="107"/>
                </a:lnTo>
                <a:lnTo>
                  <a:pt x="1665" y="110"/>
                </a:lnTo>
                <a:lnTo>
                  <a:pt x="1574" y="110"/>
                </a:lnTo>
                <a:lnTo>
                  <a:pt x="1556" y="169"/>
                </a:lnTo>
                <a:lnTo>
                  <a:pt x="1501" y="276"/>
                </a:lnTo>
                <a:lnTo>
                  <a:pt x="1465" y="299"/>
                </a:lnTo>
                <a:lnTo>
                  <a:pt x="1423" y="323"/>
                </a:lnTo>
                <a:lnTo>
                  <a:pt x="1362" y="338"/>
                </a:lnTo>
                <a:lnTo>
                  <a:pt x="1302" y="344"/>
                </a:lnTo>
                <a:lnTo>
                  <a:pt x="672" y="249"/>
                </a:lnTo>
                <a:lnTo>
                  <a:pt x="545" y="246"/>
                </a:lnTo>
                <a:lnTo>
                  <a:pt x="418" y="252"/>
                </a:lnTo>
                <a:lnTo>
                  <a:pt x="297" y="264"/>
                </a:lnTo>
                <a:lnTo>
                  <a:pt x="175" y="287"/>
                </a:lnTo>
                <a:lnTo>
                  <a:pt x="121" y="299"/>
                </a:lnTo>
                <a:lnTo>
                  <a:pt x="66" y="320"/>
                </a:lnTo>
                <a:lnTo>
                  <a:pt x="36" y="338"/>
                </a:lnTo>
                <a:lnTo>
                  <a:pt x="12" y="364"/>
                </a:lnTo>
                <a:lnTo>
                  <a:pt x="0" y="388"/>
                </a:lnTo>
                <a:lnTo>
                  <a:pt x="2779" y="776"/>
                </a:lnTo>
                <a:lnTo>
                  <a:pt x="2779" y="551"/>
                </a:lnTo>
                <a:lnTo>
                  <a:pt x="2700" y="533"/>
                </a:lnTo>
                <a:lnTo>
                  <a:pt x="2652" y="518"/>
                </a:lnTo>
                <a:lnTo>
                  <a:pt x="2627" y="503"/>
                </a:lnTo>
                <a:lnTo>
                  <a:pt x="2603" y="483"/>
                </a:lnTo>
                <a:lnTo>
                  <a:pt x="2591" y="453"/>
                </a:lnTo>
                <a:lnTo>
                  <a:pt x="2603" y="412"/>
                </a:lnTo>
                <a:lnTo>
                  <a:pt x="2664" y="308"/>
                </a:lnTo>
                <a:lnTo>
                  <a:pt x="2700" y="258"/>
                </a:lnTo>
                <a:lnTo>
                  <a:pt x="2615" y="231"/>
                </a:lnTo>
                <a:lnTo>
                  <a:pt x="2555" y="205"/>
                </a:lnTo>
                <a:lnTo>
                  <a:pt x="2506" y="169"/>
                </a:lnTo>
                <a:lnTo>
                  <a:pt x="2476" y="131"/>
                </a:lnTo>
                <a:lnTo>
                  <a:pt x="2452" y="92"/>
                </a:lnTo>
                <a:lnTo>
                  <a:pt x="2409" y="63"/>
                </a:lnTo>
                <a:lnTo>
                  <a:pt x="2355" y="33"/>
                </a:lnTo>
                <a:lnTo>
                  <a:pt x="2288" y="15"/>
                </a:lnTo>
                <a:lnTo>
                  <a:pt x="2258" y="6"/>
                </a:lnTo>
                <a:lnTo>
                  <a:pt x="2228" y="3"/>
                </a:lnTo>
                <a:lnTo>
                  <a:pt x="2192" y="71"/>
                </a:lnTo>
                <a:close/>
              </a:path>
            </a:pathLst>
          </a:custGeom>
          <a:solidFill>
            <a:srgbClr val="008080"/>
          </a:solidFill>
          <a:ln w="0">
            <a:solidFill>
              <a:srgbClr val="000000"/>
            </a:solidFill>
            <a:prstDash val="solid"/>
            <a:round/>
            <a:headEnd/>
            <a:tailEnd/>
          </a:ln>
        </p:spPr>
        <p:txBody>
          <a:bodyPr/>
          <a:lstStyle/>
          <a:p>
            <a:endParaRPr lang="en-US"/>
          </a:p>
        </p:txBody>
      </p:sp>
      <p:sp>
        <p:nvSpPr>
          <p:cNvPr id="24582" name="Freeform 6"/>
          <p:cNvSpPr>
            <a:spLocks/>
          </p:cNvSpPr>
          <p:nvPr/>
        </p:nvSpPr>
        <p:spPr bwMode="auto">
          <a:xfrm>
            <a:off x="2047875" y="2755900"/>
            <a:ext cx="6727825" cy="3814763"/>
          </a:xfrm>
          <a:custGeom>
            <a:avLst/>
            <a:gdLst>
              <a:gd name="T0" fmla="*/ 2147483647 w 4238"/>
              <a:gd name="T1" fmla="*/ 30241879 h 2403"/>
              <a:gd name="T2" fmla="*/ 2147483647 w 4238"/>
              <a:gd name="T3" fmla="*/ 75604691 h 2403"/>
              <a:gd name="T4" fmla="*/ 2147483647 w 4238"/>
              <a:gd name="T5" fmla="*/ 141128761 h 2403"/>
              <a:gd name="T6" fmla="*/ 2147483647 w 4238"/>
              <a:gd name="T7" fmla="*/ 201612494 h 2403"/>
              <a:gd name="T8" fmla="*/ 2147483647 w 4238"/>
              <a:gd name="T9" fmla="*/ 1179433197 h 2403"/>
              <a:gd name="T10" fmla="*/ 2147483647 w 4238"/>
              <a:gd name="T11" fmla="*/ 2147483647 h 2403"/>
              <a:gd name="T12" fmla="*/ 0 w 4238"/>
              <a:gd name="T13" fmla="*/ 2147483647 h 2403"/>
              <a:gd name="T14" fmla="*/ 2147483647 w 4238"/>
              <a:gd name="T15" fmla="*/ 0 h 2403"/>
              <a:gd name="T16" fmla="*/ 2147483647 w 4238"/>
              <a:gd name="T17" fmla="*/ 30241879 h 2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8"/>
              <a:gd name="T28" fmla="*/ 0 h 2403"/>
              <a:gd name="T29" fmla="*/ 4238 w 4238"/>
              <a:gd name="T30" fmla="*/ 2403 h 24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8" h="2403">
                <a:moveTo>
                  <a:pt x="1519" y="12"/>
                </a:moveTo>
                <a:lnTo>
                  <a:pt x="1495" y="30"/>
                </a:lnTo>
                <a:lnTo>
                  <a:pt x="1471" y="56"/>
                </a:lnTo>
                <a:lnTo>
                  <a:pt x="1459" y="80"/>
                </a:lnTo>
                <a:lnTo>
                  <a:pt x="4238" y="468"/>
                </a:lnTo>
                <a:lnTo>
                  <a:pt x="4238" y="2403"/>
                </a:lnTo>
                <a:lnTo>
                  <a:pt x="0" y="2403"/>
                </a:lnTo>
                <a:lnTo>
                  <a:pt x="1368" y="0"/>
                </a:lnTo>
                <a:lnTo>
                  <a:pt x="1519" y="12"/>
                </a:lnTo>
                <a:close/>
              </a:path>
            </a:pathLst>
          </a:custGeom>
          <a:solidFill>
            <a:srgbClr val="FFFFFF"/>
          </a:solidFill>
          <a:ln w="0">
            <a:solidFill>
              <a:srgbClr val="000000"/>
            </a:solidFill>
            <a:prstDash val="solid"/>
            <a:round/>
            <a:headEnd/>
            <a:tailEnd/>
          </a:ln>
        </p:spPr>
        <p:txBody>
          <a:bodyPr/>
          <a:lstStyle/>
          <a:p>
            <a:endParaRPr lang="en-US"/>
          </a:p>
        </p:txBody>
      </p:sp>
      <p:sp>
        <p:nvSpPr>
          <p:cNvPr id="24583" name="Freeform 7"/>
          <p:cNvSpPr>
            <a:spLocks/>
          </p:cNvSpPr>
          <p:nvPr/>
        </p:nvSpPr>
        <p:spPr bwMode="auto">
          <a:xfrm>
            <a:off x="8464550" y="2768600"/>
            <a:ext cx="298450" cy="385763"/>
          </a:xfrm>
          <a:custGeom>
            <a:avLst/>
            <a:gdLst>
              <a:gd name="T0" fmla="*/ 473789420 w 188"/>
              <a:gd name="T1" fmla="*/ 612399601 h 243"/>
              <a:gd name="T2" fmla="*/ 380544363 w 188"/>
              <a:gd name="T3" fmla="*/ 589717377 h 243"/>
              <a:gd name="T4" fmla="*/ 274697835 w 188"/>
              <a:gd name="T5" fmla="*/ 567036741 h 243"/>
              <a:gd name="T6" fmla="*/ 153730325 w 188"/>
              <a:gd name="T7" fmla="*/ 521673881 h 243"/>
              <a:gd name="T8" fmla="*/ 90725620 w 188"/>
              <a:gd name="T9" fmla="*/ 491431974 h 243"/>
              <a:gd name="T10" fmla="*/ 30241878 w 188"/>
              <a:gd name="T11" fmla="*/ 441028797 h 243"/>
              <a:gd name="T12" fmla="*/ 0 w 188"/>
              <a:gd name="T13" fmla="*/ 372983614 h 243"/>
              <a:gd name="T14" fmla="*/ 30241878 w 188"/>
              <a:gd name="T15" fmla="*/ 262096623 h 243"/>
              <a:gd name="T16" fmla="*/ 183972190 w 188"/>
              <a:gd name="T17" fmla="*/ 0 h 243"/>
              <a:gd name="T18" fmla="*/ 473789420 w 188"/>
              <a:gd name="T19" fmla="*/ 30241919 h 243"/>
              <a:gd name="T20" fmla="*/ 473789420 w 188"/>
              <a:gd name="T21" fmla="*/ 612399601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243"/>
              <a:gd name="T35" fmla="*/ 188 w 188"/>
              <a:gd name="T36" fmla="*/ 243 h 2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243">
                <a:moveTo>
                  <a:pt x="188" y="243"/>
                </a:moveTo>
                <a:lnTo>
                  <a:pt x="151" y="234"/>
                </a:lnTo>
                <a:lnTo>
                  <a:pt x="109" y="225"/>
                </a:lnTo>
                <a:lnTo>
                  <a:pt x="61" y="207"/>
                </a:lnTo>
                <a:lnTo>
                  <a:pt x="36" y="195"/>
                </a:lnTo>
                <a:lnTo>
                  <a:pt x="12" y="175"/>
                </a:lnTo>
                <a:lnTo>
                  <a:pt x="0" y="148"/>
                </a:lnTo>
                <a:lnTo>
                  <a:pt x="12" y="104"/>
                </a:lnTo>
                <a:lnTo>
                  <a:pt x="73" y="0"/>
                </a:lnTo>
                <a:lnTo>
                  <a:pt x="188" y="12"/>
                </a:lnTo>
                <a:lnTo>
                  <a:pt x="188" y="243"/>
                </a:lnTo>
                <a:close/>
              </a:path>
            </a:pathLst>
          </a:custGeom>
          <a:solidFill>
            <a:schemeClr val="tx2"/>
          </a:solidFill>
          <a:ln w="0">
            <a:solidFill>
              <a:srgbClr val="000000"/>
            </a:solidFill>
            <a:prstDash val="solid"/>
            <a:round/>
            <a:headEnd/>
            <a:tailEnd/>
          </a:ln>
        </p:spPr>
        <p:txBody>
          <a:bodyPr/>
          <a:lstStyle/>
          <a:p>
            <a:endParaRPr lang="en-US"/>
          </a:p>
        </p:txBody>
      </p:sp>
      <p:sp>
        <p:nvSpPr>
          <p:cNvPr id="24584" name="Freeform 8"/>
          <p:cNvSpPr>
            <a:spLocks/>
          </p:cNvSpPr>
          <p:nvPr/>
        </p:nvSpPr>
        <p:spPr bwMode="auto">
          <a:xfrm>
            <a:off x="7388225" y="2617788"/>
            <a:ext cx="635000" cy="150812"/>
          </a:xfrm>
          <a:custGeom>
            <a:avLst/>
            <a:gdLst>
              <a:gd name="T0" fmla="*/ 0 w 400"/>
              <a:gd name="T1" fmla="*/ 0 h 95"/>
              <a:gd name="T2" fmla="*/ 1008062589 w 400"/>
              <a:gd name="T3" fmla="*/ 120967110 h 95"/>
              <a:gd name="T4" fmla="*/ 992941656 w 400"/>
              <a:gd name="T5" fmla="*/ 136087992 h 95"/>
              <a:gd name="T6" fmla="*/ 899696697 w 400"/>
              <a:gd name="T7" fmla="*/ 186490934 h 95"/>
              <a:gd name="T8" fmla="*/ 763608103 w 400"/>
              <a:gd name="T9" fmla="*/ 224292396 h 95"/>
              <a:gd name="T10" fmla="*/ 609877825 w 400"/>
              <a:gd name="T11" fmla="*/ 239413279 h 95"/>
              <a:gd name="T12" fmla="*/ 458668496 w 400"/>
              <a:gd name="T13" fmla="*/ 239413279 h 95"/>
              <a:gd name="T14" fmla="*/ 304939706 w 400"/>
              <a:gd name="T15" fmla="*/ 216732749 h 95"/>
              <a:gd name="T16" fmla="*/ 183972193 w 400"/>
              <a:gd name="T17" fmla="*/ 166329757 h 95"/>
              <a:gd name="T18" fmla="*/ 75604689 w 400"/>
              <a:gd name="T19" fmla="*/ 105846227 h 95"/>
              <a:gd name="T20" fmla="*/ 30241878 w 400"/>
              <a:gd name="T21" fmla="*/ 45362660 h 95"/>
              <a:gd name="T22" fmla="*/ 0 w 400"/>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95"/>
              <a:gd name="T38" fmla="*/ 400 w 400"/>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95">
                <a:moveTo>
                  <a:pt x="0" y="0"/>
                </a:moveTo>
                <a:lnTo>
                  <a:pt x="400" y="48"/>
                </a:lnTo>
                <a:lnTo>
                  <a:pt x="394" y="54"/>
                </a:lnTo>
                <a:lnTo>
                  <a:pt x="357" y="74"/>
                </a:lnTo>
                <a:lnTo>
                  <a:pt x="303" y="89"/>
                </a:lnTo>
                <a:lnTo>
                  <a:pt x="242" y="95"/>
                </a:lnTo>
                <a:lnTo>
                  <a:pt x="182" y="95"/>
                </a:lnTo>
                <a:lnTo>
                  <a:pt x="121" y="86"/>
                </a:lnTo>
                <a:lnTo>
                  <a:pt x="73" y="66"/>
                </a:lnTo>
                <a:lnTo>
                  <a:pt x="30" y="42"/>
                </a:lnTo>
                <a:lnTo>
                  <a:pt x="12" y="18"/>
                </a:lnTo>
                <a:lnTo>
                  <a:pt x="0" y="0"/>
                </a:lnTo>
                <a:close/>
              </a:path>
            </a:pathLst>
          </a:custGeom>
          <a:solidFill>
            <a:schemeClr val="tx2"/>
          </a:solidFill>
          <a:ln w="0">
            <a:solidFill>
              <a:srgbClr val="000000"/>
            </a:solidFill>
            <a:prstDash val="solid"/>
            <a:round/>
            <a:headEnd/>
            <a:tailEnd/>
          </a:ln>
        </p:spPr>
        <p:txBody>
          <a:bodyPr/>
          <a:lstStyle/>
          <a:p>
            <a:endParaRPr lang="en-US"/>
          </a:p>
        </p:txBody>
      </p:sp>
      <p:sp>
        <p:nvSpPr>
          <p:cNvPr id="24585" name="Freeform 9"/>
          <p:cNvSpPr>
            <a:spLocks/>
          </p:cNvSpPr>
          <p:nvPr/>
        </p:nvSpPr>
        <p:spPr bwMode="auto">
          <a:xfrm>
            <a:off x="6985000" y="2505075"/>
            <a:ext cx="230188" cy="19050"/>
          </a:xfrm>
          <a:custGeom>
            <a:avLst/>
            <a:gdLst>
              <a:gd name="T0" fmla="*/ 0 w 145"/>
              <a:gd name="T1" fmla="*/ 30241878 h 12"/>
              <a:gd name="T2" fmla="*/ 181451617 w 145"/>
              <a:gd name="T3" fmla="*/ 30241878 h 12"/>
              <a:gd name="T4" fmla="*/ 274698405 w 145"/>
              <a:gd name="T5" fmla="*/ 22682199 h 12"/>
              <a:gd name="T6" fmla="*/ 335182261 w 145"/>
              <a:gd name="T7" fmla="*/ 7561263 h 12"/>
              <a:gd name="T8" fmla="*/ 365424189 w 145"/>
              <a:gd name="T9" fmla="*/ 0 h 12"/>
              <a:gd name="T10" fmla="*/ 0 60000 65536"/>
              <a:gd name="T11" fmla="*/ 0 60000 65536"/>
              <a:gd name="T12" fmla="*/ 0 60000 65536"/>
              <a:gd name="T13" fmla="*/ 0 60000 65536"/>
              <a:gd name="T14" fmla="*/ 0 60000 65536"/>
              <a:gd name="T15" fmla="*/ 0 w 145"/>
              <a:gd name="T16" fmla="*/ 0 h 12"/>
              <a:gd name="T17" fmla="*/ 145 w 145"/>
              <a:gd name="T18" fmla="*/ 12 h 12"/>
            </a:gdLst>
            <a:ahLst/>
            <a:cxnLst>
              <a:cxn ang="T10">
                <a:pos x="T0" y="T1"/>
              </a:cxn>
              <a:cxn ang="T11">
                <a:pos x="T2" y="T3"/>
              </a:cxn>
              <a:cxn ang="T12">
                <a:pos x="T4" y="T5"/>
              </a:cxn>
              <a:cxn ang="T13">
                <a:pos x="T6" y="T7"/>
              </a:cxn>
              <a:cxn ang="T14">
                <a:pos x="T8" y="T9"/>
              </a:cxn>
            </a:cxnLst>
            <a:rect l="T15" t="T16" r="T17" b="T18"/>
            <a:pathLst>
              <a:path w="145" h="12">
                <a:moveTo>
                  <a:pt x="0" y="12"/>
                </a:moveTo>
                <a:lnTo>
                  <a:pt x="72" y="12"/>
                </a:lnTo>
                <a:lnTo>
                  <a:pt x="109" y="9"/>
                </a:lnTo>
                <a:lnTo>
                  <a:pt x="133" y="3"/>
                </a:lnTo>
                <a:lnTo>
                  <a:pt x="145" y="0"/>
                </a:lnTo>
              </a:path>
            </a:pathLst>
          </a:custGeom>
          <a:noFill/>
          <a:ln w="0">
            <a:solidFill>
              <a:srgbClr val="000000"/>
            </a:solidFill>
            <a:prstDash val="solid"/>
            <a:round/>
            <a:headEnd/>
            <a:tailEnd/>
          </a:ln>
        </p:spPr>
        <p:txBody>
          <a:bodyPr/>
          <a:lstStyle/>
          <a:p>
            <a:endParaRPr lang="en-US"/>
          </a:p>
        </p:txBody>
      </p:sp>
      <p:sp>
        <p:nvSpPr>
          <p:cNvPr id="24586" name="Freeform 10"/>
          <p:cNvSpPr>
            <a:spLocks/>
          </p:cNvSpPr>
          <p:nvPr/>
        </p:nvSpPr>
        <p:spPr bwMode="auto">
          <a:xfrm>
            <a:off x="8272463" y="2646363"/>
            <a:ext cx="192087" cy="76200"/>
          </a:xfrm>
          <a:custGeom>
            <a:avLst/>
            <a:gdLst>
              <a:gd name="T0" fmla="*/ 304937341 w 121"/>
              <a:gd name="T1" fmla="*/ 120967511 h 48"/>
              <a:gd name="T2" fmla="*/ 244453764 w 121"/>
              <a:gd name="T3" fmla="*/ 105846578 h 48"/>
              <a:gd name="T4" fmla="*/ 183970137 w 121"/>
              <a:gd name="T5" fmla="*/ 83165948 h 48"/>
              <a:gd name="T6" fmla="*/ 153728348 w 121"/>
              <a:gd name="T7" fmla="*/ 75604688 h 48"/>
              <a:gd name="T8" fmla="*/ 0 w 121"/>
              <a:gd name="T9" fmla="*/ 0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48"/>
                </a:moveTo>
                <a:lnTo>
                  <a:pt x="97" y="42"/>
                </a:lnTo>
                <a:lnTo>
                  <a:pt x="73" y="33"/>
                </a:lnTo>
                <a:lnTo>
                  <a:pt x="61" y="30"/>
                </a:lnTo>
                <a:lnTo>
                  <a:pt x="0" y="0"/>
                </a:lnTo>
              </a:path>
            </a:pathLst>
          </a:custGeom>
          <a:noFill/>
          <a:ln w="0">
            <a:solidFill>
              <a:srgbClr val="000000"/>
            </a:solidFill>
            <a:prstDash val="solid"/>
            <a:round/>
            <a:headEnd/>
            <a:tailEnd/>
          </a:ln>
        </p:spPr>
        <p:txBody>
          <a:bodyPr/>
          <a:lstStyle/>
          <a:p>
            <a:endParaRPr lang="en-US"/>
          </a:p>
        </p:txBody>
      </p:sp>
      <p:sp>
        <p:nvSpPr>
          <p:cNvPr id="24587" name="Freeform 11"/>
          <p:cNvSpPr>
            <a:spLocks/>
          </p:cNvSpPr>
          <p:nvPr/>
        </p:nvSpPr>
        <p:spPr bwMode="auto">
          <a:xfrm>
            <a:off x="7196138" y="2519363"/>
            <a:ext cx="1057275" cy="338137"/>
          </a:xfrm>
          <a:custGeom>
            <a:avLst/>
            <a:gdLst>
              <a:gd name="T0" fmla="*/ 1678424241 w 666"/>
              <a:gd name="T1" fmla="*/ 224292816 h 213"/>
              <a:gd name="T2" fmla="*/ 1663302912 w 666"/>
              <a:gd name="T3" fmla="*/ 262095887 h 213"/>
              <a:gd name="T4" fmla="*/ 1633061048 w 666"/>
              <a:gd name="T5" fmla="*/ 292337708 h 213"/>
              <a:gd name="T6" fmla="*/ 1602819184 w 666"/>
              <a:gd name="T7" fmla="*/ 330139191 h 213"/>
              <a:gd name="T8" fmla="*/ 1554937027 w 666"/>
              <a:gd name="T9" fmla="*/ 357861655 h 213"/>
              <a:gd name="T10" fmla="*/ 1509574231 w 666"/>
              <a:gd name="T11" fmla="*/ 395663138 h 213"/>
              <a:gd name="T12" fmla="*/ 1449090503 w 666"/>
              <a:gd name="T13" fmla="*/ 425905059 h 213"/>
              <a:gd name="T14" fmla="*/ 1388606775 w 666"/>
              <a:gd name="T15" fmla="*/ 448587219 h 213"/>
              <a:gd name="T16" fmla="*/ 1328123048 w 666"/>
              <a:gd name="T17" fmla="*/ 471267792 h 213"/>
              <a:gd name="T18" fmla="*/ 1249997439 w 666"/>
              <a:gd name="T19" fmla="*/ 493949951 h 213"/>
              <a:gd name="T20" fmla="*/ 1174392779 w 666"/>
              <a:gd name="T21" fmla="*/ 509070862 h 213"/>
              <a:gd name="T22" fmla="*/ 1098788119 w 666"/>
              <a:gd name="T23" fmla="*/ 521670828 h 213"/>
              <a:gd name="T24" fmla="*/ 1023183459 w 666"/>
              <a:gd name="T25" fmla="*/ 536791738 h 213"/>
              <a:gd name="T26" fmla="*/ 685482447 w 666"/>
              <a:gd name="T27" fmla="*/ 536791738 h 213"/>
              <a:gd name="T28" fmla="*/ 579635923 w 666"/>
              <a:gd name="T29" fmla="*/ 521670828 h 213"/>
              <a:gd name="T30" fmla="*/ 549394060 w 666"/>
              <a:gd name="T31" fmla="*/ 516630524 h 213"/>
              <a:gd name="T32" fmla="*/ 488910332 w 666"/>
              <a:gd name="T33" fmla="*/ 501509613 h 213"/>
              <a:gd name="T34" fmla="*/ 395665279 w 666"/>
              <a:gd name="T35" fmla="*/ 478829041 h 213"/>
              <a:gd name="T36" fmla="*/ 335181551 w 666"/>
              <a:gd name="T37" fmla="*/ 463708130 h 213"/>
              <a:gd name="T38" fmla="*/ 214214096 w 666"/>
              <a:gd name="T39" fmla="*/ 403224387 h 213"/>
              <a:gd name="T40" fmla="*/ 168851250 w 666"/>
              <a:gd name="T41" fmla="*/ 372982566 h 213"/>
              <a:gd name="T42" fmla="*/ 120967505 w 666"/>
              <a:gd name="T43" fmla="*/ 342740744 h 213"/>
              <a:gd name="T44" fmla="*/ 75604685 w 666"/>
              <a:gd name="T45" fmla="*/ 307458619 h 213"/>
              <a:gd name="T46" fmla="*/ 45362808 w 666"/>
              <a:gd name="T47" fmla="*/ 269655548 h 213"/>
              <a:gd name="T48" fmla="*/ 30241876 w 666"/>
              <a:gd name="T49" fmla="*/ 231854065 h 213"/>
              <a:gd name="T50" fmla="*/ 15120938 w 666"/>
              <a:gd name="T51" fmla="*/ 194050945 h 213"/>
              <a:gd name="T52" fmla="*/ 0 w 666"/>
              <a:gd name="T53" fmla="*/ 156249461 h 213"/>
              <a:gd name="T54" fmla="*/ 0 w 666"/>
              <a:gd name="T55" fmla="*/ 75604579 h 213"/>
              <a:gd name="T56" fmla="*/ 15120938 w 666"/>
              <a:gd name="T57" fmla="*/ 37801496 h 213"/>
              <a:gd name="T58" fmla="*/ 45362808 w 666"/>
              <a:gd name="T59" fmla="*/ 0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6"/>
              <a:gd name="T91" fmla="*/ 0 h 213"/>
              <a:gd name="T92" fmla="*/ 666 w 666"/>
              <a:gd name="T93" fmla="*/ 213 h 2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6" h="213">
                <a:moveTo>
                  <a:pt x="666" y="89"/>
                </a:moveTo>
                <a:lnTo>
                  <a:pt x="660" y="104"/>
                </a:lnTo>
                <a:lnTo>
                  <a:pt x="648" y="116"/>
                </a:lnTo>
                <a:lnTo>
                  <a:pt x="636" y="131"/>
                </a:lnTo>
                <a:lnTo>
                  <a:pt x="617" y="142"/>
                </a:lnTo>
                <a:lnTo>
                  <a:pt x="599" y="157"/>
                </a:lnTo>
                <a:lnTo>
                  <a:pt x="575" y="169"/>
                </a:lnTo>
                <a:lnTo>
                  <a:pt x="551" y="178"/>
                </a:lnTo>
                <a:lnTo>
                  <a:pt x="527" y="187"/>
                </a:lnTo>
                <a:lnTo>
                  <a:pt x="496" y="196"/>
                </a:lnTo>
                <a:lnTo>
                  <a:pt x="466" y="202"/>
                </a:lnTo>
                <a:lnTo>
                  <a:pt x="436" y="207"/>
                </a:lnTo>
                <a:lnTo>
                  <a:pt x="406" y="213"/>
                </a:lnTo>
                <a:lnTo>
                  <a:pt x="272" y="213"/>
                </a:lnTo>
                <a:lnTo>
                  <a:pt x="230" y="207"/>
                </a:lnTo>
                <a:lnTo>
                  <a:pt x="218" y="205"/>
                </a:lnTo>
                <a:lnTo>
                  <a:pt x="194" y="199"/>
                </a:lnTo>
                <a:lnTo>
                  <a:pt x="157" y="190"/>
                </a:lnTo>
                <a:lnTo>
                  <a:pt x="133" y="184"/>
                </a:lnTo>
                <a:lnTo>
                  <a:pt x="85" y="160"/>
                </a:lnTo>
                <a:lnTo>
                  <a:pt x="67" y="148"/>
                </a:lnTo>
                <a:lnTo>
                  <a:pt x="48" y="136"/>
                </a:lnTo>
                <a:lnTo>
                  <a:pt x="30" y="122"/>
                </a:lnTo>
                <a:lnTo>
                  <a:pt x="18" y="107"/>
                </a:lnTo>
                <a:lnTo>
                  <a:pt x="12" y="92"/>
                </a:lnTo>
                <a:lnTo>
                  <a:pt x="6" y="77"/>
                </a:lnTo>
                <a:lnTo>
                  <a:pt x="0" y="62"/>
                </a:lnTo>
                <a:lnTo>
                  <a:pt x="0" y="30"/>
                </a:lnTo>
                <a:lnTo>
                  <a:pt x="6" y="15"/>
                </a:lnTo>
                <a:lnTo>
                  <a:pt x="18" y="0"/>
                </a:lnTo>
              </a:path>
            </a:pathLst>
          </a:custGeom>
          <a:noFill/>
          <a:ln w="0">
            <a:solidFill>
              <a:srgbClr val="000000"/>
            </a:solidFill>
            <a:prstDash val="solid"/>
            <a:round/>
            <a:headEnd/>
            <a:tailEnd/>
          </a:ln>
        </p:spPr>
        <p:txBody>
          <a:bodyPr/>
          <a:lstStyle/>
          <a:p>
            <a:endParaRPr lang="en-US"/>
          </a:p>
        </p:txBody>
      </p:sp>
      <p:sp>
        <p:nvSpPr>
          <p:cNvPr id="24588" name="Line 12"/>
          <p:cNvSpPr>
            <a:spLocks noChangeShapeType="1"/>
          </p:cNvSpPr>
          <p:nvPr/>
        </p:nvSpPr>
        <p:spPr bwMode="auto">
          <a:xfrm>
            <a:off x="4745038" y="2844800"/>
            <a:ext cx="4008437" cy="563563"/>
          </a:xfrm>
          <a:prstGeom prst="line">
            <a:avLst/>
          </a:prstGeom>
          <a:noFill/>
          <a:ln w="0">
            <a:solidFill>
              <a:srgbClr val="000000"/>
            </a:solidFill>
            <a:round/>
            <a:headEnd/>
            <a:tailEnd/>
          </a:ln>
        </p:spPr>
        <p:txBody>
          <a:bodyPr/>
          <a:lstStyle/>
          <a:p>
            <a:endParaRPr lang="en-US"/>
          </a:p>
        </p:txBody>
      </p:sp>
      <p:sp>
        <p:nvSpPr>
          <p:cNvPr id="24589" name="Text Box 13"/>
          <p:cNvSpPr txBox="1">
            <a:spLocks noChangeArrowheads="1"/>
          </p:cNvSpPr>
          <p:nvPr/>
        </p:nvSpPr>
        <p:spPr bwMode="auto">
          <a:xfrm>
            <a:off x="3905250" y="3505200"/>
            <a:ext cx="4819650" cy="1096963"/>
          </a:xfrm>
          <a:prstGeom prst="rect">
            <a:avLst/>
          </a:prstGeom>
          <a:noFill/>
          <a:ln w="9525">
            <a:noFill/>
            <a:miter lim="800000"/>
            <a:headEnd/>
            <a:tailEnd/>
          </a:ln>
        </p:spPr>
        <p:txBody>
          <a:bodyPr>
            <a:spAutoFit/>
          </a:bodyPr>
          <a:lstStyle/>
          <a:p>
            <a:pPr eaLnBrk="1" hangingPunct="1">
              <a:lnSpc>
                <a:spcPct val="100000"/>
              </a:lnSpc>
              <a:spcBef>
                <a:spcPct val="50000"/>
              </a:spcBef>
              <a:buClr>
                <a:schemeClr val="tx1"/>
              </a:buClr>
              <a:buSzPct val="60000"/>
              <a:buFont typeface="Wingdings" pitchFamily="2" charset="2"/>
              <a:buNone/>
            </a:pPr>
            <a:r>
              <a:rPr kumimoji="0" lang="en-US" sz="2200">
                <a:latin typeface="Tahoma" pitchFamily="34" charset="0"/>
              </a:rPr>
              <a:t>You are a clinician providing care to Ms. Vitale, a young woman with early-stage emphysema.</a:t>
            </a:r>
          </a:p>
        </p:txBody>
      </p:sp>
      <p:sp>
        <p:nvSpPr>
          <p:cNvPr id="24590" name="Text Box 14"/>
          <p:cNvSpPr txBox="1">
            <a:spLocks noChangeArrowheads="1"/>
          </p:cNvSpPr>
          <p:nvPr/>
        </p:nvSpPr>
        <p:spPr bwMode="auto">
          <a:xfrm>
            <a:off x="7734300" y="6278563"/>
            <a:ext cx="958850" cy="2286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900" b="1">
                <a:solidFill>
                  <a:schemeClr val="bg1"/>
                </a:solidFill>
              </a:rPr>
              <a:t>VIDEO # V6a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838200" y="2859088"/>
            <a:ext cx="7924800" cy="2627312"/>
          </a:xfrm>
          <a:noFill/>
        </p:spPr>
        <p:txBody>
          <a:bodyPr/>
          <a:lstStyle/>
          <a:p>
            <a:pPr marL="0" indent="0" defTabSz="460375" eaLnBrk="1" hangingPunct="1">
              <a:lnSpc>
                <a:spcPct val="90000"/>
              </a:lnSpc>
              <a:buFont typeface="Wingdings" pitchFamily="2" charset="2"/>
              <a:buNone/>
            </a:pPr>
            <a:r>
              <a:rPr lang="en-US" b="1" smtClean="0"/>
              <a:t>Ready to quit in the next month</a:t>
            </a:r>
          </a:p>
          <a:p>
            <a:pPr marL="457200" lvl="1" indent="-228600" defTabSz="460375" eaLnBrk="1" hangingPunct="1">
              <a:spcBef>
                <a:spcPct val="50000"/>
              </a:spcBef>
              <a:buClr>
                <a:schemeClr val="tx1"/>
              </a:buClr>
            </a:pPr>
            <a:r>
              <a:rPr lang="en-US" altLang="en-US" sz="2400" smtClean="0"/>
              <a:t>Patients are aware of the need to, and the benefits of, making the behavioral change.</a:t>
            </a:r>
          </a:p>
          <a:p>
            <a:pPr marL="457200" lvl="1" indent="-228600" defTabSz="460375" eaLnBrk="1" hangingPunct="1">
              <a:spcBef>
                <a:spcPct val="80000"/>
              </a:spcBef>
              <a:buClr>
                <a:schemeClr val="tx1"/>
              </a:buClr>
            </a:pPr>
            <a:r>
              <a:rPr lang="en-US" altLang="en-US" sz="2400" smtClean="0"/>
              <a:t>Patients are getting ready to take action.</a:t>
            </a:r>
            <a:endParaRPr lang="en-US" sz="2400" smtClean="0"/>
          </a:p>
        </p:txBody>
      </p:sp>
      <p:sp>
        <p:nvSpPr>
          <p:cNvPr id="25603" name="Text Box 3"/>
          <p:cNvSpPr txBox="1">
            <a:spLocks noChangeArrowheads="1"/>
          </p:cNvSpPr>
          <p:nvPr/>
        </p:nvSpPr>
        <p:spPr bwMode="auto">
          <a:xfrm>
            <a:off x="1203325" y="2019300"/>
            <a:ext cx="7254875" cy="528638"/>
          </a:xfrm>
          <a:prstGeom prst="rect">
            <a:avLst/>
          </a:prstGeom>
          <a:solidFill>
            <a:srgbClr val="D7D7F5"/>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STAGE 2: Ready to quit	</a:t>
            </a:r>
          </a:p>
        </p:txBody>
      </p:sp>
      <p:sp>
        <p:nvSpPr>
          <p:cNvPr id="25604" name="Text Box 4"/>
          <p:cNvSpPr txBox="1">
            <a:spLocks noChangeArrowheads="1"/>
          </p:cNvSpPr>
          <p:nvPr/>
        </p:nvSpPr>
        <p:spPr bwMode="auto">
          <a:xfrm>
            <a:off x="1497013" y="5910263"/>
            <a:ext cx="6308725" cy="476250"/>
          </a:xfrm>
          <a:prstGeom prst="rect">
            <a:avLst/>
          </a:prstGeom>
          <a:solidFill>
            <a:schemeClr val="tx1"/>
          </a:solidFill>
          <a:ln w="9525">
            <a:noFill/>
            <a:miter lim="800000"/>
            <a:headEnd/>
            <a:tailEnd/>
          </a:ln>
        </p:spPr>
        <p:txBody>
          <a:bodyPr>
            <a:spAutoFit/>
          </a:bodyPr>
          <a:lstStyle/>
          <a:p>
            <a:pPr algn="ctr" eaLnBrk="1" hangingPunct="1">
              <a:lnSpc>
                <a:spcPct val="90000"/>
              </a:lnSpc>
              <a:spcBef>
                <a:spcPct val="100000"/>
              </a:spcBef>
              <a:buClr>
                <a:schemeClr val="tx1"/>
              </a:buClr>
              <a:buSzPct val="60000"/>
              <a:buFont typeface="Wingdings" pitchFamily="2" charset="2"/>
              <a:buNone/>
            </a:pPr>
            <a:r>
              <a:rPr kumimoji="0" lang="en-US" altLang="en-US" sz="2800" b="1">
                <a:solidFill>
                  <a:srgbClr val="9494E4"/>
                </a:solidFill>
                <a:latin typeface="Tahoma" pitchFamily="34" charset="0"/>
              </a:rPr>
              <a:t>GOAL:</a:t>
            </a:r>
            <a:r>
              <a:rPr kumimoji="0" lang="en-US" altLang="en-US" sz="2800">
                <a:solidFill>
                  <a:schemeClr val="bg1"/>
                </a:solidFill>
                <a:latin typeface="Tahoma" pitchFamily="34" charset="0"/>
              </a:rPr>
              <a:t> Achieve cessation.</a:t>
            </a:r>
            <a:endParaRPr kumimoji="0" lang="en-US" sz="2800">
              <a:solidFill>
                <a:schemeClr val="bg1"/>
              </a:solidFill>
              <a:latin typeface="Tahoma" pitchFamily="34" charset="0"/>
            </a:endParaRPr>
          </a:p>
        </p:txBody>
      </p:sp>
      <p:sp>
        <p:nvSpPr>
          <p:cNvPr id="25605" name="Rectangle 5"/>
          <p:cNvSpPr>
            <a:spLocks noChangeArrowheads="1"/>
          </p:cNvSpPr>
          <p:nvPr/>
        </p:nvSpPr>
        <p:spPr bwMode="auto">
          <a:xfrm>
            <a:off x="1828800" y="617538"/>
            <a:ext cx="7115175" cy="1143000"/>
          </a:xfrm>
          <a:prstGeom prst="rect">
            <a:avLst/>
          </a:prstGeom>
          <a:noFill/>
          <a:ln w="9525">
            <a:noFill/>
            <a:miter lim="800000"/>
            <a:headEnd/>
            <a:tailEnd/>
          </a:ln>
        </p:spPr>
        <p:txBody>
          <a:bodyPr anchor="b"/>
          <a:lstStyle/>
          <a:p>
            <a:pPr eaLnBrk="1" hangingPunct="1">
              <a:lnSpc>
                <a:spcPct val="100000"/>
              </a:lnSpc>
              <a:spcBef>
                <a:spcPct val="0"/>
              </a:spcBef>
            </a:pPr>
            <a:r>
              <a:rPr kumimoji="0" lang="en-US" sz="3800">
                <a:solidFill>
                  <a:schemeClr val="folHlink"/>
                </a:solidFill>
                <a:latin typeface="Tahoma" pitchFamily="34" charset="0"/>
              </a:rPr>
              <a:t>ASSESSING </a:t>
            </a:r>
            <a:br>
              <a:rPr kumimoji="0" lang="en-US" sz="3800">
                <a:solidFill>
                  <a:schemeClr val="folHlink"/>
                </a:solidFill>
                <a:latin typeface="Tahoma" pitchFamily="34" charset="0"/>
              </a:rPr>
            </a:br>
            <a:r>
              <a:rPr kumimoji="0" lang="en-US" sz="3800">
                <a:solidFill>
                  <a:schemeClr val="folHlink"/>
                </a:solidFill>
                <a:latin typeface="Tahoma" pitchFamily="34" charset="0"/>
              </a:rPr>
              <a:t>READINESS to QUIT </a:t>
            </a:r>
            <a:r>
              <a:rPr kumimoji="0" lang="en-US" sz="2200">
                <a:solidFill>
                  <a:schemeClr val="folHlink"/>
                </a:solidFill>
                <a:latin typeface="Tahoma" pitchFamily="34" charset="0"/>
              </a:rPr>
              <a:t>(cont’d)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65175" y="2208213"/>
            <a:ext cx="8132763" cy="3198812"/>
          </a:xfrm>
          <a:prstGeom prst="rect">
            <a:avLst/>
          </a:prstGeom>
          <a:noFill/>
          <a:ln w="9525">
            <a:noFill/>
            <a:miter lim="800000"/>
            <a:headEnd/>
            <a:tailEnd/>
          </a:ln>
        </p:spPr>
        <p:txBody>
          <a:bodyPr>
            <a:spAutoFit/>
          </a:bodyPr>
          <a:lstStyle/>
          <a:p>
            <a:pPr marL="231775" indent="-231775" eaLnBrk="1" hangingPunct="1">
              <a:lnSpc>
                <a:spcPct val="100000"/>
              </a:lnSpc>
              <a:spcBef>
                <a:spcPct val="0"/>
              </a:spcBef>
              <a:buClr>
                <a:schemeClr val="tx1"/>
              </a:buClr>
              <a:buSzPct val="55000"/>
              <a:buFont typeface="Wingdings" pitchFamily="2" charset="2"/>
              <a:buChar char="n"/>
            </a:pPr>
            <a:r>
              <a:rPr kumimoji="0" lang="en-US" sz="2800">
                <a:latin typeface="Tahoma" pitchFamily="34" charset="0"/>
              </a:rPr>
              <a:t>Assess tobacco use history</a:t>
            </a:r>
          </a:p>
          <a:p>
            <a:pPr marL="231775" indent="-231775" eaLnBrk="1" hangingPunct="1">
              <a:lnSpc>
                <a:spcPct val="100000"/>
              </a:lnSpc>
              <a:spcBef>
                <a:spcPct val="0"/>
              </a:spcBef>
              <a:buClr>
                <a:schemeClr val="tx1"/>
              </a:buClr>
              <a:buSzPct val="55000"/>
              <a:buFont typeface="Wingdings" pitchFamily="2" charset="2"/>
              <a:buNone/>
            </a:pPr>
            <a:endParaRPr kumimoji="0" lang="en-US" sz="2400">
              <a:latin typeface="Tahoma" pitchFamily="34" charset="0"/>
            </a:endParaRPr>
          </a:p>
          <a:p>
            <a:pPr marL="231775" indent="-231775" eaLnBrk="1" hangingPunct="1">
              <a:lnSpc>
                <a:spcPct val="100000"/>
              </a:lnSpc>
              <a:spcBef>
                <a:spcPct val="0"/>
              </a:spcBef>
              <a:buClr>
                <a:schemeClr val="tx1"/>
              </a:buClr>
              <a:buSzPct val="55000"/>
              <a:buFont typeface="Wingdings" pitchFamily="2" charset="2"/>
              <a:buChar char="n"/>
            </a:pPr>
            <a:r>
              <a:rPr kumimoji="0" lang="en-US" sz="2800">
                <a:latin typeface="Tahoma" pitchFamily="34" charset="0"/>
              </a:rPr>
              <a:t>Discuss key issues </a:t>
            </a:r>
          </a:p>
          <a:p>
            <a:pPr marL="566738" lvl="1" indent="-219075" eaLnBrk="1" hangingPunct="1">
              <a:lnSpc>
                <a:spcPct val="100000"/>
              </a:lnSpc>
              <a:spcBef>
                <a:spcPct val="0"/>
              </a:spcBef>
              <a:buClr>
                <a:schemeClr val="bg2"/>
              </a:buClr>
              <a:buSzPct val="60000"/>
              <a:buFont typeface="Wingdings" pitchFamily="2" charset="2"/>
              <a:buNone/>
            </a:pPr>
            <a:endParaRPr kumimoji="0" lang="en-US" sz="2400">
              <a:latin typeface="Tahoma" pitchFamily="34" charset="0"/>
            </a:endParaRPr>
          </a:p>
          <a:p>
            <a:pPr marL="231775" indent="-231775" eaLnBrk="1" hangingPunct="1">
              <a:lnSpc>
                <a:spcPct val="100000"/>
              </a:lnSpc>
              <a:spcBef>
                <a:spcPct val="0"/>
              </a:spcBef>
              <a:buClr>
                <a:schemeClr val="tx1"/>
              </a:buClr>
              <a:buSzPct val="55000"/>
              <a:buFont typeface="Wingdings" pitchFamily="2" charset="2"/>
              <a:buChar char="n"/>
            </a:pPr>
            <a:r>
              <a:rPr kumimoji="0" lang="en-US" sz="2800">
                <a:latin typeface="Tahoma" pitchFamily="34" charset="0"/>
              </a:rPr>
              <a:t>Facilitate quitting process</a:t>
            </a:r>
          </a:p>
          <a:p>
            <a:pPr marL="566738" lvl="1" indent="-219075" eaLnBrk="1" hangingPunct="1">
              <a:lnSpc>
                <a:spcPct val="100000"/>
              </a:lnSpc>
              <a:spcBef>
                <a:spcPct val="50000"/>
              </a:spcBef>
              <a:buClr>
                <a:schemeClr val="hlink"/>
              </a:buClr>
              <a:buSzPct val="55000"/>
              <a:buFont typeface="Wingdings" pitchFamily="2" charset="2"/>
              <a:buChar char="n"/>
            </a:pPr>
            <a:r>
              <a:rPr kumimoji="0" lang="en-US" sz="2400">
                <a:latin typeface="Tahoma" pitchFamily="34" charset="0"/>
              </a:rPr>
              <a:t>Practical counseling (problem solving/skills training)</a:t>
            </a:r>
          </a:p>
          <a:p>
            <a:pPr marL="566738" lvl="1" indent="-219075" eaLnBrk="1" hangingPunct="1">
              <a:lnSpc>
                <a:spcPct val="100000"/>
              </a:lnSpc>
              <a:spcBef>
                <a:spcPct val="50000"/>
              </a:spcBef>
              <a:buClr>
                <a:schemeClr val="hlink"/>
              </a:buClr>
              <a:buSzPct val="55000"/>
              <a:buFont typeface="Wingdings" pitchFamily="2" charset="2"/>
              <a:buChar char="n"/>
            </a:pPr>
            <a:r>
              <a:rPr kumimoji="0" lang="en-US" sz="2400">
                <a:latin typeface="Tahoma" pitchFamily="34" charset="0"/>
              </a:rPr>
              <a:t>Social support delivered as part of treatment</a:t>
            </a:r>
          </a:p>
        </p:txBody>
      </p:sp>
      <p:sp>
        <p:nvSpPr>
          <p:cNvPr id="26627" name="Rectangle 3"/>
          <p:cNvSpPr>
            <a:spLocks noGrp="1" noChangeArrowheads="1"/>
          </p:cNvSpPr>
          <p:nvPr>
            <p:ph type="title"/>
          </p:nvPr>
        </p:nvSpPr>
        <p:spPr>
          <a:xfrm>
            <a:off x="1600200" y="617538"/>
            <a:ext cx="7543800" cy="1143000"/>
          </a:xfrm>
          <a:noFill/>
        </p:spPr>
        <p:txBody>
          <a:bodyPr/>
          <a:lstStyle/>
          <a:p>
            <a:pPr eaLnBrk="1" hangingPunct="1"/>
            <a:r>
              <a:rPr lang="en-US" smtClean="0"/>
              <a:t>STAGE 2: READY to QUIT</a:t>
            </a:r>
            <a:br>
              <a:rPr lang="en-US" smtClean="0"/>
            </a:br>
            <a:r>
              <a:rPr lang="en-US" smtClean="0"/>
              <a:t>Three Key Elements of Counseling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695450" y="612775"/>
            <a:ext cx="6992938" cy="1143000"/>
          </a:xfrm>
        </p:spPr>
        <p:txBody>
          <a:bodyPr/>
          <a:lstStyle/>
          <a:p>
            <a:pPr eaLnBrk="1" hangingPunct="1"/>
            <a:r>
              <a:rPr lang="en-US" altLang="en-US" smtClean="0"/>
              <a:t>TRENDS in ADULT SMOKING, by SEX—U.S., 1955–2009</a:t>
            </a:r>
            <a:endParaRPr lang="en-US" smtClean="0"/>
          </a:p>
        </p:txBody>
      </p:sp>
      <p:sp>
        <p:nvSpPr>
          <p:cNvPr id="2052" name="Rectangle 4"/>
          <p:cNvSpPr>
            <a:spLocks noChangeArrowheads="1"/>
          </p:cNvSpPr>
          <p:nvPr/>
        </p:nvSpPr>
        <p:spPr bwMode="auto">
          <a:xfrm>
            <a:off x="1265238" y="1730375"/>
            <a:ext cx="7286625" cy="703263"/>
          </a:xfrm>
          <a:prstGeom prst="rect">
            <a:avLst/>
          </a:prstGeom>
          <a:noFill/>
          <a:ln w="9525">
            <a:noFill/>
            <a:miter lim="800000"/>
            <a:headEnd/>
            <a:tailEnd/>
          </a:ln>
        </p:spPr>
        <p:txBody>
          <a:bodyPr wrap="none" anchor="ctr"/>
          <a:lstStyle/>
          <a:p>
            <a:pPr>
              <a:buClr>
                <a:schemeClr val="tx1"/>
              </a:buClr>
              <a:buSzPct val="60000"/>
              <a:buFont typeface="Wingdings" pitchFamily="2" charset="2"/>
              <a:buNone/>
            </a:pPr>
            <a:r>
              <a:rPr kumimoji="0" lang="en-US" sz="1800">
                <a:latin typeface="Tahoma" pitchFamily="34" charset="0"/>
              </a:rPr>
              <a:t>Trends in cigarette current smoking among persons aged 18 or older</a:t>
            </a:r>
          </a:p>
        </p:txBody>
      </p:sp>
      <p:pic>
        <p:nvPicPr>
          <p:cNvPr id="2053" name="Picture 5" descr="CDCW2"/>
          <p:cNvPicPr>
            <a:picLocks noChangeAspect="1" noChangeArrowheads="1"/>
          </p:cNvPicPr>
          <p:nvPr/>
        </p:nvPicPr>
        <p:blipFill>
          <a:blip r:embed="rId4" cstate="print">
            <a:clrChange>
              <a:clrFrom>
                <a:srgbClr val="000000"/>
              </a:clrFrom>
              <a:clrTo>
                <a:srgbClr val="000000">
                  <a:alpha val="0"/>
                </a:srgbClr>
              </a:clrTo>
            </a:clrChange>
            <a:grayscl/>
            <a:biLevel thresh="50000"/>
          </a:blip>
          <a:srcRect/>
          <a:stretch>
            <a:fillRect/>
          </a:stretch>
        </p:blipFill>
        <p:spPr bwMode="auto">
          <a:xfrm>
            <a:off x="8031163" y="6281738"/>
            <a:ext cx="838200" cy="455612"/>
          </a:xfrm>
          <a:prstGeom prst="rect">
            <a:avLst/>
          </a:prstGeom>
          <a:solidFill>
            <a:schemeClr val="tx1"/>
          </a:solidFill>
          <a:ln w="9525">
            <a:solidFill>
              <a:schemeClr val="tx1"/>
            </a:solidFill>
            <a:miter lim="800000"/>
            <a:headEnd/>
            <a:tailEnd/>
          </a:ln>
        </p:spPr>
      </p:pic>
      <p:sp>
        <p:nvSpPr>
          <p:cNvPr id="2054" name="Text Box 6"/>
          <p:cNvSpPr txBox="1">
            <a:spLocks noChangeArrowheads="1"/>
          </p:cNvSpPr>
          <p:nvPr/>
        </p:nvSpPr>
        <p:spPr bwMode="auto">
          <a:xfrm>
            <a:off x="393700" y="6306479"/>
            <a:ext cx="7485063" cy="477838"/>
          </a:xfrm>
          <a:prstGeom prst="rect">
            <a:avLst/>
          </a:prstGeom>
          <a:noFill/>
          <a:ln w="9525">
            <a:noFill/>
            <a:miter lim="800000"/>
            <a:headEnd/>
            <a:tailEnd/>
          </a:ln>
        </p:spPr>
        <p:txBody>
          <a:bodyPr lIns="0" tIns="0" rIns="0" bIns="0"/>
          <a:lstStyle/>
          <a:p>
            <a:pPr algn="r" defTabSz="425450">
              <a:lnSpc>
                <a:spcPct val="100000"/>
              </a:lnSpc>
              <a:buClr>
                <a:srgbClr val="000000"/>
              </a:buClr>
              <a:buSzPct val="90000"/>
              <a:buFont typeface="Monotype Sorts" pitchFamily="-96" charset="2"/>
              <a:buNone/>
            </a:pPr>
            <a:r>
              <a:rPr kumimoji="0" lang="en-US" sz="1400" dirty="0">
                <a:solidFill>
                  <a:schemeClr val="tx2"/>
                </a:solidFill>
              </a:rPr>
              <a:t>Graph provided by the Centers for Disease Control and Prevention. 1955 Current Population Survey; 1965</a:t>
            </a:r>
            <a:r>
              <a:rPr kumimoji="0" lang="en-US" sz="1400" dirty="0">
                <a:solidFill>
                  <a:schemeClr val="tx2"/>
                </a:solidFill>
                <a:cs typeface="Arial" charset="0"/>
              </a:rPr>
              <a:t>–</a:t>
            </a:r>
            <a:r>
              <a:rPr kumimoji="0" lang="en-US" sz="1400" dirty="0">
                <a:solidFill>
                  <a:schemeClr val="tx2"/>
                </a:solidFill>
              </a:rPr>
              <a:t>2005 NHIS. Estimates since 1992 include some-day smoking.</a:t>
            </a:r>
          </a:p>
        </p:txBody>
      </p:sp>
      <p:sp>
        <p:nvSpPr>
          <p:cNvPr id="2055" name="Text Box 7"/>
          <p:cNvSpPr txBox="1">
            <a:spLocks noChangeArrowheads="1"/>
          </p:cNvSpPr>
          <p:nvPr/>
        </p:nvSpPr>
        <p:spPr bwMode="auto">
          <a:xfrm rot="-5400000">
            <a:off x="-224631" y="3571082"/>
            <a:ext cx="1519237" cy="304800"/>
          </a:xfrm>
          <a:prstGeom prst="rect">
            <a:avLst/>
          </a:prstGeom>
          <a:noFill/>
          <a:ln w="9525">
            <a:noFill/>
            <a:miter lim="800000"/>
            <a:headEnd/>
            <a:tailEnd/>
          </a:ln>
        </p:spPr>
        <p:txBody>
          <a:bodyPr>
            <a:spAutoFit/>
          </a:bodyPr>
          <a:lstStyle/>
          <a:p>
            <a:pPr algn="ctr" eaLnBrk="1" hangingPunct="1">
              <a:spcBef>
                <a:spcPct val="50000"/>
              </a:spcBef>
              <a:buClr>
                <a:schemeClr val="tx1"/>
              </a:buClr>
              <a:buSzPct val="60000"/>
              <a:buFont typeface="Wingdings" pitchFamily="2" charset="2"/>
              <a:buNone/>
            </a:pPr>
            <a:r>
              <a:rPr kumimoji="0" lang="en-US" sz="1400" b="1"/>
              <a:t>Percent</a:t>
            </a:r>
          </a:p>
        </p:txBody>
      </p:sp>
      <p:sp>
        <p:nvSpPr>
          <p:cNvPr id="1744904" name="Text Box 8"/>
          <p:cNvSpPr txBox="1">
            <a:spLocks noChangeArrowheads="1"/>
          </p:cNvSpPr>
          <p:nvPr/>
        </p:nvSpPr>
        <p:spPr bwMode="auto">
          <a:xfrm>
            <a:off x="0" y="5707063"/>
            <a:ext cx="9144000" cy="387350"/>
          </a:xfrm>
          <a:prstGeom prst="rect">
            <a:avLst/>
          </a:prstGeom>
          <a:solidFill>
            <a:schemeClr val="tx1"/>
          </a:solidFill>
          <a:ln w="6350">
            <a:noFill/>
            <a:miter lim="800000"/>
            <a:headEnd/>
            <a:tailEnd/>
          </a:ln>
          <a:effectLst/>
        </p:spPr>
        <p:txBody>
          <a:bodyPr anchor="ctr">
            <a:spAutoFit/>
          </a:bodyPr>
          <a:lstStyle/>
          <a:p>
            <a:pPr algn="ctr">
              <a:spcBef>
                <a:spcPct val="100000"/>
              </a:spcBef>
              <a:spcAft>
                <a:spcPct val="20000"/>
              </a:spcAft>
              <a:buClr>
                <a:schemeClr val="tx1"/>
              </a:buClr>
              <a:buSzPct val="60000"/>
              <a:buFont typeface="Wingdings" pitchFamily="2" charset="2"/>
              <a:buNone/>
              <a:defRPr/>
            </a:pPr>
            <a:r>
              <a:rPr kumimoji="0" lang="en-US" sz="2400" b="1" dirty="0">
                <a:solidFill>
                  <a:schemeClr val="bg1"/>
                </a:solidFill>
                <a:effectLst>
                  <a:outerShdw blurRad="38100" dist="38100" dir="2700000" algn="tl">
                    <a:srgbClr val="1C1C1C"/>
                  </a:outerShdw>
                </a:effectLst>
                <a:latin typeface="Tahoma" pitchFamily="34" charset="0"/>
              </a:rPr>
              <a:t>70% want to quit</a:t>
            </a:r>
          </a:p>
        </p:txBody>
      </p:sp>
      <p:graphicFrame>
        <p:nvGraphicFramePr>
          <p:cNvPr id="2050" name="Object 9"/>
          <p:cNvGraphicFramePr>
            <a:graphicFrameLocks noChangeAspect="1"/>
          </p:cNvGraphicFramePr>
          <p:nvPr/>
        </p:nvGraphicFramePr>
        <p:xfrm>
          <a:off x="138113" y="2389188"/>
          <a:ext cx="8442325" cy="3424237"/>
        </p:xfrm>
        <a:graphic>
          <a:graphicData uri="http://schemas.openxmlformats.org/presentationml/2006/ole">
            <mc:AlternateContent xmlns:mc="http://schemas.openxmlformats.org/markup-compatibility/2006">
              <mc:Choice xmlns:v="urn:schemas-microsoft-com:vml" Requires="v">
                <p:oleObj spid="_x0000_s2056" name="Chart" r:id="rId5" imgW="8443692" imgH="3426249" progId="Excel.Sheet.8">
                  <p:embed/>
                </p:oleObj>
              </mc:Choice>
              <mc:Fallback>
                <p:oleObj name="Chart" r:id="rId5" imgW="8443692" imgH="3426249" progId="Excel.Shee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113" y="2389188"/>
                        <a:ext cx="8442325" cy="342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Text Box 10"/>
          <p:cNvSpPr txBox="1">
            <a:spLocks noChangeArrowheads="1"/>
          </p:cNvSpPr>
          <p:nvPr/>
        </p:nvSpPr>
        <p:spPr bwMode="auto">
          <a:xfrm>
            <a:off x="1320800" y="2878138"/>
            <a:ext cx="1044575" cy="381000"/>
          </a:xfrm>
          <a:prstGeom prst="rect">
            <a:avLst/>
          </a:prstGeom>
          <a:noFill/>
          <a:ln w="9525">
            <a:noFill/>
            <a:miter lim="800000"/>
            <a:headEnd/>
            <a:tailEnd/>
          </a:ln>
        </p:spPr>
        <p:txBody>
          <a:bodyPr lIns="0" tIns="0" rIns="0" bIns="0" anchor="ctr"/>
          <a:lstStyle/>
          <a:p>
            <a:pPr defTabSz="423863">
              <a:buClr>
                <a:srgbClr val="000000"/>
              </a:buClr>
              <a:buSzPct val="90000"/>
              <a:buFont typeface="Monotype Sorts" pitchFamily="-96" charset="2"/>
              <a:buNone/>
            </a:pPr>
            <a:r>
              <a:rPr kumimoji="0" lang="en-US" sz="1600" b="1">
                <a:solidFill>
                  <a:schemeClr val="hlink"/>
                </a:solidFill>
              </a:rPr>
              <a:t>Male</a:t>
            </a:r>
          </a:p>
        </p:txBody>
      </p:sp>
      <p:sp>
        <p:nvSpPr>
          <p:cNvPr id="2058" name="Text Box 11"/>
          <p:cNvSpPr txBox="1">
            <a:spLocks noChangeArrowheads="1"/>
          </p:cNvSpPr>
          <p:nvPr/>
        </p:nvSpPr>
        <p:spPr bwMode="auto">
          <a:xfrm>
            <a:off x="1333500" y="4019550"/>
            <a:ext cx="968375" cy="255588"/>
          </a:xfrm>
          <a:prstGeom prst="rect">
            <a:avLst/>
          </a:prstGeom>
          <a:noFill/>
          <a:ln w="9525">
            <a:noFill/>
            <a:miter lim="800000"/>
            <a:headEnd/>
            <a:tailEnd/>
          </a:ln>
        </p:spPr>
        <p:txBody>
          <a:bodyPr lIns="0" tIns="0" rIns="0" bIns="0" anchor="ctr"/>
          <a:lstStyle/>
          <a:p>
            <a:pPr defTabSz="423863">
              <a:buClr>
                <a:srgbClr val="000000"/>
              </a:buClr>
              <a:buSzPct val="90000"/>
              <a:buFont typeface="Monotype Sorts" pitchFamily="-96" charset="2"/>
              <a:buNone/>
            </a:pPr>
            <a:r>
              <a:rPr kumimoji="0" lang="en-US" sz="1600" b="1">
                <a:solidFill>
                  <a:schemeClr val="tx2"/>
                </a:solidFill>
              </a:rPr>
              <a:t>Female</a:t>
            </a:r>
          </a:p>
        </p:txBody>
      </p:sp>
      <p:sp>
        <p:nvSpPr>
          <p:cNvPr id="2059" name="Text Box 12"/>
          <p:cNvSpPr txBox="1">
            <a:spLocks noChangeArrowheads="1"/>
          </p:cNvSpPr>
          <p:nvPr/>
        </p:nvSpPr>
        <p:spPr bwMode="auto">
          <a:xfrm>
            <a:off x="8280400" y="3924300"/>
            <a:ext cx="766763" cy="338138"/>
          </a:xfrm>
          <a:prstGeom prst="rect">
            <a:avLst/>
          </a:prstGeom>
          <a:noFill/>
          <a:ln w="9525" algn="ctr">
            <a:noFill/>
            <a:miter lim="800000"/>
            <a:headEnd/>
            <a:tailEnd/>
          </a:ln>
        </p:spPr>
        <p:txBody>
          <a:bodyPr wrap="none">
            <a:spAutoFit/>
          </a:bodyPr>
          <a:lstStyle/>
          <a:p>
            <a:pPr algn="ctr"/>
            <a:r>
              <a:rPr kumimoji="0" lang="en-US" sz="1600" b="1"/>
              <a:t>23.5%</a:t>
            </a:r>
          </a:p>
        </p:txBody>
      </p:sp>
      <p:sp>
        <p:nvSpPr>
          <p:cNvPr id="2060" name="Text Box 13"/>
          <p:cNvSpPr txBox="1">
            <a:spLocks noChangeArrowheads="1"/>
          </p:cNvSpPr>
          <p:nvPr/>
        </p:nvSpPr>
        <p:spPr bwMode="auto">
          <a:xfrm>
            <a:off x="8285163" y="4179888"/>
            <a:ext cx="766762" cy="338137"/>
          </a:xfrm>
          <a:prstGeom prst="rect">
            <a:avLst/>
          </a:prstGeom>
          <a:noFill/>
          <a:ln w="9525" algn="ctr">
            <a:noFill/>
            <a:miter lim="800000"/>
            <a:headEnd/>
            <a:tailEnd/>
          </a:ln>
        </p:spPr>
        <p:txBody>
          <a:bodyPr wrap="none">
            <a:spAutoFit/>
          </a:bodyPr>
          <a:lstStyle/>
          <a:p>
            <a:pPr algn="ctr"/>
            <a:r>
              <a:rPr kumimoji="0" lang="en-US" sz="1600" b="1"/>
              <a:t>17.9%</a:t>
            </a:r>
          </a:p>
        </p:txBody>
      </p:sp>
      <p:sp>
        <p:nvSpPr>
          <p:cNvPr id="2061" name="Text Box 14"/>
          <p:cNvSpPr txBox="1">
            <a:spLocks noChangeArrowheads="1"/>
          </p:cNvSpPr>
          <p:nvPr/>
        </p:nvSpPr>
        <p:spPr bwMode="auto">
          <a:xfrm>
            <a:off x="5938838" y="2436813"/>
            <a:ext cx="2341562" cy="831850"/>
          </a:xfrm>
          <a:prstGeom prst="rect">
            <a:avLst/>
          </a:prstGeom>
          <a:solidFill>
            <a:schemeClr val="folHlink"/>
          </a:solidFill>
          <a:ln w="9525" algn="ctr">
            <a:noFill/>
            <a:miter lim="800000"/>
            <a:headEnd/>
            <a:tailEnd/>
          </a:ln>
        </p:spPr>
        <p:txBody>
          <a:bodyPr anchor="ctr">
            <a:spAutoFit/>
          </a:bodyPr>
          <a:lstStyle/>
          <a:p>
            <a:pPr algn="ctr"/>
            <a:r>
              <a:rPr kumimoji="0" lang="en-US" sz="2000" b="1">
                <a:solidFill>
                  <a:schemeClr val="bg1"/>
                </a:solidFill>
                <a:latin typeface="Tahoma" pitchFamily="34" charset="0"/>
              </a:rPr>
              <a:t>20.6% of adults are current smokers</a:t>
            </a:r>
          </a:p>
        </p:txBody>
      </p:sp>
      <p:sp>
        <p:nvSpPr>
          <p:cNvPr id="2062" name="Text Box 15"/>
          <p:cNvSpPr txBox="1">
            <a:spLocks noChangeArrowheads="1"/>
          </p:cNvSpPr>
          <p:nvPr/>
        </p:nvSpPr>
        <p:spPr bwMode="auto">
          <a:xfrm>
            <a:off x="4268788" y="5370513"/>
            <a:ext cx="569912" cy="304800"/>
          </a:xfrm>
          <a:prstGeom prst="rect">
            <a:avLst/>
          </a:prstGeom>
          <a:noFill/>
          <a:ln w="57150" algn="ctr">
            <a:noFill/>
            <a:miter lim="800000"/>
            <a:headEnd/>
            <a:tailEnd/>
          </a:ln>
        </p:spPr>
        <p:txBody>
          <a:bodyPr wrap="none">
            <a:spAutoFit/>
          </a:bodyPr>
          <a:lstStyle/>
          <a:p>
            <a:pPr algn="ctr"/>
            <a:r>
              <a:rPr kumimoji="0" lang="en-US" sz="1400" b="1"/>
              <a:t>Year</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4904"/>
                                        </p:tgtEl>
                                        <p:attrNameLst>
                                          <p:attrName>style.visibility</p:attrName>
                                        </p:attrNameLst>
                                      </p:cBhvr>
                                      <p:to>
                                        <p:strVal val="visible"/>
                                      </p:to>
                                    </p:set>
                                    <p:animEffect transition="in" filter="dissolve">
                                      <p:cBhvr>
                                        <p:cTn id="7" dur="500"/>
                                        <p:tgtEl>
                                          <p:spTgt spid="1744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904"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28800" y="617538"/>
            <a:ext cx="6596063" cy="1143000"/>
          </a:xfrm>
          <a:noFill/>
        </p:spPr>
        <p:txBody>
          <a:bodyPr/>
          <a:lstStyle/>
          <a:p>
            <a:pPr eaLnBrk="1" hangingPunct="1"/>
            <a:r>
              <a:rPr lang="en-US" smtClean="0"/>
              <a:t>STAGE 2: READY to QUIT</a:t>
            </a:r>
            <a:br>
              <a:rPr lang="en-US" smtClean="0"/>
            </a:br>
            <a:r>
              <a:rPr lang="en-US" smtClean="0"/>
              <a:t>Assess Tobacco Use History</a:t>
            </a:r>
          </a:p>
        </p:txBody>
      </p:sp>
      <p:sp>
        <p:nvSpPr>
          <p:cNvPr id="27651" name="Rectangle 3"/>
          <p:cNvSpPr>
            <a:spLocks noGrp="1" noChangeArrowheads="1"/>
          </p:cNvSpPr>
          <p:nvPr>
            <p:ph type="body" sz="half" idx="1"/>
          </p:nvPr>
        </p:nvSpPr>
        <p:spPr>
          <a:xfrm>
            <a:off x="739775" y="2120900"/>
            <a:ext cx="7905750" cy="4414838"/>
          </a:xfrm>
          <a:noFill/>
        </p:spPr>
        <p:txBody>
          <a:bodyPr/>
          <a:lstStyle/>
          <a:p>
            <a:pPr marL="228600" indent="-228600" eaLnBrk="1" hangingPunct="1"/>
            <a:r>
              <a:rPr lang="en-US" altLang="en-US" smtClean="0"/>
              <a:t>Praise the patient’s readiness</a:t>
            </a:r>
          </a:p>
          <a:p>
            <a:pPr marL="228600" indent="-228600" eaLnBrk="1" hangingPunct="1">
              <a:spcBef>
                <a:spcPct val="20000"/>
              </a:spcBef>
            </a:pPr>
            <a:r>
              <a:rPr lang="en-US" altLang="en-US" smtClean="0"/>
              <a:t>Assess tobacco use history</a:t>
            </a:r>
          </a:p>
          <a:p>
            <a:pPr lvl="1" eaLnBrk="1" hangingPunct="1"/>
            <a:r>
              <a:rPr lang="en-US" altLang="en-US" sz="2600" smtClean="0"/>
              <a:t>Current use: type(s) of tobacco, amount</a:t>
            </a:r>
          </a:p>
          <a:p>
            <a:pPr lvl="1" eaLnBrk="1" hangingPunct="1"/>
            <a:r>
              <a:rPr lang="en-US" altLang="en-US" sz="2600" smtClean="0"/>
              <a:t>Past use: duration, recent changes</a:t>
            </a:r>
          </a:p>
          <a:p>
            <a:pPr lvl="1" eaLnBrk="1" hangingPunct="1"/>
            <a:r>
              <a:rPr lang="en-US" altLang="en-US" sz="2600" smtClean="0"/>
              <a:t>Past quit attempts:</a:t>
            </a:r>
          </a:p>
          <a:p>
            <a:pPr lvl="2" eaLnBrk="1" hangingPunct="1">
              <a:lnSpc>
                <a:spcPct val="80000"/>
              </a:lnSpc>
            </a:pPr>
            <a:r>
              <a:rPr lang="en-US" altLang="en-US" smtClean="0"/>
              <a:t>Number, date, length</a:t>
            </a:r>
          </a:p>
          <a:p>
            <a:pPr lvl="2" eaLnBrk="1" hangingPunct="1">
              <a:lnSpc>
                <a:spcPct val="80000"/>
              </a:lnSpc>
            </a:pPr>
            <a:r>
              <a:rPr lang="en-US" altLang="en-US" smtClean="0"/>
              <a:t>Methods used, compliance, duration</a:t>
            </a:r>
          </a:p>
          <a:p>
            <a:pPr lvl="2" eaLnBrk="1" hangingPunct="1">
              <a:lnSpc>
                <a:spcPct val="80000"/>
              </a:lnSpc>
            </a:pPr>
            <a:r>
              <a:rPr lang="en-US" altLang="en-US" smtClean="0"/>
              <a:t>Reasons for relapse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sz="half" idx="1"/>
          </p:nvPr>
        </p:nvSpPr>
        <p:spPr>
          <a:xfrm>
            <a:off x="544513" y="1925638"/>
            <a:ext cx="8154987" cy="4637087"/>
          </a:xfrm>
          <a:noFill/>
        </p:spPr>
        <p:txBody>
          <a:bodyPr/>
          <a:lstStyle/>
          <a:p>
            <a:pPr marL="228600" indent="-228600" eaLnBrk="1" hangingPunct="1">
              <a:lnSpc>
                <a:spcPct val="80000"/>
              </a:lnSpc>
            </a:pPr>
            <a:r>
              <a:rPr lang="en-US" altLang="en-US" smtClean="0"/>
              <a:t>Reasons/motivation to quit</a:t>
            </a:r>
          </a:p>
          <a:p>
            <a:pPr marL="228600" indent="-228600" eaLnBrk="1" hangingPunct="1">
              <a:lnSpc>
                <a:spcPct val="80000"/>
              </a:lnSpc>
              <a:spcBef>
                <a:spcPct val="50000"/>
              </a:spcBef>
            </a:pPr>
            <a:r>
              <a:rPr lang="en-US" altLang="en-US" smtClean="0"/>
              <a:t>Confidence in ability to quit</a:t>
            </a:r>
          </a:p>
          <a:p>
            <a:pPr marL="228600" indent="-228600" eaLnBrk="1" hangingPunct="1">
              <a:lnSpc>
                <a:spcPct val="80000"/>
              </a:lnSpc>
              <a:spcBef>
                <a:spcPct val="50000"/>
              </a:spcBef>
            </a:pPr>
            <a:r>
              <a:rPr lang="en-US" altLang="en-US" smtClean="0"/>
              <a:t>Triggers for tobacco use</a:t>
            </a:r>
          </a:p>
          <a:p>
            <a:pPr lvl="1" eaLnBrk="1" hangingPunct="1">
              <a:lnSpc>
                <a:spcPct val="80000"/>
              </a:lnSpc>
              <a:spcBef>
                <a:spcPct val="50000"/>
              </a:spcBef>
            </a:pPr>
            <a:r>
              <a:rPr lang="en-US" altLang="en-US" sz="2000" smtClean="0"/>
              <a:t>What situations lead to temptations to use tobacco?</a:t>
            </a:r>
          </a:p>
          <a:p>
            <a:pPr lvl="1" eaLnBrk="1" hangingPunct="1"/>
            <a:r>
              <a:rPr lang="en-US" altLang="en-US" sz="2000" smtClean="0"/>
              <a:t>What led to relapse in the past?</a:t>
            </a:r>
          </a:p>
          <a:p>
            <a:pPr marL="228600" indent="-228600" eaLnBrk="1" hangingPunct="1">
              <a:lnSpc>
                <a:spcPct val="80000"/>
              </a:lnSpc>
              <a:spcBef>
                <a:spcPct val="50000"/>
              </a:spcBef>
            </a:pPr>
            <a:r>
              <a:rPr lang="en-US" altLang="en-US" smtClean="0"/>
              <a:t>Routines/situations associated with tobacco use</a:t>
            </a:r>
            <a:endParaRPr lang="en-US" altLang="en-US" sz="2400" smtClean="0"/>
          </a:p>
        </p:txBody>
      </p:sp>
      <p:sp>
        <p:nvSpPr>
          <p:cNvPr id="28675" name="Rectangle 3"/>
          <p:cNvSpPr>
            <a:spLocks noGrp="1" noChangeArrowheads="1"/>
          </p:cNvSpPr>
          <p:nvPr>
            <p:ph type="title"/>
          </p:nvPr>
        </p:nvSpPr>
        <p:spPr>
          <a:xfrm>
            <a:off x="1828800" y="617538"/>
            <a:ext cx="6596063" cy="1143000"/>
          </a:xfrm>
          <a:noFill/>
        </p:spPr>
        <p:txBody>
          <a:bodyPr/>
          <a:lstStyle/>
          <a:p>
            <a:pPr eaLnBrk="1" hangingPunct="1"/>
            <a:r>
              <a:rPr lang="en-US" smtClean="0"/>
              <a:t>STAGE 2: READY to QUIT</a:t>
            </a:r>
            <a:br>
              <a:rPr lang="en-US" smtClean="0"/>
            </a:br>
            <a:r>
              <a:rPr lang="en-US" smtClean="0"/>
              <a:t>Discuss Key Issues</a:t>
            </a:r>
          </a:p>
        </p:txBody>
      </p:sp>
      <p:sp>
        <p:nvSpPr>
          <p:cNvPr id="28676" name="Rectangle 4"/>
          <p:cNvSpPr>
            <a:spLocks noChangeArrowheads="1"/>
          </p:cNvSpPr>
          <p:nvPr/>
        </p:nvSpPr>
        <p:spPr bwMode="auto">
          <a:xfrm>
            <a:off x="1011238" y="4773613"/>
            <a:ext cx="4602162" cy="2084387"/>
          </a:xfrm>
          <a:prstGeom prst="rect">
            <a:avLst/>
          </a:prstGeom>
          <a:noFill/>
          <a:ln w="9525">
            <a:noFill/>
            <a:miter lim="800000"/>
            <a:headEnd/>
            <a:tailEnd/>
          </a:ln>
        </p:spPr>
        <p:txBody>
          <a:bodyPr/>
          <a:lstStyle/>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When drinking coffee</a:t>
            </a:r>
          </a:p>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While driving in the car </a:t>
            </a:r>
          </a:p>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When bored or stressed</a:t>
            </a:r>
          </a:p>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While watching television</a:t>
            </a:r>
          </a:p>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While at a bar with friends</a:t>
            </a:r>
          </a:p>
        </p:txBody>
      </p:sp>
      <p:sp>
        <p:nvSpPr>
          <p:cNvPr id="28677" name="Rectangle 5"/>
          <p:cNvSpPr>
            <a:spLocks noChangeArrowheads="1"/>
          </p:cNvSpPr>
          <p:nvPr/>
        </p:nvSpPr>
        <p:spPr bwMode="auto">
          <a:xfrm>
            <a:off x="4545013" y="4773613"/>
            <a:ext cx="4827587" cy="2084387"/>
          </a:xfrm>
          <a:prstGeom prst="rect">
            <a:avLst/>
          </a:prstGeom>
          <a:noFill/>
          <a:ln w="9525">
            <a:noFill/>
            <a:miter lim="800000"/>
            <a:headEnd/>
            <a:tailEnd/>
          </a:ln>
        </p:spPr>
        <p:txBody>
          <a:bodyPr/>
          <a:lstStyle/>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After meals or after sex</a:t>
            </a:r>
          </a:p>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During breaks at work</a:t>
            </a:r>
          </a:p>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While on the telephone</a:t>
            </a:r>
          </a:p>
          <a:p>
            <a:pPr marL="228600" indent="-228600" eaLnBrk="1" hangingPunct="1">
              <a:lnSpc>
                <a:spcPct val="100000"/>
              </a:lnSpc>
              <a:spcBef>
                <a:spcPct val="20000"/>
              </a:spcBef>
              <a:buClr>
                <a:schemeClr val="hlink"/>
              </a:buClr>
              <a:buSzPct val="60000"/>
              <a:buFont typeface="Wingdings" pitchFamily="2" charset="2"/>
              <a:buChar char="n"/>
            </a:pPr>
            <a:r>
              <a:rPr kumimoji="0" lang="en-US" altLang="en-US" sz="2000">
                <a:latin typeface="Tahoma" pitchFamily="34" charset="0"/>
              </a:rPr>
              <a:t>While with specific friends or family members who use tobacco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1"/>
          </p:nvPr>
        </p:nvSpPr>
        <p:spPr>
          <a:xfrm>
            <a:off x="561975" y="3152775"/>
            <a:ext cx="3884613" cy="3284538"/>
          </a:xfrm>
        </p:spPr>
        <p:txBody>
          <a:bodyPr/>
          <a:lstStyle/>
          <a:p>
            <a:pPr eaLnBrk="1" hangingPunct="1">
              <a:spcBef>
                <a:spcPct val="50000"/>
              </a:spcBef>
            </a:pPr>
            <a:r>
              <a:rPr lang="en-US" sz="2200" smtClean="0"/>
              <a:t>“Smoking gets rid of all my stress.”</a:t>
            </a:r>
          </a:p>
          <a:p>
            <a:pPr eaLnBrk="1" hangingPunct="1">
              <a:spcBef>
                <a:spcPct val="50000"/>
              </a:spcBef>
            </a:pPr>
            <a:r>
              <a:rPr lang="en-US" sz="2200" smtClean="0"/>
              <a:t>“I can’t relax without a cigarette.”</a:t>
            </a:r>
          </a:p>
        </p:txBody>
      </p:sp>
      <p:sp>
        <p:nvSpPr>
          <p:cNvPr id="29699" name="Rectangle 3"/>
          <p:cNvSpPr>
            <a:spLocks noGrp="1" noChangeArrowheads="1"/>
          </p:cNvSpPr>
          <p:nvPr>
            <p:ph type="body" sz="half" idx="2"/>
          </p:nvPr>
        </p:nvSpPr>
        <p:spPr>
          <a:xfrm>
            <a:off x="4745038" y="3152775"/>
            <a:ext cx="3932237" cy="3789363"/>
          </a:xfrm>
        </p:spPr>
        <p:txBody>
          <a:bodyPr/>
          <a:lstStyle/>
          <a:p>
            <a:pPr eaLnBrk="1" hangingPunct="1">
              <a:spcBef>
                <a:spcPct val="50000"/>
              </a:spcBef>
            </a:pPr>
            <a:r>
              <a:rPr lang="en-US" sz="2200" smtClean="0"/>
              <a:t>There will always be stress in one’s life.</a:t>
            </a:r>
          </a:p>
          <a:p>
            <a:pPr eaLnBrk="1" hangingPunct="1">
              <a:spcBef>
                <a:spcPct val="50000"/>
              </a:spcBef>
            </a:pPr>
            <a:r>
              <a:rPr lang="en-US" sz="2200" smtClean="0"/>
              <a:t>There are many ways to relax without a cigarette.</a:t>
            </a:r>
            <a:endParaRPr lang="en-US" sz="2200" i="1" smtClean="0"/>
          </a:p>
        </p:txBody>
      </p:sp>
      <p:sp>
        <p:nvSpPr>
          <p:cNvPr id="29700" name="Text Box 4"/>
          <p:cNvSpPr txBox="1">
            <a:spLocks noChangeArrowheads="1"/>
          </p:cNvSpPr>
          <p:nvPr/>
        </p:nvSpPr>
        <p:spPr bwMode="auto">
          <a:xfrm>
            <a:off x="561975" y="2730500"/>
            <a:ext cx="3524250" cy="519113"/>
          </a:xfrm>
          <a:prstGeom prst="rect">
            <a:avLst/>
          </a:prstGeom>
          <a:noFill/>
          <a:ln w="9525">
            <a:no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2800" b="1">
                <a:solidFill>
                  <a:schemeClr val="folHlink"/>
                </a:solidFill>
              </a:rPr>
              <a:t>THE MYTHS</a:t>
            </a:r>
          </a:p>
        </p:txBody>
      </p:sp>
      <p:sp>
        <p:nvSpPr>
          <p:cNvPr id="1611781" name="Rectangle 5"/>
          <p:cNvSpPr>
            <a:spLocks noChangeArrowheads="1"/>
          </p:cNvSpPr>
          <p:nvPr/>
        </p:nvSpPr>
        <p:spPr bwMode="auto">
          <a:xfrm>
            <a:off x="742950" y="5832475"/>
            <a:ext cx="7581900" cy="923925"/>
          </a:xfrm>
          <a:prstGeom prst="rect">
            <a:avLst/>
          </a:prstGeom>
          <a:noFill/>
          <a:ln w="9525" algn="ctr">
            <a:noFill/>
            <a:miter lim="800000"/>
            <a:headEnd/>
            <a:tailEnd/>
          </a:ln>
        </p:spPr>
        <p:txBody>
          <a:bodyPr>
            <a:spAutoFit/>
          </a:bodyPr>
          <a:lstStyle/>
          <a:p>
            <a:pPr algn="ctr">
              <a:lnSpc>
                <a:spcPct val="100000"/>
              </a:lnSpc>
            </a:pPr>
            <a:r>
              <a:rPr kumimoji="0" lang="en-US" sz="2600" b="1">
                <a:solidFill>
                  <a:schemeClr val="folHlink"/>
                </a:solidFill>
                <a:latin typeface="Tahoma" pitchFamily="34" charset="0"/>
              </a:rPr>
              <a:t>STRESS MANAGEMENT SUGGESTIONS:</a:t>
            </a:r>
          </a:p>
          <a:p>
            <a:pPr algn="ctr">
              <a:lnSpc>
                <a:spcPct val="100000"/>
              </a:lnSpc>
            </a:pPr>
            <a:r>
              <a:rPr kumimoji="0" lang="en-US" sz="2200">
                <a:latin typeface="Tahoma" pitchFamily="34" charset="0"/>
              </a:rPr>
              <a:t>Deep breathing, shifting focus, taking a break.</a:t>
            </a:r>
          </a:p>
        </p:txBody>
      </p:sp>
      <p:sp>
        <p:nvSpPr>
          <p:cNvPr id="1611782" name="Rectangle 6"/>
          <p:cNvSpPr>
            <a:spLocks noChangeArrowheads="1"/>
          </p:cNvSpPr>
          <p:nvPr/>
        </p:nvSpPr>
        <p:spPr bwMode="auto">
          <a:xfrm>
            <a:off x="1296988" y="4949825"/>
            <a:ext cx="6473825" cy="822325"/>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2400" b="1">
                <a:solidFill>
                  <a:schemeClr val="bg1"/>
                </a:solidFill>
              </a:rPr>
              <a:t>Smokers confuse the relief of withdrawal with the feeling of relaxation.</a:t>
            </a:r>
          </a:p>
        </p:txBody>
      </p:sp>
      <p:sp>
        <p:nvSpPr>
          <p:cNvPr id="29703" name="Rectangle 7"/>
          <p:cNvSpPr>
            <a:spLocks noGrp="1" noChangeArrowheads="1"/>
          </p:cNvSpPr>
          <p:nvPr>
            <p:ph type="title"/>
          </p:nvPr>
        </p:nvSpPr>
        <p:spPr>
          <a:xfrm>
            <a:off x="1828800" y="617538"/>
            <a:ext cx="6596063" cy="1143000"/>
          </a:xfrm>
          <a:noFill/>
        </p:spPr>
        <p:txBody>
          <a:bodyPr/>
          <a:lstStyle/>
          <a:p>
            <a:pPr eaLnBrk="1" hangingPunct="1"/>
            <a:r>
              <a:rPr lang="en-US" smtClean="0"/>
              <a:t>STAGE 2: READY to QUIT</a:t>
            </a:r>
            <a:br>
              <a:rPr lang="en-US" smtClean="0"/>
            </a:br>
            <a:r>
              <a:rPr lang="en-US" smtClean="0"/>
              <a:t>Discuss Key Issues </a:t>
            </a:r>
            <a:r>
              <a:rPr lang="en-US" sz="2200" smtClean="0"/>
              <a:t>(cont’d)</a:t>
            </a:r>
          </a:p>
        </p:txBody>
      </p:sp>
      <p:sp>
        <p:nvSpPr>
          <p:cNvPr id="29704" name="Text Box 8"/>
          <p:cNvSpPr txBox="1">
            <a:spLocks noChangeArrowheads="1"/>
          </p:cNvSpPr>
          <p:nvPr/>
        </p:nvSpPr>
        <p:spPr bwMode="auto">
          <a:xfrm>
            <a:off x="4745038" y="2730500"/>
            <a:ext cx="3524250" cy="519113"/>
          </a:xfrm>
          <a:prstGeom prst="rect">
            <a:avLst/>
          </a:prstGeom>
          <a:noFill/>
          <a:ln w="9525">
            <a:no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2800" b="1">
                <a:solidFill>
                  <a:schemeClr val="folHlink"/>
                </a:solidFill>
              </a:rPr>
              <a:t>THE FACTS</a:t>
            </a:r>
          </a:p>
        </p:txBody>
      </p:sp>
      <p:sp>
        <p:nvSpPr>
          <p:cNvPr id="29705" name="Text Box 9"/>
          <p:cNvSpPr txBox="1">
            <a:spLocks noChangeArrowheads="1"/>
          </p:cNvSpPr>
          <p:nvPr/>
        </p:nvSpPr>
        <p:spPr bwMode="auto">
          <a:xfrm>
            <a:off x="571500" y="1939925"/>
            <a:ext cx="7924800" cy="588963"/>
          </a:xfrm>
          <a:prstGeom prst="rect">
            <a:avLst/>
          </a:prstGeom>
          <a:solidFill>
            <a:schemeClr val="folHlink"/>
          </a:solidFill>
          <a:ln w="9525">
            <a:solidFill>
              <a:schemeClr val="tx1"/>
            </a:solid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3200">
                <a:solidFill>
                  <a:schemeClr val="bg1"/>
                </a:solidFill>
              </a:rPr>
              <a:t>Stress-Related Tobacco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17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1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1781" grpId="0"/>
      <p:bldP spid="161178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69888" y="0"/>
            <a:ext cx="9656763" cy="6858000"/>
            <a:chOff x="-233" y="0"/>
            <a:chExt cx="6083" cy="4320"/>
          </a:xfrm>
        </p:grpSpPr>
        <p:sp>
          <p:nvSpPr>
            <p:cNvPr id="30723" name="Rectangle 3"/>
            <p:cNvSpPr>
              <a:spLocks noChangeArrowheads="1"/>
            </p:cNvSpPr>
            <p:nvPr/>
          </p:nvSpPr>
          <p:spPr bwMode="auto">
            <a:xfrm>
              <a:off x="3956" y="0"/>
              <a:ext cx="1894" cy="4320"/>
            </a:xfrm>
            <a:prstGeom prst="rect">
              <a:avLst/>
            </a:prstGeom>
            <a:solidFill>
              <a:schemeClr val="tx2"/>
            </a:solidFill>
            <a:ln w="9525">
              <a:solidFill>
                <a:schemeClr val="tx1"/>
              </a:solidFill>
              <a:miter lim="800000"/>
              <a:headEnd/>
              <a:tailEnd/>
            </a:ln>
          </p:spPr>
          <p:txBody>
            <a:bodyPr wrap="none" anchor="ctr"/>
            <a:lstStyle/>
            <a:p>
              <a:pPr algn="ctr">
                <a:lnSpc>
                  <a:spcPct val="100000"/>
                </a:lnSpc>
              </a:pPr>
              <a:endParaRPr kumimoji="0" lang="en-US" sz="900"/>
            </a:p>
          </p:txBody>
        </p:sp>
        <p:sp>
          <p:nvSpPr>
            <p:cNvPr id="30724" name="Rectangle 4"/>
            <p:cNvSpPr>
              <a:spLocks noChangeArrowheads="1"/>
            </p:cNvSpPr>
            <p:nvPr/>
          </p:nvSpPr>
          <p:spPr bwMode="auto">
            <a:xfrm>
              <a:off x="810" y="0"/>
              <a:ext cx="3957" cy="203"/>
            </a:xfrm>
            <a:prstGeom prst="rect">
              <a:avLst/>
            </a:prstGeom>
            <a:solidFill>
              <a:schemeClr val="tx2"/>
            </a:solidFill>
            <a:ln w="9525">
              <a:noFill/>
              <a:miter lim="800000"/>
              <a:headEnd/>
              <a:tailEnd/>
            </a:ln>
          </p:spPr>
          <p:txBody>
            <a:bodyPr wrap="none" anchor="ctr"/>
            <a:lstStyle/>
            <a:p>
              <a:endParaRPr lang="en-US"/>
            </a:p>
          </p:txBody>
        </p:sp>
        <p:sp>
          <p:nvSpPr>
            <p:cNvPr id="30725" name="Rectangle 5"/>
            <p:cNvSpPr>
              <a:spLocks noChangeArrowheads="1"/>
            </p:cNvSpPr>
            <p:nvPr/>
          </p:nvSpPr>
          <p:spPr bwMode="auto">
            <a:xfrm>
              <a:off x="931" y="3095"/>
              <a:ext cx="3965" cy="1225"/>
            </a:xfrm>
            <a:prstGeom prst="rect">
              <a:avLst/>
            </a:prstGeom>
            <a:solidFill>
              <a:schemeClr val="tx2"/>
            </a:solidFill>
            <a:ln w="9525">
              <a:noFill/>
              <a:miter lim="800000"/>
              <a:headEnd/>
              <a:tailEnd/>
            </a:ln>
          </p:spPr>
          <p:txBody>
            <a:bodyPr wrap="none" anchor="ctr"/>
            <a:lstStyle/>
            <a:p>
              <a:pPr algn="ctr" eaLnBrk="1" hangingPunct="1">
                <a:lnSpc>
                  <a:spcPct val="100000"/>
                </a:lnSpc>
                <a:spcBef>
                  <a:spcPct val="100000"/>
                </a:spcBef>
                <a:buClr>
                  <a:schemeClr val="tx1"/>
                </a:buClr>
                <a:buSzPct val="60000"/>
                <a:buFont typeface="Wingdings" pitchFamily="2" charset="2"/>
                <a:buChar char="n"/>
              </a:pPr>
              <a:endParaRPr kumimoji="0" lang="en-US" sz="1000">
                <a:solidFill>
                  <a:srgbClr val="CCECFF"/>
                </a:solidFill>
              </a:endParaRPr>
            </a:p>
          </p:txBody>
        </p:sp>
        <p:sp>
          <p:nvSpPr>
            <p:cNvPr id="30726" name="Rectangle 6"/>
            <p:cNvSpPr>
              <a:spLocks noChangeArrowheads="1"/>
            </p:cNvSpPr>
            <p:nvPr/>
          </p:nvSpPr>
          <p:spPr bwMode="auto">
            <a:xfrm>
              <a:off x="1584" y="834"/>
              <a:ext cx="2334" cy="576"/>
            </a:xfrm>
            <a:prstGeom prst="rect">
              <a:avLst/>
            </a:prstGeom>
            <a:solidFill>
              <a:schemeClr val="bg1"/>
            </a:solidFill>
            <a:ln w="9525" algn="ctr">
              <a:noFill/>
              <a:miter lim="800000"/>
              <a:headEnd/>
              <a:tailEnd/>
            </a:ln>
          </p:spPr>
          <p:txBody>
            <a:bodyPr wrap="none" anchor="ctr"/>
            <a:lstStyle/>
            <a:p>
              <a:endParaRPr lang="en-US"/>
            </a:p>
          </p:txBody>
        </p:sp>
        <p:sp>
          <p:nvSpPr>
            <p:cNvPr id="30727" name="Rectangle 7"/>
            <p:cNvSpPr>
              <a:spLocks noChangeArrowheads="1"/>
            </p:cNvSpPr>
            <p:nvPr/>
          </p:nvSpPr>
          <p:spPr bwMode="auto">
            <a:xfrm>
              <a:off x="1680" y="212"/>
              <a:ext cx="2253" cy="2866"/>
            </a:xfrm>
            <a:prstGeom prst="rect">
              <a:avLst/>
            </a:prstGeom>
            <a:noFill/>
            <a:ln w="76200">
              <a:solidFill>
                <a:schemeClr val="tx1"/>
              </a:solidFill>
              <a:miter lim="800000"/>
              <a:headEnd/>
              <a:tailEnd/>
            </a:ln>
          </p:spPr>
          <p:txBody>
            <a:bodyPr wrap="none" anchor="ctr"/>
            <a:lstStyle/>
            <a:p>
              <a:endParaRPr lang="en-US"/>
            </a:p>
          </p:txBody>
        </p:sp>
        <p:sp>
          <p:nvSpPr>
            <p:cNvPr id="30728" name="Rectangle 8"/>
            <p:cNvSpPr>
              <a:spLocks noChangeArrowheads="1"/>
            </p:cNvSpPr>
            <p:nvPr/>
          </p:nvSpPr>
          <p:spPr bwMode="auto">
            <a:xfrm>
              <a:off x="1707" y="531"/>
              <a:ext cx="2197" cy="251"/>
            </a:xfrm>
            <a:prstGeom prst="rect">
              <a:avLst/>
            </a:prstGeom>
            <a:solidFill>
              <a:srgbClr val="FFFFFF"/>
            </a:solidFill>
            <a:ln w="9525" algn="ctr">
              <a:noFill/>
              <a:miter lim="800000"/>
              <a:headEnd/>
              <a:tailEnd/>
            </a:ln>
          </p:spPr>
          <p:txBody>
            <a:bodyPr wrap="none" anchor="ctr"/>
            <a:lstStyle/>
            <a:p>
              <a:endParaRPr lang="en-US"/>
            </a:p>
          </p:txBody>
        </p:sp>
        <p:pic>
          <p:nvPicPr>
            <p:cNvPr id="30729" name="Picture 9" descr="HM100479"/>
            <p:cNvPicPr>
              <a:picLocks noChangeAspect="1" noChangeArrowheads="1"/>
            </p:cNvPicPr>
            <p:nvPr/>
          </p:nvPicPr>
          <p:blipFill>
            <a:blip r:embed="rId3" cstate="print"/>
            <a:srcRect/>
            <a:stretch>
              <a:fillRect/>
            </a:stretch>
          </p:blipFill>
          <p:spPr bwMode="auto">
            <a:xfrm>
              <a:off x="1733" y="286"/>
              <a:ext cx="2153" cy="2738"/>
            </a:xfrm>
            <a:prstGeom prst="rect">
              <a:avLst/>
            </a:prstGeom>
            <a:noFill/>
            <a:ln w="9525">
              <a:noFill/>
              <a:miter lim="800000"/>
              <a:headEnd/>
              <a:tailEnd/>
            </a:ln>
          </p:spPr>
        </p:pic>
        <p:sp>
          <p:nvSpPr>
            <p:cNvPr id="30730" name="Rectangle 10"/>
            <p:cNvSpPr>
              <a:spLocks noChangeArrowheads="1"/>
            </p:cNvSpPr>
            <p:nvPr/>
          </p:nvSpPr>
          <p:spPr bwMode="auto">
            <a:xfrm>
              <a:off x="-233" y="0"/>
              <a:ext cx="1894" cy="4320"/>
            </a:xfrm>
            <a:prstGeom prst="rect">
              <a:avLst/>
            </a:prstGeom>
            <a:solidFill>
              <a:schemeClr val="tx2"/>
            </a:solidFill>
            <a:ln w="9525">
              <a:noFill/>
              <a:miter lim="800000"/>
              <a:headEnd/>
              <a:tailEnd/>
            </a:ln>
          </p:spPr>
          <p:txBody>
            <a:bodyPr wrap="none" anchor="ctr"/>
            <a:lstStyle/>
            <a:p>
              <a:endParaRPr lang="en-US"/>
            </a:p>
          </p:txBody>
        </p:sp>
        <p:sp>
          <p:nvSpPr>
            <p:cNvPr id="30731" name="Text Box 11"/>
            <p:cNvSpPr txBox="1">
              <a:spLocks noChangeArrowheads="1"/>
            </p:cNvSpPr>
            <p:nvPr/>
          </p:nvSpPr>
          <p:spPr bwMode="auto">
            <a:xfrm>
              <a:off x="1477" y="3127"/>
              <a:ext cx="2776" cy="520"/>
            </a:xfrm>
            <a:prstGeom prst="rect">
              <a:avLst/>
            </a:prstGeom>
            <a:solidFill>
              <a:schemeClr val="tx2"/>
            </a:solidFill>
            <a:ln w="9525">
              <a:noFill/>
              <a:miter lim="800000"/>
              <a:headEnd/>
              <a:tailEnd/>
            </a:ln>
          </p:spPr>
          <p:txBody>
            <a:bodyPr wrap="none">
              <a:spAutoFit/>
            </a:bodyPr>
            <a:lstStyle/>
            <a:p>
              <a:pPr algn="ctr" eaLnBrk="1" hangingPunct="1">
                <a:lnSpc>
                  <a:spcPct val="100000"/>
                </a:lnSpc>
                <a:spcBef>
                  <a:spcPct val="100000"/>
                </a:spcBef>
                <a:buClr>
                  <a:schemeClr val="tx1"/>
                </a:buClr>
                <a:buSzPct val="60000"/>
                <a:buFont typeface="Wingdings" pitchFamily="2" charset="2"/>
                <a:buNone/>
              </a:pPr>
              <a:r>
                <a:rPr kumimoji="0" lang="en-US" sz="1600">
                  <a:solidFill>
                    <a:srgbClr val="CCECFF"/>
                  </a:solidFill>
                </a:rPr>
                <a:t>HERMAN </a:t>
              </a:r>
              <a:r>
                <a:rPr kumimoji="0" lang="en-US" sz="1600">
                  <a:solidFill>
                    <a:srgbClr val="CCECFF"/>
                  </a:solidFill>
                  <a:cs typeface="Arial" charset="0"/>
                </a:rPr>
                <a:t>®</a:t>
              </a:r>
              <a:r>
                <a:rPr kumimoji="0" lang="en-US" sz="1600">
                  <a:solidFill>
                    <a:srgbClr val="CCECFF"/>
                  </a:solidFill>
                </a:rPr>
                <a:t> is reprinted with permission from </a:t>
              </a:r>
            </a:p>
            <a:p>
              <a:pPr algn="ctr" eaLnBrk="1" hangingPunct="1">
                <a:lnSpc>
                  <a:spcPct val="100000"/>
                </a:lnSpc>
                <a:spcBef>
                  <a:spcPct val="0"/>
                </a:spcBef>
                <a:buClr>
                  <a:schemeClr val="tx1"/>
                </a:buClr>
                <a:buSzPct val="60000"/>
                <a:buFont typeface="Wingdings" pitchFamily="2" charset="2"/>
                <a:buNone/>
              </a:pPr>
              <a:r>
                <a:rPr kumimoji="0" lang="en-US" sz="1600">
                  <a:solidFill>
                    <a:srgbClr val="CCECFF"/>
                  </a:solidFill>
                </a:rPr>
                <a:t>LaughingStock Licensing Inc., Ottawa, Canada</a:t>
              </a:r>
            </a:p>
            <a:p>
              <a:pPr algn="ctr" eaLnBrk="1" hangingPunct="1">
                <a:lnSpc>
                  <a:spcPct val="100000"/>
                </a:lnSpc>
                <a:spcBef>
                  <a:spcPct val="0"/>
                </a:spcBef>
                <a:buClr>
                  <a:schemeClr val="tx1"/>
                </a:buClr>
                <a:buSzPct val="60000"/>
                <a:buFont typeface="Wingdings" pitchFamily="2" charset="2"/>
                <a:buNone/>
              </a:pPr>
              <a:r>
                <a:rPr kumimoji="0" lang="en-US" sz="1600">
                  <a:solidFill>
                    <a:srgbClr val="CCECFF"/>
                  </a:solidFill>
                </a:rPr>
                <a:t>All rights reserved.</a:t>
              </a:r>
            </a:p>
          </p:txBody>
        </p:sp>
        <p:sp>
          <p:nvSpPr>
            <p:cNvPr id="30732" name="Text Box 12"/>
            <p:cNvSpPr txBox="1">
              <a:spLocks noChangeArrowheads="1"/>
            </p:cNvSpPr>
            <p:nvPr/>
          </p:nvSpPr>
          <p:spPr bwMode="auto">
            <a:xfrm>
              <a:off x="944" y="3701"/>
              <a:ext cx="3790" cy="504"/>
            </a:xfrm>
            <a:prstGeom prst="rect">
              <a:avLst/>
            </a:prstGeom>
            <a:solidFill>
              <a:schemeClr val="bg1"/>
            </a:solidFill>
            <a:ln w="38100" algn="ctr">
              <a:solidFill>
                <a:schemeClr val="tx1"/>
              </a:solidFill>
              <a:miter lim="800000"/>
              <a:headEnd/>
              <a:tailEnd/>
            </a:ln>
          </p:spPr>
          <p:txBody>
            <a:bodyPr>
              <a:spAutoFit/>
            </a:bodyPr>
            <a:lstStyle/>
            <a:p>
              <a:pPr algn="ctr">
                <a:lnSpc>
                  <a:spcPct val="100000"/>
                </a:lnSpc>
              </a:pPr>
              <a:r>
                <a:rPr kumimoji="0" lang="en-US" sz="2200" b="1"/>
                <a:t>Most smokers gain fewer than 10 pounds, </a:t>
              </a:r>
            </a:p>
            <a:p>
              <a:pPr algn="ctr">
                <a:lnSpc>
                  <a:spcPct val="100000"/>
                </a:lnSpc>
                <a:spcBef>
                  <a:spcPct val="0"/>
                </a:spcBef>
              </a:pPr>
              <a:r>
                <a:rPr kumimoji="0" lang="en-US" sz="2200" b="1"/>
                <a:t>but there is a wide range.</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28663" y="2741613"/>
            <a:ext cx="8134350" cy="4129087"/>
          </a:xfrm>
        </p:spPr>
        <p:txBody>
          <a:bodyPr/>
          <a:lstStyle/>
          <a:p>
            <a:pPr marL="228600" indent="-228600" eaLnBrk="1" hangingPunct="1">
              <a:spcBef>
                <a:spcPct val="20000"/>
              </a:spcBef>
            </a:pPr>
            <a:r>
              <a:rPr lang="en-US" sz="2600" smtClean="0"/>
              <a:t>Discourage strict dieting while quitting</a:t>
            </a:r>
          </a:p>
          <a:p>
            <a:pPr marL="571500" lvl="1" indent="-228600" eaLnBrk="1" hangingPunct="1"/>
            <a:r>
              <a:rPr lang="en-US" sz="2100" smtClean="0"/>
              <a:t>Encourage healthful diet and meal planning</a:t>
            </a:r>
          </a:p>
          <a:p>
            <a:pPr marL="571500" lvl="1" indent="-228600" eaLnBrk="1" hangingPunct="1"/>
            <a:r>
              <a:rPr lang="en-US" sz="2100" smtClean="0"/>
              <a:t>Suggest increasing water intake or chewing sugarless gum</a:t>
            </a:r>
          </a:p>
          <a:p>
            <a:pPr marL="571500" lvl="1" indent="-228600" eaLnBrk="1" hangingPunct="1"/>
            <a:r>
              <a:rPr lang="en-US" sz="2100" smtClean="0"/>
              <a:t>Recommend selection of nonfood rewards</a:t>
            </a:r>
          </a:p>
          <a:p>
            <a:pPr marL="228600" indent="-228600" eaLnBrk="1" hangingPunct="1">
              <a:spcBef>
                <a:spcPct val="50000"/>
              </a:spcBef>
            </a:pPr>
            <a:r>
              <a:rPr lang="en-US" sz="2600" smtClean="0"/>
              <a:t>When fear of weight gain is a barrier to quitting</a:t>
            </a:r>
          </a:p>
          <a:p>
            <a:pPr marL="571500" lvl="1" indent="-228600" eaLnBrk="1" hangingPunct="1">
              <a:spcBef>
                <a:spcPct val="50000"/>
              </a:spcBef>
            </a:pPr>
            <a:r>
              <a:rPr lang="en-US" sz="2100" smtClean="0"/>
              <a:t>Consider pharmacotherapy with evidence of delaying weight gain (bupropion SR or 4-mg nicotine gum or lozenge)</a:t>
            </a:r>
          </a:p>
          <a:p>
            <a:pPr marL="571500" lvl="1" indent="-228600" eaLnBrk="1" hangingPunct="1">
              <a:spcBef>
                <a:spcPct val="50000"/>
              </a:spcBef>
            </a:pPr>
            <a:r>
              <a:rPr lang="en-US" sz="2100" smtClean="0"/>
              <a:t>Assist patient with weight maintenance or refer patient to specialist or program</a:t>
            </a:r>
          </a:p>
        </p:txBody>
      </p:sp>
      <p:sp>
        <p:nvSpPr>
          <p:cNvPr id="31747" name="Rectangle 3"/>
          <p:cNvSpPr>
            <a:spLocks noGrp="1" noChangeArrowheads="1"/>
          </p:cNvSpPr>
          <p:nvPr>
            <p:ph type="title"/>
          </p:nvPr>
        </p:nvSpPr>
        <p:spPr>
          <a:xfrm>
            <a:off x="1828800" y="617538"/>
            <a:ext cx="7148513" cy="1143000"/>
          </a:xfrm>
          <a:noFill/>
        </p:spPr>
        <p:txBody>
          <a:bodyPr/>
          <a:lstStyle/>
          <a:p>
            <a:pPr eaLnBrk="1" hangingPunct="1"/>
            <a:r>
              <a:rPr lang="en-US" smtClean="0"/>
              <a:t>STAGE 2: READY to QUIT</a:t>
            </a:r>
            <a:br>
              <a:rPr lang="en-US" smtClean="0"/>
            </a:br>
            <a:r>
              <a:rPr lang="en-US" smtClean="0"/>
              <a:t>Discuss Key Issues </a:t>
            </a:r>
            <a:r>
              <a:rPr lang="en-US" sz="2200" smtClean="0"/>
              <a:t>(cont’d)</a:t>
            </a:r>
          </a:p>
        </p:txBody>
      </p:sp>
      <p:sp>
        <p:nvSpPr>
          <p:cNvPr id="31748" name="Text Box 4"/>
          <p:cNvSpPr txBox="1">
            <a:spLocks noChangeArrowheads="1"/>
          </p:cNvSpPr>
          <p:nvPr/>
        </p:nvSpPr>
        <p:spPr bwMode="auto">
          <a:xfrm>
            <a:off x="571500" y="1939925"/>
            <a:ext cx="7924800" cy="588963"/>
          </a:xfrm>
          <a:prstGeom prst="rect">
            <a:avLst/>
          </a:prstGeom>
          <a:solidFill>
            <a:schemeClr val="folHlink"/>
          </a:solidFill>
          <a:ln w="9525">
            <a:solidFill>
              <a:schemeClr val="tx1"/>
            </a:solid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3200">
                <a:solidFill>
                  <a:schemeClr val="bg1"/>
                </a:solidFill>
              </a:rPr>
              <a:t>Concerns about Weight Gain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4838" y="2598738"/>
            <a:ext cx="5343525" cy="4089400"/>
          </a:xfrm>
          <a:prstGeom prst="rect">
            <a:avLst/>
          </a:prstGeom>
          <a:noFill/>
          <a:ln w="9525">
            <a:noFill/>
            <a:miter lim="800000"/>
            <a:headEnd/>
            <a:tailEnd/>
          </a:ln>
        </p:spPr>
        <p:txBody>
          <a:bodyPr>
            <a:spAutoFit/>
          </a:bodyPr>
          <a:lstStyle/>
          <a:p>
            <a:pPr marL="228600" indent="-228600" eaLnBrk="1" hangingPunct="1">
              <a:lnSpc>
                <a:spcPct val="100000"/>
              </a:lnSpc>
              <a:spcBef>
                <a:spcPct val="70000"/>
              </a:spcBef>
              <a:buClr>
                <a:schemeClr val="tx1"/>
              </a:buClr>
              <a:buSzPct val="60000"/>
              <a:buFont typeface="Wingdings" pitchFamily="2" charset="2"/>
              <a:buChar char="n"/>
            </a:pPr>
            <a:r>
              <a:rPr kumimoji="0" lang="en-US" sz="2600">
                <a:latin typeface="Tahoma" pitchFamily="34" charset="0"/>
              </a:rPr>
              <a:t>Most pass within 2–4 weeks after quitting</a:t>
            </a:r>
          </a:p>
          <a:p>
            <a:pPr marL="228600" indent="-228600" eaLnBrk="1" hangingPunct="1">
              <a:lnSpc>
                <a:spcPct val="100000"/>
              </a:lnSpc>
              <a:spcBef>
                <a:spcPct val="50000"/>
              </a:spcBef>
              <a:buClr>
                <a:schemeClr val="tx1"/>
              </a:buClr>
              <a:buSzPct val="60000"/>
              <a:buFont typeface="Wingdings" pitchFamily="2" charset="2"/>
              <a:buChar char="n"/>
            </a:pPr>
            <a:r>
              <a:rPr kumimoji="0" lang="en-US" sz="2600">
                <a:latin typeface="Tahoma" pitchFamily="34" charset="0"/>
              </a:rPr>
              <a:t>Cravings can last longer, up to several months or years</a:t>
            </a:r>
          </a:p>
          <a:p>
            <a:pPr marL="571500" lvl="1" indent="-228600" eaLnBrk="1" hangingPunct="1">
              <a:lnSpc>
                <a:spcPct val="100000"/>
              </a:lnSpc>
              <a:spcBef>
                <a:spcPct val="50000"/>
              </a:spcBef>
              <a:buClr>
                <a:schemeClr val="hlink"/>
              </a:buClr>
              <a:buSzPct val="55000"/>
              <a:buFont typeface="Wingdings" pitchFamily="2" charset="2"/>
              <a:buChar char="n"/>
            </a:pPr>
            <a:r>
              <a:rPr kumimoji="0" lang="en-US" sz="2000">
                <a:latin typeface="Tahoma" pitchFamily="34" charset="0"/>
              </a:rPr>
              <a:t>Often can be ameliorated with cognitive or behavioral coping strategies</a:t>
            </a:r>
          </a:p>
          <a:p>
            <a:pPr marL="228600" indent="-228600" eaLnBrk="1" hangingPunct="1">
              <a:lnSpc>
                <a:spcPct val="100000"/>
              </a:lnSpc>
              <a:spcBef>
                <a:spcPct val="50000"/>
              </a:spcBef>
              <a:buClr>
                <a:schemeClr val="tx1"/>
              </a:buClr>
              <a:buSzPct val="60000"/>
              <a:buFont typeface="Wingdings" pitchFamily="2" charset="2"/>
              <a:buChar char="n"/>
            </a:pPr>
            <a:r>
              <a:rPr kumimoji="0" lang="en-US" sz="2600">
                <a:latin typeface="Tahoma" pitchFamily="34" charset="0"/>
              </a:rPr>
              <a:t>Refer to Withdrawal Symptoms Information Sheet</a:t>
            </a:r>
          </a:p>
          <a:p>
            <a:pPr marL="571500" lvl="1" indent="-228600" eaLnBrk="1" hangingPunct="1">
              <a:lnSpc>
                <a:spcPct val="100000"/>
              </a:lnSpc>
              <a:spcBef>
                <a:spcPct val="50000"/>
              </a:spcBef>
              <a:buClr>
                <a:schemeClr val="hlink"/>
              </a:buClr>
              <a:buSzPct val="55000"/>
              <a:buFont typeface="Wingdings" pitchFamily="2" charset="2"/>
              <a:buChar char="n"/>
            </a:pPr>
            <a:r>
              <a:rPr kumimoji="0" lang="en-US" sz="2000">
                <a:latin typeface="Tahoma" pitchFamily="34" charset="0"/>
              </a:rPr>
              <a:t>Symptom, cause, duration, relief</a:t>
            </a:r>
          </a:p>
        </p:txBody>
      </p:sp>
      <p:sp>
        <p:nvSpPr>
          <p:cNvPr id="32771" name="Text Box 4"/>
          <p:cNvSpPr txBox="1">
            <a:spLocks noChangeArrowheads="1"/>
          </p:cNvSpPr>
          <p:nvPr/>
        </p:nvSpPr>
        <p:spPr bwMode="auto">
          <a:xfrm>
            <a:off x="8194675" y="6453188"/>
            <a:ext cx="784225" cy="2286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900" b="1">
                <a:solidFill>
                  <a:schemeClr val="bg1"/>
                </a:solidFill>
              </a:rPr>
              <a:t>HANDOUT</a:t>
            </a:r>
          </a:p>
        </p:txBody>
      </p:sp>
      <p:sp>
        <p:nvSpPr>
          <p:cNvPr id="32772" name="Rectangle 5"/>
          <p:cNvSpPr>
            <a:spLocks noGrp="1" noChangeArrowheads="1"/>
          </p:cNvSpPr>
          <p:nvPr>
            <p:ph type="title"/>
          </p:nvPr>
        </p:nvSpPr>
        <p:spPr>
          <a:xfrm>
            <a:off x="1828800" y="617538"/>
            <a:ext cx="7315200" cy="1143000"/>
          </a:xfrm>
          <a:noFill/>
        </p:spPr>
        <p:txBody>
          <a:bodyPr/>
          <a:lstStyle/>
          <a:p>
            <a:pPr eaLnBrk="1" hangingPunct="1"/>
            <a:r>
              <a:rPr lang="en-US" smtClean="0"/>
              <a:t>STAGE 2: READY to QUIT</a:t>
            </a:r>
            <a:br>
              <a:rPr lang="en-US" smtClean="0"/>
            </a:br>
            <a:r>
              <a:rPr lang="en-US" smtClean="0"/>
              <a:t>Discuss Key Issues </a:t>
            </a:r>
            <a:r>
              <a:rPr lang="en-US" sz="2200" smtClean="0"/>
              <a:t>(cont’d)</a:t>
            </a:r>
          </a:p>
        </p:txBody>
      </p:sp>
      <p:sp>
        <p:nvSpPr>
          <p:cNvPr id="32773" name="Text Box 6"/>
          <p:cNvSpPr txBox="1">
            <a:spLocks noChangeArrowheads="1"/>
          </p:cNvSpPr>
          <p:nvPr/>
        </p:nvSpPr>
        <p:spPr bwMode="auto">
          <a:xfrm>
            <a:off x="571500" y="1939925"/>
            <a:ext cx="7924800" cy="588963"/>
          </a:xfrm>
          <a:prstGeom prst="rect">
            <a:avLst/>
          </a:prstGeom>
          <a:solidFill>
            <a:schemeClr val="folHlink"/>
          </a:solidFill>
          <a:ln w="9525">
            <a:solidFill>
              <a:schemeClr val="tx1"/>
            </a:solid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3200">
                <a:solidFill>
                  <a:schemeClr val="bg1"/>
                </a:solidFill>
              </a:rPr>
              <a:t>Concerns about Withdrawal Symptoms</a:t>
            </a:r>
          </a:p>
        </p:txBody>
      </p:sp>
      <p:sp>
        <p:nvSpPr>
          <p:cNvPr id="1950725" name="Text Box 5"/>
          <p:cNvSpPr txBox="1">
            <a:spLocks noChangeArrowheads="1"/>
          </p:cNvSpPr>
          <p:nvPr/>
        </p:nvSpPr>
        <p:spPr bwMode="auto">
          <a:xfrm>
            <a:off x="6121400" y="3048000"/>
            <a:ext cx="2798763" cy="2647950"/>
          </a:xfrm>
          <a:prstGeom prst="rect">
            <a:avLst/>
          </a:prstGeom>
          <a:solidFill>
            <a:schemeClr val="tx1"/>
          </a:solidFill>
          <a:ln w="9525">
            <a:noFill/>
            <a:miter lim="800000"/>
            <a:headEnd/>
            <a:tailEnd/>
          </a:ln>
        </p:spPr>
        <p:txBody>
          <a:bodyPr>
            <a:spAutoFit/>
          </a:bodyPr>
          <a:lstStyle/>
          <a:p>
            <a:pPr algn="ctr">
              <a:lnSpc>
                <a:spcPct val="100000"/>
              </a:lnSpc>
            </a:pPr>
            <a:r>
              <a:rPr kumimoji="0" lang="en-US" sz="2400">
                <a:solidFill>
                  <a:schemeClr val="bg1"/>
                </a:solidFill>
                <a:latin typeface="Tahoma" pitchFamily="34" charset="0"/>
              </a:rPr>
              <a:t>Most symptoms manifest within the first 1–2 days, peak within the first week, and subside within 2–4 weeks.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07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sz="half" idx="1"/>
          </p:nvPr>
        </p:nvSpPr>
        <p:spPr>
          <a:xfrm>
            <a:off x="209550" y="1935163"/>
            <a:ext cx="8518525" cy="4770437"/>
          </a:xfrm>
          <a:noFill/>
        </p:spPr>
        <p:txBody>
          <a:bodyPr/>
          <a:lstStyle/>
          <a:p>
            <a:pPr marL="228600" indent="-228600" eaLnBrk="1" hangingPunct="1">
              <a:lnSpc>
                <a:spcPct val="80000"/>
              </a:lnSpc>
            </a:pPr>
            <a:r>
              <a:rPr lang="en-US" altLang="en-US" smtClean="0"/>
              <a:t>Discuss methods for quitting</a:t>
            </a:r>
          </a:p>
          <a:p>
            <a:pPr lvl="1" eaLnBrk="1" hangingPunct="1">
              <a:lnSpc>
                <a:spcPct val="80000"/>
              </a:lnSpc>
              <a:spcBef>
                <a:spcPct val="30000"/>
              </a:spcBef>
            </a:pPr>
            <a:r>
              <a:rPr lang="en-US" altLang="en-US" sz="2400" smtClean="0"/>
              <a:t>Discuss pros and cons of available methods</a:t>
            </a:r>
          </a:p>
          <a:p>
            <a:pPr lvl="1" eaLnBrk="1" hangingPunct="1">
              <a:lnSpc>
                <a:spcPct val="80000"/>
              </a:lnSpc>
              <a:spcBef>
                <a:spcPct val="30000"/>
              </a:spcBef>
            </a:pPr>
            <a:r>
              <a:rPr lang="en-US" altLang="en-US" sz="2400" smtClean="0"/>
              <a:t>Pharmacotherapy: a treatment, not a crutch!</a:t>
            </a:r>
          </a:p>
          <a:p>
            <a:pPr lvl="1" eaLnBrk="1" hangingPunct="1">
              <a:lnSpc>
                <a:spcPct val="80000"/>
              </a:lnSpc>
              <a:spcBef>
                <a:spcPct val="30000"/>
              </a:spcBef>
            </a:pPr>
            <a:r>
              <a:rPr lang="en-US" altLang="en-US" sz="2400" smtClean="0"/>
              <a:t>Importance of behavioral counseling</a:t>
            </a:r>
          </a:p>
          <a:p>
            <a:pPr marL="228600" indent="-228600" eaLnBrk="1" hangingPunct="1">
              <a:lnSpc>
                <a:spcPct val="80000"/>
              </a:lnSpc>
              <a:spcBef>
                <a:spcPct val="50000"/>
              </a:spcBef>
            </a:pPr>
            <a:r>
              <a:rPr lang="en-US" altLang="en-US" smtClean="0"/>
              <a:t>Set a quit date</a:t>
            </a:r>
          </a:p>
          <a:p>
            <a:pPr marL="228600" indent="-228600" eaLnBrk="1" hangingPunct="1">
              <a:lnSpc>
                <a:spcPct val="80000"/>
              </a:lnSpc>
              <a:spcBef>
                <a:spcPct val="50000"/>
              </a:spcBef>
            </a:pPr>
            <a:r>
              <a:rPr lang="en-US" altLang="en-US" smtClean="0"/>
              <a:t>Recommend Tobacco Use Log</a:t>
            </a:r>
          </a:p>
          <a:p>
            <a:pPr lvl="1" eaLnBrk="1" hangingPunct="1">
              <a:lnSpc>
                <a:spcPct val="90000"/>
              </a:lnSpc>
            </a:pPr>
            <a:r>
              <a:rPr lang="en-US" sz="2400" smtClean="0"/>
              <a:t>Helps patients to understand when and why they use tobacco</a:t>
            </a:r>
          </a:p>
          <a:p>
            <a:pPr lvl="1" eaLnBrk="1" hangingPunct="1">
              <a:lnSpc>
                <a:spcPct val="90000"/>
              </a:lnSpc>
            </a:pPr>
            <a:r>
              <a:rPr lang="en-US" sz="2400" smtClean="0"/>
              <a:t>Identifies activities or situations that trigger tobacco use</a:t>
            </a:r>
          </a:p>
          <a:p>
            <a:pPr lvl="1" eaLnBrk="1" hangingPunct="1">
              <a:lnSpc>
                <a:spcPct val="90000"/>
              </a:lnSpc>
            </a:pPr>
            <a:r>
              <a:rPr lang="en-US" sz="2400" smtClean="0"/>
              <a:t>Can be used to develop coping strategies to overcome the temptation to use tobacco</a:t>
            </a:r>
            <a:endParaRPr lang="en-US" altLang="en-US" sz="2400" smtClean="0"/>
          </a:p>
        </p:txBody>
      </p:sp>
      <p:sp>
        <p:nvSpPr>
          <p:cNvPr id="33795" name="Rectangle 3"/>
          <p:cNvSpPr>
            <a:spLocks noGrp="1" noChangeArrowheads="1"/>
          </p:cNvSpPr>
          <p:nvPr>
            <p:ph type="title"/>
          </p:nvPr>
        </p:nvSpPr>
        <p:spPr>
          <a:xfrm>
            <a:off x="1828800" y="617538"/>
            <a:ext cx="6596063" cy="1143000"/>
          </a:xfrm>
          <a:noFill/>
        </p:spPr>
        <p:txBody>
          <a:bodyPr/>
          <a:lstStyle/>
          <a:p>
            <a:pPr eaLnBrk="1" hangingPunct="1"/>
            <a:r>
              <a:rPr lang="en-US" smtClean="0"/>
              <a:t>STAGE 2: READY to QUIT</a:t>
            </a:r>
            <a:br>
              <a:rPr lang="en-US" smtClean="0"/>
            </a:br>
            <a:r>
              <a:rPr lang="en-US" smtClean="0"/>
              <a:t>Facilitate Quitting Process</a:t>
            </a:r>
          </a:p>
        </p:txBody>
      </p:sp>
      <p:sp>
        <p:nvSpPr>
          <p:cNvPr id="33796" name="Text Box 4"/>
          <p:cNvSpPr txBox="1">
            <a:spLocks noChangeArrowheads="1"/>
          </p:cNvSpPr>
          <p:nvPr/>
        </p:nvSpPr>
        <p:spPr bwMode="auto">
          <a:xfrm>
            <a:off x="5384800" y="4338638"/>
            <a:ext cx="784225" cy="2286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900" b="1">
                <a:solidFill>
                  <a:schemeClr val="bg1"/>
                </a:solidFill>
              </a:rPr>
              <a:t>HANDOUT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Grp="1" noChangeArrowheads="1"/>
          </p:cNvSpPr>
          <p:nvPr>
            <p:ph type="body" sz="half" idx="1"/>
          </p:nvPr>
        </p:nvSpPr>
        <p:spPr>
          <a:xfrm>
            <a:off x="149225" y="2419350"/>
            <a:ext cx="5019675" cy="3998913"/>
          </a:xfrm>
        </p:spPr>
        <p:txBody>
          <a:bodyPr/>
          <a:lstStyle/>
          <a:p>
            <a:pPr marL="231775" indent="-231775" eaLnBrk="1" hangingPunct="1">
              <a:lnSpc>
                <a:spcPct val="90000"/>
              </a:lnSpc>
              <a:buSzPct val="55000"/>
            </a:pPr>
            <a:r>
              <a:rPr lang="en-US" sz="2200" smtClean="0"/>
              <a:t>Continue regular tobacco use for 3 or more days</a:t>
            </a:r>
            <a:endParaRPr lang="en-US" sz="2200" smtClean="0">
              <a:sym typeface="Symbol" pitchFamily="18" charset="2"/>
            </a:endParaRPr>
          </a:p>
          <a:p>
            <a:pPr marL="231775" indent="-231775" eaLnBrk="1" hangingPunct="1">
              <a:lnSpc>
                <a:spcPct val="90000"/>
              </a:lnSpc>
              <a:spcBef>
                <a:spcPct val="60000"/>
              </a:spcBef>
              <a:buSzPct val="55000"/>
            </a:pPr>
            <a:r>
              <a:rPr lang="en-US" sz="2200" smtClean="0">
                <a:sym typeface="Symbol" pitchFamily="18" charset="2"/>
              </a:rPr>
              <a:t>Each time any form of tobacco is used, log the following information:</a:t>
            </a:r>
          </a:p>
          <a:p>
            <a:pPr marL="566738" lvl="1" indent="-220663" eaLnBrk="1" hangingPunct="1">
              <a:lnSpc>
                <a:spcPct val="90000"/>
              </a:lnSpc>
              <a:spcBef>
                <a:spcPct val="50000"/>
              </a:spcBef>
            </a:pPr>
            <a:r>
              <a:rPr lang="en-US" sz="2000" smtClean="0">
                <a:sym typeface="Symbol" pitchFamily="18" charset="2"/>
              </a:rPr>
              <a:t>Time of day </a:t>
            </a:r>
          </a:p>
          <a:p>
            <a:pPr marL="566738" lvl="1" indent="-220663" eaLnBrk="1" hangingPunct="1">
              <a:lnSpc>
                <a:spcPct val="90000"/>
              </a:lnSpc>
              <a:spcBef>
                <a:spcPct val="50000"/>
              </a:spcBef>
            </a:pPr>
            <a:r>
              <a:rPr lang="en-US" sz="2000" smtClean="0">
                <a:sym typeface="Symbol" pitchFamily="18" charset="2"/>
              </a:rPr>
              <a:t>Activity or situation during use</a:t>
            </a:r>
          </a:p>
          <a:p>
            <a:pPr marL="566738" lvl="1" indent="-220663" eaLnBrk="1" hangingPunct="1">
              <a:lnSpc>
                <a:spcPct val="90000"/>
              </a:lnSpc>
              <a:spcBef>
                <a:spcPct val="50000"/>
              </a:spcBef>
            </a:pPr>
            <a:r>
              <a:rPr lang="en-US" sz="2000" smtClean="0">
                <a:sym typeface="Symbol" pitchFamily="18" charset="2"/>
              </a:rPr>
              <a:t>“Importance” rating (scale of 1–3)</a:t>
            </a:r>
          </a:p>
          <a:p>
            <a:pPr marL="231775" indent="-231775" eaLnBrk="1" hangingPunct="1">
              <a:lnSpc>
                <a:spcPct val="90000"/>
              </a:lnSpc>
              <a:spcBef>
                <a:spcPct val="50000"/>
              </a:spcBef>
            </a:pPr>
            <a:endParaRPr lang="en-US" sz="2000" smtClean="0">
              <a:sym typeface="Symbol" pitchFamily="18" charset="2"/>
            </a:endParaRPr>
          </a:p>
        </p:txBody>
      </p:sp>
      <p:sp>
        <p:nvSpPr>
          <p:cNvPr id="34819" name="Rectangle 13"/>
          <p:cNvSpPr>
            <a:spLocks noChangeArrowheads="1"/>
          </p:cNvSpPr>
          <p:nvPr/>
        </p:nvSpPr>
        <p:spPr bwMode="auto">
          <a:xfrm>
            <a:off x="149225" y="5372100"/>
            <a:ext cx="8839200" cy="1036638"/>
          </a:xfrm>
          <a:prstGeom prst="rect">
            <a:avLst/>
          </a:prstGeom>
          <a:noFill/>
          <a:ln w="9525">
            <a:noFill/>
            <a:miter lim="800000"/>
            <a:headEnd/>
            <a:tailEnd/>
          </a:ln>
        </p:spPr>
        <p:txBody>
          <a:bodyPr/>
          <a:lstStyle/>
          <a:p>
            <a:pPr marL="231775" indent="-231775" eaLnBrk="1" hangingPunct="1">
              <a:lnSpc>
                <a:spcPct val="90000"/>
              </a:lnSpc>
              <a:spcBef>
                <a:spcPct val="100000"/>
              </a:spcBef>
              <a:buClr>
                <a:schemeClr val="tx1"/>
              </a:buClr>
              <a:buSzPct val="55000"/>
              <a:buFont typeface="Wingdings" pitchFamily="2" charset="2"/>
              <a:buChar char="n"/>
            </a:pPr>
            <a:r>
              <a:rPr kumimoji="0" lang="en-US" sz="2200">
                <a:latin typeface="Tahoma" pitchFamily="34" charset="0"/>
              </a:rPr>
              <a:t>Review log to identify situational triggers for tobacco use; d</a:t>
            </a:r>
            <a:r>
              <a:rPr kumimoji="0" lang="en-US" sz="2200">
                <a:latin typeface="Tahoma" pitchFamily="34" charset="0"/>
                <a:sym typeface="Symbol" pitchFamily="18" charset="2"/>
              </a:rPr>
              <a:t>evelop patient-specific coping strategies</a:t>
            </a:r>
          </a:p>
        </p:txBody>
      </p:sp>
      <p:sp>
        <p:nvSpPr>
          <p:cNvPr id="34820" name="Rectangle 14"/>
          <p:cNvSpPr>
            <a:spLocks noGrp="1" noChangeArrowheads="1"/>
          </p:cNvSpPr>
          <p:nvPr>
            <p:ph type="title"/>
          </p:nvPr>
        </p:nvSpPr>
        <p:spPr>
          <a:xfrm>
            <a:off x="1828800" y="617538"/>
            <a:ext cx="7062788" cy="1143000"/>
          </a:xfrm>
          <a:noFill/>
        </p:spPr>
        <p:txBody>
          <a:bodyPr/>
          <a:lstStyle/>
          <a:p>
            <a:pPr eaLnBrk="1" hangingPunct="1"/>
            <a:r>
              <a:rPr lang="en-US" smtClean="0"/>
              <a:t>STAGE 2: READY to QUIT</a:t>
            </a:r>
            <a:br>
              <a:rPr lang="en-US" smtClean="0"/>
            </a:br>
            <a:r>
              <a:rPr lang="en-US" sz="3600" smtClean="0"/>
              <a:t>Facilitate Quitting Process </a:t>
            </a:r>
            <a:r>
              <a:rPr lang="en-US" sz="2200" smtClean="0"/>
              <a:t>(cont’d)</a:t>
            </a:r>
          </a:p>
        </p:txBody>
      </p:sp>
      <p:sp>
        <p:nvSpPr>
          <p:cNvPr id="34821" name="Text Box 15"/>
          <p:cNvSpPr txBox="1">
            <a:spLocks noChangeArrowheads="1"/>
          </p:cNvSpPr>
          <p:nvPr/>
        </p:nvSpPr>
        <p:spPr bwMode="auto">
          <a:xfrm>
            <a:off x="284163" y="1887538"/>
            <a:ext cx="5318125" cy="457200"/>
          </a:xfrm>
          <a:prstGeom prst="rect">
            <a:avLst/>
          </a:prstGeom>
          <a:solidFill>
            <a:schemeClr val="tx1"/>
          </a:solidFill>
          <a:ln w="9525" algn="ctr">
            <a:noFill/>
            <a:miter lim="800000"/>
            <a:headEnd/>
            <a:tailEnd/>
          </a:ln>
        </p:spPr>
        <p:txBody>
          <a:bodyPr wrap="none">
            <a:spAutoFit/>
          </a:bodyPr>
          <a:lstStyle/>
          <a:p>
            <a:pPr algn="ctr">
              <a:lnSpc>
                <a:spcPct val="100000"/>
              </a:lnSpc>
            </a:pPr>
            <a:r>
              <a:rPr kumimoji="0" lang="en-US" sz="2400">
                <a:solidFill>
                  <a:schemeClr val="bg1"/>
                </a:solidFill>
              </a:rPr>
              <a:t>Tobacco Use Log: Instructions for use</a:t>
            </a:r>
          </a:p>
        </p:txBody>
      </p:sp>
      <p:pic>
        <p:nvPicPr>
          <p:cNvPr id="34822" name="Picture 18" descr="TOB USE LOG Chart1"/>
          <p:cNvPicPr>
            <a:picLocks noChangeAspect="1" noChangeArrowheads="1"/>
          </p:cNvPicPr>
          <p:nvPr/>
        </p:nvPicPr>
        <p:blipFill>
          <a:blip r:embed="rId3" cstate="print"/>
          <a:srcRect/>
          <a:stretch>
            <a:fillRect/>
          </a:stretch>
        </p:blipFill>
        <p:spPr bwMode="auto">
          <a:xfrm>
            <a:off x="5091113" y="2605088"/>
            <a:ext cx="37465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sz="half" idx="1"/>
          </p:nvPr>
        </p:nvSpPr>
        <p:spPr>
          <a:xfrm>
            <a:off x="466725" y="2133600"/>
            <a:ext cx="7686675" cy="3998913"/>
          </a:xfrm>
          <a:noFill/>
        </p:spPr>
        <p:txBody>
          <a:bodyPr/>
          <a:lstStyle/>
          <a:p>
            <a:pPr marL="231775" indent="-231775" eaLnBrk="1" hangingPunct="1">
              <a:buSzPct val="55000"/>
            </a:pPr>
            <a:r>
              <a:rPr lang="en-US" smtClean="0"/>
              <a:t>Discuss coping strategies</a:t>
            </a:r>
          </a:p>
          <a:p>
            <a:pPr marL="566738" lvl="1" indent="-219075" eaLnBrk="1" hangingPunct="1">
              <a:spcBef>
                <a:spcPct val="50000"/>
              </a:spcBef>
            </a:pPr>
            <a:r>
              <a:rPr lang="en-US" sz="2400" smtClean="0"/>
              <a:t>Cognitive coping strategies</a:t>
            </a:r>
          </a:p>
          <a:p>
            <a:pPr lvl="2" eaLnBrk="1" hangingPunct="1">
              <a:spcBef>
                <a:spcPct val="50000"/>
              </a:spcBef>
            </a:pPr>
            <a:r>
              <a:rPr lang="en-US" sz="2000" smtClean="0"/>
              <a:t>Focus on retraining the way a patient thinks</a:t>
            </a:r>
          </a:p>
          <a:p>
            <a:pPr marL="566738" lvl="1" indent="-219075" eaLnBrk="1" hangingPunct="1">
              <a:spcBef>
                <a:spcPct val="50000"/>
              </a:spcBef>
            </a:pPr>
            <a:r>
              <a:rPr lang="en-US" sz="2400" smtClean="0"/>
              <a:t>Behavioral coping strategies</a:t>
            </a:r>
          </a:p>
          <a:p>
            <a:pPr lvl="2" eaLnBrk="1" hangingPunct="1">
              <a:spcBef>
                <a:spcPct val="50000"/>
              </a:spcBef>
            </a:pPr>
            <a:r>
              <a:rPr lang="en-US" sz="2000" smtClean="0"/>
              <a:t>Involve specific actions to reduce risk for relapse</a:t>
            </a:r>
            <a:r>
              <a:rPr lang="en-US" smtClean="0"/>
              <a:t> </a:t>
            </a:r>
          </a:p>
        </p:txBody>
      </p:sp>
      <p:sp>
        <p:nvSpPr>
          <p:cNvPr id="35843" name="Rectangle 3"/>
          <p:cNvSpPr>
            <a:spLocks noGrp="1" noChangeArrowheads="1"/>
          </p:cNvSpPr>
          <p:nvPr>
            <p:ph type="title"/>
          </p:nvPr>
        </p:nvSpPr>
        <p:spPr>
          <a:xfrm>
            <a:off x="1828800" y="617538"/>
            <a:ext cx="7015163" cy="1143000"/>
          </a:xfrm>
          <a:noFill/>
        </p:spPr>
        <p:txBody>
          <a:bodyPr/>
          <a:lstStyle/>
          <a:p>
            <a:pPr eaLnBrk="1" hangingPunct="1"/>
            <a:r>
              <a:rPr lang="en-US" smtClean="0"/>
              <a:t>STAGE 2: READY to QUIT</a:t>
            </a:r>
            <a:br>
              <a:rPr lang="en-US" smtClean="0"/>
            </a:br>
            <a:r>
              <a:rPr lang="en-US" sz="3600" smtClean="0"/>
              <a:t>Facilitate Quitting Process </a:t>
            </a:r>
            <a:r>
              <a:rPr lang="en-US" sz="2200" smtClean="0"/>
              <a:t>(cont’d)</a:t>
            </a:r>
          </a:p>
        </p:txBody>
      </p:sp>
      <p:sp>
        <p:nvSpPr>
          <p:cNvPr id="35844" name="Text Box 4"/>
          <p:cNvSpPr txBox="1">
            <a:spLocks noChangeArrowheads="1"/>
          </p:cNvSpPr>
          <p:nvPr/>
        </p:nvSpPr>
        <p:spPr bwMode="auto">
          <a:xfrm>
            <a:off x="8180388" y="6437313"/>
            <a:ext cx="784225" cy="2286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900" b="1">
                <a:solidFill>
                  <a:schemeClr val="bg1"/>
                </a:solidFill>
              </a:rPr>
              <a:t>HANDOUT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sz="half" idx="1"/>
          </p:nvPr>
        </p:nvSpPr>
        <p:spPr>
          <a:xfrm>
            <a:off x="828675" y="2695575"/>
            <a:ext cx="6477000" cy="3341688"/>
          </a:xfrm>
        </p:spPr>
        <p:txBody>
          <a:bodyPr/>
          <a:lstStyle/>
          <a:p>
            <a:pPr marL="571500" lvl="1" indent="-228600" eaLnBrk="1" hangingPunct="1">
              <a:spcBef>
                <a:spcPct val="50000"/>
              </a:spcBef>
              <a:buClr>
                <a:schemeClr val="tx1"/>
              </a:buClr>
              <a:buSzPct val="60000"/>
            </a:pPr>
            <a:r>
              <a:rPr lang="en-US" sz="2600" smtClean="0"/>
              <a:t>Review commitment to quit</a:t>
            </a:r>
          </a:p>
          <a:p>
            <a:pPr marL="571500" lvl="1" indent="-228600" eaLnBrk="1" hangingPunct="1">
              <a:spcBef>
                <a:spcPct val="50000"/>
              </a:spcBef>
              <a:buClr>
                <a:schemeClr val="tx1"/>
              </a:buClr>
              <a:buSzPct val="60000"/>
            </a:pPr>
            <a:r>
              <a:rPr lang="en-US" sz="2600" smtClean="0"/>
              <a:t>Distractive thinking </a:t>
            </a:r>
          </a:p>
          <a:p>
            <a:pPr marL="571500" lvl="1" indent="-228600" eaLnBrk="1" hangingPunct="1">
              <a:spcBef>
                <a:spcPct val="50000"/>
              </a:spcBef>
              <a:buClr>
                <a:schemeClr val="tx1"/>
              </a:buClr>
              <a:buSzPct val="60000"/>
            </a:pPr>
            <a:r>
              <a:rPr lang="en-US" sz="2600" smtClean="0"/>
              <a:t>Positive self-talk</a:t>
            </a:r>
          </a:p>
          <a:p>
            <a:pPr marL="571500" lvl="1" indent="-228600" eaLnBrk="1" hangingPunct="1">
              <a:spcBef>
                <a:spcPct val="50000"/>
              </a:spcBef>
              <a:buClr>
                <a:schemeClr val="tx1"/>
              </a:buClr>
              <a:buSzPct val="60000"/>
            </a:pPr>
            <a:r>
              <a:rPr lang="en-US" sz="2600" smtClean="0"/>
              <a:t>Relaxation through imagery</a:t>
            </a:r>
          </a:p>
          <a:p>
            <a:pPr marL="571500" lvl="1" indent="-228600" eaLnBrk="1" hangingPunct="1">
              <a:spcBef>
                <a:spcPct val="50000"/>
              </a:spcBef>
              <a:buClr>
                <a:schemeClr val="tx1"/>
              </a:buClr>
              <a:buSzPct val="60000"/>
            </a:pPr>
            <a:r>
              <a:rPr lang="en-US" sz="2600" smtClean="0"/>
              <a:t>Mental rehearsal and visualization</a:t>
            </a:r>
          </a:p>
        </p:txBody>
      </p:sp>
      <p:pic>
        <p:nvPicPr>
          <p:cNvPr id="36867" name="Picture 3" descr="j0078625"/>
          <p:cNvPicPr>
            <a:picLocks noGrp="1" noChangeAspect="1" noChangeArrowheads="1"/>
          </p:cNvPicPr>
          <p:nvPr>
            <p:ph sz="quarter" idx="3"/>
          </p:nvPr>
        </p:nvPicPr>
        <p:blipFill>
          <a:blip r:embed="rId3" cstate="print"/>
          <a:srcRect/>
          <a:stretch>
            <a:fillRect/>
          </a:stretch>
        </p:blipFill>
        <p:spPr>
          <a:xfrm>
            <a:off x="7248525" y="2744788"/>
            <a:ext cx="1190625" cy="3617912"/>
          </a:xfrm>
          <a:noFill/>
        </p:spPr>
      </p:pic>
      <p:sp>
        <p:nvSpPr>
          <p:cNvPr id="36868" name="Text Box 4"/>
          <p:cNvSpPr txBox="1">
            <a:spLocks noChangeArrowheads="1"/>
          </p:cNvSpPr>
          <p:nvPr/>
        </p:nvSpPr>
        <p:spPr bwMode="auto">
          <a:xfrm>
            <a:off x="571500" y="1939925"/>
            <a:ext cx="7924800" cy="588963"/>
          </a:xfrm>
          <a:prstGeom prst="rect">
            <a:avLst/>
          </a:prstGeom>
          <a:solidFill>
            <a:schemeClr val="folHlink"/>
          </a:solidFill>
          <a:ln w="9525">
            <a:solidFill>
              <a:schemeClr val="tx1"/>
            </a:solid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3200">
                <a:solidFill>
                  <a:schemeClr val="bg1"/>
                </a:solidFill>
              </a:rPr>
              <a:t>Cognitive Coping Strategies</a:t>
            </a:r>
          </a:p>
        </p:txBody>
      </p:sp>
      <p:sp>
        <p:nvSpPr>
          <p:cNvPr id="36869" name="Rectangle 5"/>
          <p:cNvSpPr>
            <a:spLocks noGrp="1" noChangeArrowheads="1"/>
          </p:cNvSpPr>
          <p:nvPr>
            <p:ph type="title"/>
          </p:nvPr>
        </p:nvSpPr>
        <p:spPr>
          <a:xfrm>
            <a:off x="1828800" y="617538"/>
            <a:ext cx="7015163" cy="1143000"/>
          </a:xfrm>
          <a:noFill/>
        </p:spPr>
        <p:txBody>
          <a:bodyPr/>
          <a:lstStyle/>
          <a:p>
            <a:pPr eaLnBrk="1" hangingPunct="1"/>
            <a:r>
              <a:rPr lang="en-US" smtClean="0"/>
              <a:t>STAGE 2: READY to QUIT</a:t>
            </a:r>
            <a:br>
              <a:rPr lang="en-US" smtClean="0"/>
            </a:br>
            <a:r>
              <a:rPr lang="en-US" sz="3600" smtClean="0"/>
              <a:t>Facilitate Quitting Process </a:t>
            </a:r>
            <a:r>
              <a:rPr lang="en-US" sz="2200" smtClean="0"/>
              <a:t>(cont’d)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31925" y="357188"/>
            <a:ext cx="7712075" cy="1371600"/>
          </a:xfrm>
          <a:prstGeom prst="rect">
            <a:avLst/>
          </a:prstGeom>
          <a:noFill/>
          <a:ln w="9525">
            <a:noFill/>
            <a:miter lim="800000"/>
            <a:headEnd/>
            <a:tailEnd/>
          </a:ln>
        </p:spPr>
        <p:txBody>
          <a:bodyPr anchor="b"/>
          <a:lstStyle/>
          <a:p>
            <a:r>
              <a:rPr lang="en-US" altLang="en-US" sz="3400">
                <a:solidFill>
                  <a:srgbClr val="3333CC"/>
                </a:solidFill>
                <a:latin typeface="Tahoma" pitchFamily="34" charset="0"/>
              </a:rPr>
              <a:t>ANNUAL U.S. DEATHS ATTRIBUTABLE to SMOKING, 2000–2004</a:t>
            </a:r>
          </a:p>
        </p:txBody>
      </p:sp>
      <p:sp>
        <p:nvSpPr>
          <p:cNvPr id="29699" name="Text Box 4"/>
          <p:cNvSpPr txBox="1">
            <a:spLocks noChangeArrowheads="1"/>
          </p:cNvSpPr>
          <p:nvPr/>
        </p:nvSpPr>
        <p:spPr bwMode="auto">
          <a:xfrm>
            <a:off x="7088188" y="2422525"/>
            <a:ext cx="1065212" cy="519113"/>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800" b="1">
                <a:latin typeface="Tahoma" pitchFamily="34" charset="0"/>
              </a:rPr>
              <a:t>29%</a:t>
            </a:r>
          </a:p>
        </p:txBody>
      </p:sp>
      <p:sp>
        <p:nvSpPr>
          <p:cNvPr id="29700" name="Text Box 5"/>
          <p:cNvSpPr txBox="1">
            <a:spLocks noChangeArrowheads="1"/>
          </p:cNvSpPr>
          <p:nvPr/>
        </p:nvSpPr>
        <p:spPr bwMode="auto">
          <a:xfrm>
            <a:off x="7088188" y="2933700"/>
            <a:ext cx="1065212" cy="519113"/>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800" b="1">
                <a:latin typeface="Tahoma" pitchFamily="34" charset="0"/>
              </a:rPr>
              <a:t>28%</a:t>
            </a:r>
          </a:p>
        </p:txBody>
      </p:sp>
      <p:sp>
        <p:nvSpPr>
          <p:cNvPr id="29701" name="Text Box 6"/>
          <p:cNvSpPr txBox="1">
            <a:spLocks noChangeArrowheads="1"/>
          </p:cNvSpPr>
          <p:nvPr/>
        </p:nvSpPr>
        <p:spPr bwMode="auto">
          <a:xfrm>
            <a:off x="7088188" y="3444875"/>
            <a:ext cx="1065212" cy="519113"/>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800" b="1">
                <a:latin typeface="Tahoma" pitchFamily="34" charset="0"/>
              </a:rPr>
              <a:t>23%</a:t>
            </a:r>
          </a:p>
        </p:txBody>
      </p:sp>
      <p:sp>
        <p:nvSpPr>
          <p:cNvPr id="29702" name="Text Box 7"/>
          <p:cNvSpPr txBox="1">
            <a:spLocks noChangeArrowheads="1"/>
          </p:cNvSpPr>
          <p:nvPr/>
        </p:nvSpPr>
        <p:spPr bwMode="auto">
          <a:xfrm>
            <a:off x="7088188" y="3954463"/>
            <a:ext cx="1065212" cy="519112"/>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800" b="1">
                <a:latin typeface="Tahoma" pitchFamily="34" charset="0"/>
              </a:rPr>
              <a:t>11%</a:t>
            </a:r>
          </a:p>
        </p:txBody>
      </p:sp>
      <p:sp>
        <p:nvSpPr>
          <p:cNvPr id="29703" name="Text Box 8"/>
          <p:cNvSpPr txBox="1">
            <a:spLocks noChangeArrowheads="1"/>
          </p:cNvSpPr>
          <p:nvPr/>
        </p:nvSpPr>
        <p:spPr bwMode="auto">
          <a:xfrm>
            <a:off x="7315200" y="4465638"/>
            <a:ext cx="838200" cy="519112"/>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800" b="1">
                <a:latin typeface="Tahoma" pitchFamily="34" charset="0"/>
              </a:rPr>
              <a:t>8%</a:t>
            </a:r>
          </a:p>
        </p:txBody>
      </p:sp>
      <p:sp>
        <p:nvSpPr>
          <p:cNvPr id="29704" name="Text Box 9"/>
          <p:cNvSpPr txBox="1">
            <a:spLocks noChangeArrowheads="1"/>
          </p:cNvSpPr>
          <p:nvPr/>
        </p:nvSpPr>
        <p:spPr bwMode="auto">
          <a:xfrm>
            <a:off x="7024688" y="4975225"/>
            <a:ext cx="1128712" cy="519113"/>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800" b="1">
                <a:latin typeface="Tahoma" pitchFamily="34" charset="0"/>
              </a:rPr>
              <a:t>&lt;1%</a:t>
            </a:r>
          </a:p>
        </p:txBody>
      </p:sp>
      <p:graphicFrame>
        <p:nvGraphicFramePr>
          <p:cNvPr id="23" name="Group 34"/>
          <p:cNvGraphicFramePr>
            <a:graphicFrameLocks noGrp="1"/>
          </p:cNvGraphicFramePr>
          <p:nvPr/>
        </p:nvGraphicFramePr>
        <p:xfrm>
          <a:off x="533400" y="2305050"/>
          <a:ext cx="6011863" cy="3108576"/>
        </p:xfrm>
        <a:graphic>
          <a:graphicData uri="http://schemas.openxmlformats.org/drawingml/2006/table">
            <a:tbl>
              <a:tblPr/>
              <a:tblGrid>
                <a:gridCol w="4248150"/>
                <a:gridCol w="1763713"/>
              </a:tblGrid>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Cardiovascular diseases</a:t>
                      </a:r>
                    </a:p>
                  </a:txBody>
                  <a:tcPr marT="45688" marB="45688"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128,497</a:t>
                      </a:r>
                    </a:p>
                  </a:txBody>
                  <a:tcPr marT="45688" marB="45688"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tx1"/>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Lung cancer</a:t>
                      </a:r>
                    </a:p>
                  </a:txBody>
                  <a:tcPr marT="45688" marB="45688"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6161D7"/>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125,522</a:t>
                      </a:r>
                    </a:p>
                  </a:txBody>
                  <a:tcPr marT="45688" marB="45688"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6161D7"/>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Respiratory diseases</a:t>
                      </a:r>
                    </a:p>
                  </a:txBody>
                  <a:tcPr marT="45688" marB="45688"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33CC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103,338</a:t>
                      </a:r>
                    </a:p>
                  </a:txBody>
                  <a:tcPr marT="45688" marB="45688"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CCCC"/>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Second-hand smoke</a:t>
                      </a:r>
                    </a:p>
                  </a:txBody>
                  <a:tcPr marT="45688" marB="45688"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832ABA"/>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49,400</a:t>
                      </a:r>
                    </a:p>
                  </a:txBody>
                  <a:tcPr marT="45688" marB="45688"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832ABA"/>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Cancers other than lung</a:t>
                      </a:r>
                    </a:p>
                  </a:txBody>
                  <a:tcPr marT="45688" marB="45688"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9966FF"/>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35,326</a:t>
                      </a:r>
                    </a:p>
                  </a:txBody>
                  <a:tcPr marT="45688" marB="45688"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9966FF"/>
                    </a:solid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bg1"/>
                          </a:solidFill>
                          <a:effectLst/>
                          <a:latin typeface="Tahoma" pitchFamily="34" charset="0"/>
                        </a:rPr>
                        <a:t>Other</a:t>
                      </a:r>
                    </a:p>
                  </a:txBody>
                  <a:tcPr marT="45688" marB="45688"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bg1"/>
                          </a:solidFill>
                          <a:effectLst/>
                          <a:latin typeface="Tahoma" pitchFamily="34" charset="0"/>
                        </a:rPr>
                        <a:t>1,512</a:t>
                      </a:r>
                    </a:p>
                  </a:txBody>
                  <a:tcPr marT="45688" marB="45688"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99CC"/>
                    </a:solidFill>
                  </a:tcPr>
                </a:tc>
              </a:tr>
            </a:tbl>
          </a:graphicData>
        </a:graphic>
      </p:graphicFrame>
      <p:sp>
        <p:nvSpPr>
          <p:cNvPr id="29722" name="Text Box 35"/>
          <p:cNvSpPr txBox="1">
            <a:spLocks noChangeArrowheads="1"/>
          </p:cNvSpPr>
          <p:nvPr/>
        </p:nvSpPr>
        <p:spPr bwMode="auto">
          <a:xfrm>
            <a:off x="6305550" y="1800225"/>
            <a:ext cx="2457450" cy="609600"/>
          </a:xfrm>
          <a:prstGeom prst="rect">
            <a:avLst/>
          </a:prstGeom>
          <a:noFill/>
          <a:ln w="9525" algn="ctr">
            <a:noFill/>
            <a:miter lim="800000"/>
            <a:headEnd/>
            <a:tailEnd/>
          </a:ln>
        </p:spPr>
        <p:txBody>
          <a:bodyPr>
            <a:spAutoFit/>
          </a:bodyPr>
          <a:lstStyle/>
          <a:p>
            <a:pPr algn="ctr"/>
            <a:r>
              <a:rPr lang="en-US" sz="1700"/>
              <a:t>Percent of all smoking-attributable deaths</a:t>
            </a:r>
          </a:p>
        </p:txBody>
      </p:sp>
      <p:sp>
        <p:nvSpPr>
          <p:cNvPr id="29723" name="Text Box 10"/>
          <p:cNvSpPr txBox="1">
            <a:spLocks noChangeArrowheads="1"/>
          </p:cNvSpPr>
          <p:nvPr/>
        </p:nvSpPr>
        <p:spPr bwMode="auto">
          <a:xfrm>
            <a:off x="0" y="5808663"/>
            <a:ext cx="9144000" cy="492125"/>
          </a:xfrm>
          <a:prstGeom prst="rect">
            <a:avLst/>
          </a:prstGeom>
          <a:solidFill>
            <a:schemeClr val="tx1"/>
          </a:solidFill>
          <a:ln w="9525">
            <a:noFill/>
            <a:miter lim="800000"/>
            <a:headEnd/>
            <a:tailEnd/>
          </a:ln>
        </p:spPr>
        <p:txBody>
          <a:bodyPr>
            <a:spAutoFit/>
          </a:bodyPr>
          <a:lstStyle/>
          <a:p>
            <a:pPr algn="ctr">
              <a:lnSpc>
                <a:spcPct val="100000"/>
              </a:lnSpc>
              <a:spcBef>
                <a:spcPct val="0"/>
              </a:spcBef>
              <a:buClr>
                <a:schemeClr val="tx1"/>
              </a:buClr>
              <a:buSzPct val="60000"/>
              <a:buFont typeface="Wingdings" pitchFamily="2" charset="2"/>
              <a:buNone/>
              <a:tabLst>
                <a:tab pos="4864100" algn="r"/>
              </a:tabLst>
            </a:pPr>
            <a:r>
              <a:rPr kumimoji="0" lang="en-US" sz="2600" b="1">
                <a:solidFill>
                  <a:schemeClr val="bg1"/>
                </a:solidFill>
                <a:latin typeface="Tahoma" pitchFamily="34" charset="0"/>
              </a:rPr>
              <a:t>TOTAL: 443,595 deaths annually</a:t>
            </a:r>
          </a:p>
        </p:txBody>
      </p:sp>
      <p:sp>
        <p:nvSpPr>
          <p:cNvPr id="29724" name="Text Box 12"/>
          <p:cNvSpPr txBox="1">
            <a:spLocks noChangeArrowheads="1"/>
          </p:cNvSpPr>
          <p:nvPr/>
        </p:nvSpPr>
        <p:spPr bwMode="auto">
          <a:xfrm>
            <a:off x="2443127" y="6580188"/>
            <a:ext cx="6700873" cy="264688"/>
          </a:xfrm>
          <a:prstGeom prst="rect">
            <a:avLst/>
          </a:prstGeom>
          <a:noFill/>
          <a:ln w="9525">
            <a:noFill/>
            <a:miter lim="800000"/>
            <a:headEnd/>
            <a:tailEnd/>
          </a:ln>
        </p:spPr>
        <p:txBody>
          <a:bodyPr wrap="none">
            <a:spAutoFit/>
          </a:bodyPr>
          <a:lstStyle/>
          <a:p>
            <a:pPr algn="r" eaLnBrk="1" hangingPunct="1">
              <a:spcBef>
                <a:spcPct val="100000"/>
              </a:spcBef>
              <a:buClr>
                <a:schemeClr val="tx1"/>
              </a:buClr>
              <a:buSzPct val="60000"/>
              <a:buFont typeface="Wingdings" pitchFamily="2" charset="2"/>
              <a:buNone/>
            </a:pPr>
            <a:r>
              <a:rPr lang="en-US" altLang="en-US" sz="1400" dirty="0">
                <a:solidFill>
                  <a:schemeClr val="tx2"/>
                </a:solidFill>
              </a:rPr>
              <a:t>Centers for Disease Control and </a:t>
            </a:r>
            <a:r>
              <a:rPr lang="en-US" altLang="en-US" sz="1400" dirty="0" smtClean="0">
                <a:solidFill>
                  <a:schemeClr val="tx2"/>
                </a:solidFill>
              </a:rPr>
              <a:t>Prevention (CDC). </a:t>
            </a:r>
            <a:r>
              <a:rPr lang="en-US" altLang="en-US" sz="1400" dirty="0">
                <a:solidFill>
                  <a:schemeClr val="tx2"/>
                </a:solidFill>
              </a:rPr>
              <a:t>(2008). </a:t>
            </a:r>
            <a:r>
              <a:rPr lang="en-US" altLang="en-US" sz="1400" i="1" dirty="0">
                <a:solidFill>
                  <a:schemeClr val="tx2"/>
                </a:solidFill>
              </a:rPr>
              <a:t>MMWR </a:t>
            </a:r>
            <a:r>
              <a:rPr lang="en-US" altLang="en-US" sz="1400" dirty="0">
                <a:solidFill>
                  <a:schemeClr val="tx2"/>
                </a:solidFill>
              </a:rPr>
              <a:t>57:1226</a:t>
            </a:r>
            <a:r>
              <a:rPr lang="en-US" altLang="en-US" sz="1400" dirty="0">
                <a:solidFill>
                  <a:schemeClr val="tx2"/>
                </a:solidFill>
                <a:cs typeface="Arial" charset="0"/>
              </a:rPr>
              <a:t>–1228</a:t>
            </a:r>
            <a:r>
              <a:rPr lang="en-US" altLang="en-US" sz="1400" dirty="0">
                <a:solidFill>
                  <a:schemeClr val="tx2"/>
                </a:solidFill>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07988" y="2571750"/>
            <a:ext cx="8267700" cy="4162425"/>
          </a:xfrm>
        </p:spPr>
        <p:txBody>
          <a:bodyPr/>
          <a:lstStyle/>
          <a:p>
            <a:pPr marL="228600" indent="-228600" eaLnBrk="1" hangingPunct="1"/>
            <a:r>
              <a:rPr lang="en-US" sz="2400" smtClean="0"/>
              <a:t>Thinking about cigarettes doesn’t mean you have to smoke one:</a:t>
            </a:r>
          </a:p>
          <a:p>
            <a:pPr marL="571500" lvl="1" indent="-228600" eaLnBrk="1" hangingPunct="1">
              <a:spcBef>
                <a:spcPct val="0"/>
              </a:spcBef>
            </a:pPr>
            <a:r>
              <a:rPr lang="en-US" sz="2000" smtClean="0"/>
              <a:t>“Just because you think about something doesn’t mean you have to do it!” </a:t>
            </a:r>
          </a:p>
          <a:p>
            <a:pPr marL="571500" lvl="1" indent="-228600" eaLnBrk="1" hangingPunct="1">
              <a:spcBef>
                <a:spcPct val="0"/>
              </a:spcBef>
            </a:pPr>
            <a:r>
              <a:rPr lang="en-US" sz="2000" smtClean="0"/>
              <a:t>Tell yourself, “It’s just a thought,” or “I am in control.”</a:t>
            </a:r>
          </a:p>
          <a:p>
            <a:pPr marL="571500" lvl="1" indent="-228600" eaLnBrk="1" hangingPunct="1">
              <a:spcBef>
                <a:spcPct val="0"/>
              </a:spcBef>
            </a:pPr>
            <a:r>
              <a:rPr lang="en-US" sz="2000" smtClean="0"/>
              <a:t>Say the word “STOP!” out loud, or visualize a stop sign. </a:t>
            </a:r>
          </a:p>
          <a:p>
            <a:pPr marL="228600" indent="-228600" eaLnBrk="1" hangingPunct="1">
              <a:spcBef>
                <a:spcPct val="50000"/>
              </a:spcBef>
            </a:pPr>
            <a:r>
              <a:rPr lang="en-US" sz="2400" smtClean="0"/>
              <a:t>When you have a craving, remind yourself:</a:t>
            </a:r>
          </a:p>
          <a:p>
            <a:pPr marL="571500" lvl="1" indent="-228600" eaLnBrk="1" hangingPunct="1">
              <a:spcBef>
                <a:spcPct val="0"/>
              </a:spcBef>
            </a:pPr>
            <a:r>
              <a:rPr lang="en-US" sz="2400" smtClean="0"/>
              <a:t> </a:t>
            </a:r>
            <a:r>
              <a:rPr lang="en-US" sz="2000" smtClean="0"/>
              <a:t>“The urge for tobacco will only go away if I don’t</a:t>
            </a:r>
            <a:r>
              <a:rPr lang="en-US" sz="2000" b="1" smtClean="0"/>
              <a:t> </a:t>
            </a:r>
            <a:r>
              <a:rPr lang="en-US" sz="2000" smtClean="0"/>
              <a:t>use it.”</a:t>
            </a:r>
          </a:p>
          <a:p>
            <a:pPr marL="228600" indent="-228600" eaLnBrk="1" hangingPunct="1">
              <a:spcBef>
                <a:spcPct val="25000"/>
              </a:spcBef>
            </a:pPr>
            <a:r>
              <a:rPr lang="en-US" sz="2400" smtClean="0"/>
              <a:t>As soon as you get up in the morning, look in the mirror and say to yourself:</a:t>
            </a:r>
          </a:p>
          <a:p>
            <a:pPr marL="571500" lvl="1" indent="-228600" eaLnBrk="1" hangingPunct="1">
              <a:spcBef>
                <a:spcPct val="0"/>
              </a:spcBef>
            </a:pPr>
            <a:r>
              <a:rPr lang="en-US" sz="2000" smtClean="0"/>
              <a:t>“I am proud that I made it through another day without tobacco.”</a:t>
            </a:r>
          </a:p>
        </p:txBody>
      </p:sp>
      <p:sp>
        <p:nvSpPr>
          <p:cNvPr id="37891" name="Text Box 3"/>
          <p:cNvSpPr txBox="1">
            <a:spLocks noChangeArrowheads="1"/>
          </p:cNvSpPr>
          <p:nvPr/>
        </p:nvSpPr>
        <p:spPr bwMode="auto">
          <a:xfrm>
            <a:off x="571500" y="1939925"/>
            <a:ext cx="7924800" cy="588963"/>
          </a:xfrm>
          <a:prstGeom prst="rect">
            <a:avLst/>
          </a:prstGeom>
          <a:solidFill>
            <a:schemeClr val="folHlink"/>
          </a:solidFill>
          <a:ln w="9525">
            <a:solidFill>
              <a:schemeClr val="tx1"/>
            </a:solid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3200">
                <a:solidFill>
                  <a:schemeClr val="bg1"/>
                </a:solidFill>
              </a:rPr>
              <a:t>Cognitive Coping Strategies: Examples</a:t>
            </a:r>
          </a:p>
        </p:txBody>
      </p:sp>
      <p:sp>
        <p:nvSpPr>
          <p:cNvPr id="37892" name="Rectangle 4"/>
          <p:cNvSpPr>
            <a:spLocks noGrp="1" noChangeArrowheads="1"/>
          </p:cNvSpPr>
          <p:nvPr>
            <p:ph type="title"/>
          </p:nvPr>
        </p:nvSpPr>
        <p:spPr>
          <a:xfrm>
            <a:off x="1828800" y="617538"/>
            <a:ext cx="7015163" cy="1143000"/>
          </a:xfrm>
          <a:noFill/>
        </p:spPr>
        <p:txBody>
          <a:bodyPr/>
          <a:lstStyle/>
          <a:p>
            <a:pPr eaLnBrk="1" hangingPunct="1"/>
            <a:r>
              <a:rPr lang="en-US" smtClean="0"/>
              <a:t>STAGE 2: READY to QUIT</a:t>
            </a:r>
            <a:br>
              <a:rPr lang="en-US" smtClean="0"/>
            </a:br>
            <a:r>
              <a:rPr lang="en-US" sz="3600" smtClean="0"/>
              <a:t>Facilitate Quitting Process </a:t>
            </a:r>
            <a:r>
              <a:rPr lang="en-US" sz="2200" smtClean="0"/>
              <a:t>(cont’d)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317500" y="2505075"/>
            <a:ext cx="8585200" cy="4324350"/>
          </a:xfrm>
        </p:spPr>
        <p:txBody>
          <a:bodyPr/>
          <a:lstStyle/>
          <a:p>
            <a:pPr marL="457200" lvl="1" indent="-228600" eaLnBrk="1" hangingPunct="1">
              <a:spcBef>
                <a:spcPct val="30000"/>
              </a:spcBef>
              <a:buClr>
                <a:schemeClr val="tx1"/>
              </a:buClr>
            </a:pPr>
            <a:r>
              <a:rPr lang="en-US" sz="2600" smtClean="0"/>
              <a:t>Control your environment</a:t>
            </a:r>
          </a:p>
          <a:p>
            <a:pPr marL="800100" lvl="2" eaLnBrk="1" hangingPunct="1">
              <a:spcBef>
                <a:spcPct val="30000"/>
              </a:spcBef>
              <a:buClr>
                <a:schemeClr val="hlink"/>
              </a:buClr>
            </a:pPr>
            <a:r>
              <a:rPr lang="en-US" sz="2000" smtClean="0"/>
              <a:t>Tobacco-free home and workplace</a:t>
            </a:r>
          </a:p>
          <a:p>
            <a:pPr marL="800100" lvl="2" eaLnBrk="1" hangingPunct="1">
              <a:spcBef>
                <a:spcPct val="30000"/>
              </a:spcBef>
              <a:buClr>
                <a:schemeClr val="hlink"/>
              </a:buClr>
            </a:pPr>
            <a:r>
              <a:rPr lang="en-US" sz="2000" smtClean="0"/>
              <a:t>Remove cues to tobacco use; actively avoid trigger situations</a:t>
            </a:r>
          </a:p>
          <a:p>
            <a:pPr marL="800100" lvl="2" eaLnBrk="1" hangingPunct="1">
              <a:spcBef>
                <a:spcPct val="30000"/>
              </a:spcBef>
              <a:buClr>
                <a:schemeClr val="hlink"/>
              </a:buClr>
            </a:pPr>
            <a:r>
              <a:rPr lang="en-US" sz="2000" smtClean="0"/>
              <a:t>Modify behaviors that you associate with tobacco: when, what, where, how, with whom</a:t>
            </a:r>
          </a:p>
          <a:p>
            <a:pPr marL="457200" lvl="1" indent="-228600" eaLnBrk="1" hangingPunct="1">
              <a:spcBef>
                <a:spcPct val="30000"/>
              </a:spcBef>
              <a:buClr>
                <a:schemeClr val="tx1"/>
              </a:buClr>
            </a:pPr>
            <a:r>
              <a:rPr lang="en-US" sz="2600" smtClean="0"/>
              <a:t>Substitutes for smoking</a:t>
            </a:r>
          </a:p>
          <a:p>
            <a:pPr marL="800100" lvl="2" eaLnBrk="1" hangingPunct="1">
              <a:lnSpc>
                <a:spcPct val="80000"/>
              </a:lnSpc>
              <a:spcBef>
                <a:spcPct val="30000"/>
              </a:spcBef>
              <a:buClr>
                <a:schemeClr val="hlink"/>
              </a:buClr>
            </a:pPr>
            <a:r>
              <a:rPr lang="en-US" sz="2000" smtClean="0"/>
              <a:t>Water, sugar-free chewing gum or hard candies (oral substitutes)</a:t>
            </a:r>
          </a:p>
          <a:p>
            <a:pPr marL="457200" lvl="1" indent="-228600" eaLnBrk="1" hangingPunct="1">
              <a:spcBef>
                <a:spcPct val="30000"/>
              </a:spcBef>
              <a:buClr>
                <a:schemeClr val="tx1"/>
              </a:buClr>
            </a:pPr>
            <a:r>
              <a:rPr lang="en-US" sz="2600" smtClean="0"/>
              <a:t>Take a walk, diaphragmatic breathing, self-massage</a:t>
            </a:r>
          </a:p>
          <a:p>
            <a:pPr marL="457200" lvl="1" indent="-228600" eaLnBrk="1" hangingPunct="1">
              <a:spcBef>
                <a:spcPct val="30000"/>
              </a:spcBef>
              <a:buClr>
                <a:schemeClr val="tx1"/>
              </a:buClr>
            </a:pPr>
            <a:r>
              <a:rPr lang="en-US" sz="2600" smtClean="0"/>
              <a:t>Actively work to reduce stress, obtain social support, and alleviate withdrawal symptoms</a:t>
            </a:r>
          </a:p>
        </p:txBody>
      </p:sp>
      <p:sp>
        <p:nvSpPr>
          <p:cNvPr id="38915" name="Text Box 3"/>
          <p:cNvSpPr txBox="1">
            <a:spLocks noChangeArrowheads="1"/>
          </p:cNvSpPr>
          <p:nvPr/>
        </p:nvSpPr>
        <p:spPr bwMode="auto">
          <a:xfrm>
            <a:off x="571500" y="1939925"/>
            <a:ext cx="7924800" cy="588963"/>
          </a:xfrm>
          <a:prstGeom prst="rect">
            <a:avLst/>
          </a:prstGeom>
          <a:solidFill>
            <a:schemeClr val="folHlink"/>
          </a:solidFill>
          <a:ln w="9525">
            <a:solidFill>
              <a:schemeClr val="tx1"/>
            </a:solid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3200">
                <a:solidFill>
                  <a:schemeClr val="bg1"/>
                </a:solidFill>
              </a:rPr>
              <a:t>Behavioral Coping Strategies</a:t>
            </a:r>
          </a:p>
        </p:txBody>
      </p:sp>
      <p:sp>
        <p:nvSpPr>
          <p:cNvPr id="38916" name="Rectangle 4"/>
          <p:cNvSpPr>
            <a:spLocks noGrp="1" noChangeArrowheads="1"/>
          </p:cNvSpPr>
          <p:nvPr>
            <p:ph type="title"/>
          </p:nvPr>
        </p:nvSpPr>
        <p:spPr>
          <a:xfrm>
            <a:off x="1828800" y="617538"/>
            <a:ext cx="7015163" cy="1143000"/>
          </a:xfrm>
          <a:noFill/>
        </p:spPr>
        <p:txBody>
          <a:bodyPr/>
          <a:lstStyle/>
          <a:p>
            <a:pPr eaLnBrk="1" hangingPunct="1"/>
            <a:r>
              <a:rPr lang="en-US" smtClean="0"/>
              <a:t>STAGE 2: READY to QUIT</a:t>
            </a:r>
            <a:br>
              <a:rPr lang="en-US" smtClean="0"/>
            </a:br>
            <a:r>
              <a:rPr lang="en-US" sz="3600" smtClean="0"/>
              <a:t>Facilitate Quitting Process </a:t>
            </a:r>
            <a:r>
              <a:rPr lang="en-US" sz="2200" smtClean="0"/>
              <a:t>(cont’d)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sz="half" idx="1"/>
          </p:nvPr>
        </p:nvSpPr>
        <p:spPr>
          <a:xfrm>
            <a:off x="576263" y="1882775"/>
            <a:ext cx="8088312" cy="4662488"/>
          </a:xfrm>
          <a:noFill/>
        </p:spPr>
        <p:txBody>
          <a:bodyPr/>
          <a:lstStyle/>
          <a:p>
            <a:pPr marL="228600" indent="-228600" eaLnBrk="1" hangingPunct="1">
              <a:spcBef>
                <a:spcPct val="50000"/>
              </a:spcBef>
            </a:pPr>
            <a:r>
              <a:rPr lang="en-US" altLang="en-US" smtClean="0"/>
              <a:t>Provide medication counseling</a:t>
            </a:r>
          </a:p>
          <a:p>
            <a:pPr lvl="1" eaLnBrk="1" hangingPunct="1">
              <a:lnSpc>
                <a:spcPct val="80000"/>
              </a:lnSpc>
              <a:spcBef>
                <a:spcPct val="30000"/>
              </a:spcBef>
            </a:pPr>
            <a:r>
              <a:rPr lang="en-US" altLang="en-US" sz="2100" smtClean="0"/>
              <a:t>Promote compliance</a:t>
            </a:r>
          </a:p>
          <a:p>
            <a:pPr lvl="1" eaLnBrk="1" hangingPunct="1"/>
            <a:r>
              <a:rPr lang="en-US" altLang="en-US" sz="2100" smtClean="0"/>
              <a:t>Discuss proper use, with demonstration</a:t>
            </a:r>
          </a:p>
          <a:p>
            <a:pPr marL="228600" indent="-228600" eaLnBrk="1" hangingPunct="1">
              <a:spcBef>
                <a:spcPct val="50000"/>
              </a:spcBef>
            </a:pPr>
            <a:r>
              <a:rPr lang="en-US" altLang="en-US" smtClean="0"/>
              <a:t>Discuss concept of “slip” versus relapse</a:t>
            </a:r>
          </a:p>
          <a:p>
            <a:pPr lvl="1" eaLnBrk="1" hangingPunct="1"/>
            <a:r>
              <a:rPr lang="en-US" altLang="en-US" sz="2200" smtClean="0"/>
              <a:t>“Let a slip slide.”</a:t>
            </a:r>
          </a:p>
          <a:p>
            <a:pPr marL="228600" indent="-228600" eaLnBrk="1" hangingPunct="1">
              <a:spcBef>
                <a:spcPct val="50000"/>
              </a:spcBef>
            </a:pPr>
            <a:r>
              <a:rPr lang="en-US" altLang="en-US" smtClean="0"/>
              <a:t>Offer to assist throughout quit attempt</a:t>
            </a:r>
          </a:p>
          <a:p>
            <a:pPr lvl="1" eaLnBrk="1" hangingPunct="1"/>
            <a:r>
              <a:rPr lang="en-US" altLang="en-US" sz="2100" smtClean="0"/>
              <a:t>Follow-up contact #1: first week after quitting</a:t>
            </a:r>
          </a:p>
          <a:p>
            <a:pPr lvl="1" eaLnBrk="1" hangingPunct="1"/>
            <a:r>
              <a:rPr lang="en-US" altLang="en-US" sz="2100" smtClean="0"/>
              <a:t>Follow-up contact #2: in the first month</a:t>
            </a:r>
          </a:p>
          <a:p>
            <a:pPr lvl="1" eaLnBrk="1" hangingPunct="1"/>
            <a:r>
              <a:rPr lang="en-US" altLang="en-US" sz="2100" smtClean="0"/>
              <a:t>Additional follow-up contacts as needed</a:t>
            </a:r>
          </a:p>
          <a:p>
            <a:pPr marL="228600" indent="-228600" eaLnBrk="1" hangingPunct="1">
              <a:spcBef>
                <a:spcPct val="50000"/>
              </a:spcBef>
            </a:pPr>
            <a:r>
              <a:rPr lang="en-US" altLang="en-US" smtClean="0"/>
              <a:t>Congratulate the patient! </a:t>
            </a:r>
          </a:p>
        </p:txBody>
      </p:sp>
      <p:sp>
        <p:nvSpPr>
          <p:cNvPr id="39939" name="Rectangle 3"/>
          <p:cNvSpPr>
            <a:spLocks noGrp="1" noChangeArrowheads="1"/>
          </p:cNvSpPr>
          <p:nvPr>
            <p:ph type="title"/>
          </p:nvPr>
        </p:nvSpPr>
        <p:spPr>
          <a:xfrm>
            <a:off x="1828800" y="617538"/>
            <a:ext cx="7015163" cy="1143000"/>
          </a:xfrm>
          <a:noFill/>
        </p:spPr>
        <p:txBody>
          <a:bodyPr/>
          <a:lstStyle/>
          <a:p>
            <a:pPr eaLnBrk="1" hangingPunct="1"/>
            <a:r>
              <a:rPr lang="en-US" smtClean="0"/>
              <a:t>STAGE 2: READY to QUIT</a:t>
            </a:r>
            <a:br>
              <a:rPr lang="en-US" smtClean="0"/>
            </a:br>
            <a:r>
              <a:rPr lang="en-US" sz="3600" smtClean="0"/>
              <a:t>Facilitate Quitting Process </a:t>
            </a:r>
            <a:r>
              <a:rPr lang="en-US" sz="2200" smtClean="0"/>
              <a:t>(cont’d)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647825" y="617538"/>
            <a:ext cx="7543800" cy="1143000"/>
          </a:xfrm>
        </p:spPr>
        <p:txBody>
          <a:bodyPr/>
          <a:lstStyle/>
          <a:p>
            <a:pPr eaLnBrk="1" hangingPunct="1"/>
            <a:r>
              <a:rPr lang="en-US" smtClean="0"/>
              <a:t>STAGE 2: READY to QUIT</a:t>
            </a:r>
            <a:br>
              <a:rPr lang="en-US" smtClean="0"/>
            </a:br>
            <a:r>
              <a:rPr lang="en-US" smtClean="0"/>
              <a:t>A Demonstration</a:t>
            </a:r>
          </a:p>
        </p:txBody>
      </p:sp>
      <p:sp>
        <p:nvSpPr>
          <p:cNvPr id="40963" name="Text Box 3"/>
          <p:cNvSpPr txBox="1">
            <a:spLocks noChangeArrowheads="1"/>
          </p:cNvSpPr>
          <p:nvPr/>
        </p:nvSpPr>
        <p:spPr bwMode="auto">
          <a:xfrm>
            <a:off x="396875" y="2014538"/>
            <a:ext cx="3294063" cy="884237"/>
          </a:xfrm>
          <a:prstGeom prst="rect">
            <a:avLst/>
          </a:prstGeom>
          <a:noFill/>
          <a:ln w="9525">
            <a:noFill/>
            <a:miter lim="800000"/>
            <a:headEnd/>
            <a:tailEnd/>
          </a:ln>
        </p:spPr>
        <p:txBody>
          <a:bodyPr>
            <a:spAutoFit/>
          </a:bodyPr>
          <a:lstStyle/>
          <a:p>
            <a:pPr>
              <a:lnSpc>
                <a:spcPct val="100000"/>
              </a:lnSpc>
              <a:spcBef>
                <a:spcPct val="0"/>
              </a:spcBef>
            </a:pPr>
            <a:r>
              <a:rPr kumimoji="0" lang="en-US" sz="2400">
                <a:solidFill>
                  <a:schemeClr val="tx2"/>
                </a:solidFill>
                <a:latin typeface="Tahoma" pitchFamily="34" charset="0"/>
              </a:rPr>
              <a:t>CASE SCENARIO:</a:t>
            </a:r>
            <a:r>
              <a:rPr kumimoji="0" lang="en-US" sz="2400">
                <a:latin typeface="Tahoma" pitchFamily="34" charset="0"/>
              </a:rPr>
              <a:t> </a:t>
            </a:r>
          </a:p>
          <a:p>
            <a:pPr>
              <a:lnSpc>
                <a:spcPct val="100000"/>
              </a:lnSpc>
              <a:spcBef>
                <a:spcPct val="0"/>
              </a:spcBef>
            </a:pPr>
            <a:r>
              <a:rPr kumimoji="0" lang="en-US" sz="2800" b="1">
                <a:latin typeface="Tahoma" pitchFamily="34" charset="0"/>
              </a:rPr>
              <a:t>Ms. Staal</a:t>
            </a:r>
          </a:p>
        </p:txBody>
      </p:sp>
      <p:sp>
        <p:nvSpPr>
          <p:cNvPr id="40964" name="Freeform 4"/>
          <p:cNvSpPr>
            <a:spLocks/>
          </p:cNvSpPr>
          <p:nvPr/>
        </p:nvSpPr>
        <p:spPr bwMode="auto">
          <a:xfrm>
            <a:off x="1458913" y="2214563"/>
            <a:ext cx="5362575" cy="4368800"/>
          </a:xfrm>
          <a:custGeom>
            <a:avLst/>
            <a:gdLst>
              <a:gd name="T0" fmla="*/ 2147483647 w 3378"/>
              <a:gd name="T1" fmla="*/ 879535410 h 2752"/>
              <a:gd name="T2" fmla="*/ 2147483647 w 3378"/>
              <a:gd name="T3" fmla="*/ 909777274 h 2752"/>
              <a:gd name="T4" fmla="*/ 2147483647 w 3378"/>
              <a:gd name="T5" fmla="*/ 879535410 h 2752"/>
              <a:gd name="T6" fmla="*/ 914817645 w 3378"/>
              <a:gd name="T7" fmla="*/ 2147483647 h 2752"/>
              <a:gd name="T8" fmla="*/ 0 w 3378"/>
              <a:gd name="T9" fmla="*/ 2147483647 h 2752"/>
              <a:gd name="T10" fmla="*/ 2147483647 w 3378"/>
              <a:gd name="T11" fmla="*/ 380544352 h 2752"/>
              <a:gd name="T12" fmla="*/ 2147483647 w 3378"/>
              <a:gd name="T13" fmla="*/ 304939691 h 2752"/>
              <a:gd name="T14" fmla="*/ 2147483647 w 3378"/>
              <a:gd name="T15" fmla="*/ 216733460 h 2752"/>
              <a:gd name="T16" fmla="*/ 2147483647 w 3378"/>
              <a:gd name="T17" fmla="*/ 133569077 h 2752"/>
              <a:gd name="T18" fmla="*/ 2147483647 w 3378"/>
              <a:gd name="T19" fmla="*/ 75604685 h 2752"/>
              <a:gd name="T20" fmla="*/ 2147483647 w 3378"/>
              <a:gd name="T21" fmla="*/ 30241877 h 2752"/>
              <a:gd name="T22" fmla="*/ 2147483647 w 3378"/>
              <a:gd name="T23" fmla="*/ 7561263 h 2752"/>
              <a:gd name="T24" fmla="*/ 2147483647 w 3378"/>
              <a:gd name="T25" fmla="*/ 0 h 2752"/>
              <a:gd name="T26" fmla="*/ 2147483647 w 3378"/>
              <a:gd name="T27" fmla="*/ 521673151 h 2752"/>
              <a:gd name="T28" fmla="*/ 2147483647 w 3378"/>
              <a:gd name="T29" fmla="*/ 791328980 h 2752"/>
              <a:gd name="T30" fmla="*/ 2147483647 w 3378"/>
              <a:gd name="T31" fmla="*/ 856853218 h 2752"/>
              <a:gd name="T32" fmla="*/ 2147483647 w 3378"/>
              <a:gd name="T33" fmla="*/ 917336946 h 2752"/>
              <a:gd name="T34" fmla="*/ 2147483647 w 3378"/>
              <a:gd name="T35" fmla="*/ 955140070 h 2752"/>
              <a:gd name="T36" fmla="*/ 2147483647 w 3378"/>
              <a:gd name="T37" fmla="*/ 962699743 h 2752"/>
              <a:gd name="T38" fmla="*/ 2147483647 w 3378"/>
              <a:gd name="T39" fmla="*/ 730845252 h 2752"/>
              <a:gd name="T40" fmla="*/ 2147483647 w 3378"/>
              <a:gd name="T41" fmla="*/ 723285579 h 2752"/>
              <a:gd name="T42" fmla="*/ 2147483647 w 3378"/>
              <a:gd name="T43" fmla="*/ 730845252 h 2752"/>
              <a:gd name="T44" fmla="*/ 2147483647 w 3378"/>
              <a:gd name="T45" fmla="*/ 768648376 h 2752"/>
              <a:gd name="T46" fmla="*/ 2147483647 w 3378"/>
              <a:gd name="T47" fmla="*/ 834172613 h 2752"/>
              <a:gd name="T48" fmla="*/ 2147483647 w 3378"/>
              <a:gd name="T49" fmla="*/ 879535410 h 27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78"/>
              <a:gd name="T76" fmla="*/ 0 h 2752"/>
              <a:gd name="T77" fmla="*/ 3378 w 3378"/>
              <a:gd name="T78" fmla="*/ 2752 h 27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78" h="2752">
                <a:moveTo>
                  <a:pt x="1925" y="349"/>
                </a:moveTo>
                <a:lnTo>
                  <a:pt x="1882" y="361"/>
                </a:lnTo>
                <a:lnTo>
                  <a:pt x="1731" y="349"/>
                </a:lnTo>
                <a:lnTo>
                  <a:pt x="363" y="2752"/>
                </a:lnTo>
                <a:lnTo>
                  <a:pt x="0" y="2752"/>
                </a:lnTo>
                <a:lnTo>
                  <a:pt x="1489" y="151"/>
                </a:lnTo>
                <a:lnTo>
                  <a:pt x="1507" y="121"/>
                </a:lnTo>
                <a:lnTo>
                  <a:pt x="1543" y="86"/>
                </a:lnTo>
                <a:lnTo>
                  <a:pt x="1598" y="53"/>
                </a:lnTo>
                <a:lnTo>
                  <a:pt x="1664" y="30"/>
                </a:lnTo>
                <a:lnTo>
                  <a:pt x="1731" y="12"/>
                </a:lnTo>
                <a:lnTo>
                  <a:pt x="1816" y="3"/>
                </a:lnTo>
                <a:lnTo>
                  <a:pt x="1901" y="0"/>
                </a:lnTo>
                <a:lnTo>
                  <a:pt x="3378" y="207"/>
                </a:lnTo>
                <a:lnTo>
                  <a:pt x="3323" y="314"/>
                </a:lnTo>
                <a:lnTo>
                  <a:pt x="3287" y="340"/>
                </a:lnTo>
                <a:lnTo>
                  <a:pt x="3245" y="364"/>
                </a:lnTo>
                <a:lnTo>
                  <a:pt x="3184" y="379"/>
                </a:lnTo>
                <a:lnTo>
                  <a:pt x="3124" y="382"/>
                </a:lnTo>
                <a:lnTo>
                  <a:pt x="2494" y="290"/>
                </a:lnTo>
                <a:lnTo>
                  <a:pt x="2367" y="287"/>
                </a:lnTo>
                <a:lnTo>
                  <a:pt x="2240" y="290"/>
                </a:lnTo>
                <a:lnTo>
                  <a:pt x="2119" y="305"/>
                </a:lnTo>
                <a:lnTo>
                  <a:pt x="1997" y="331"/>
                </a:lnTo>
                <a:lnTo>
                  <a:pt x="1925" y="349"/>
                </a:lnTo>
                <a:close/>
              </a:path>
            </a:pathLst>
          </a:custGeom>
          <a:solidFill>
            <a:schemeClr val="tx2"/>
          </a:solidFill>
          <a:ln w="0">
            <a:solidFill>
              <a:srgbClr val="000000"/>
            </a:solidFill>
            <a:prstDash val="solid"/>
            <a:round/>
            <a:headEnd/>
            <a:tailEnd/>
          </a:ln>
        </p:spPr>
        <p:txBody>
          <a:bodyPr/>
          <a:lstStyle/>
          <a:p>
            <a:endParaRPr lang="en-US"/>
          </a:p>
        </p:txBody>
      </p:sp>
      <p:sp>
        <p:nvSpPr>
          <p:cNvPr id="40965" name="Freeform 5"/>
          <p:cNvSpPr>
            <a:spLocks/>
          </p:cNvSpPr>
          <p:nvPr/>
        </p:nvSpPr>
        <p:spPr bwMode="auto">
          <a:xfrm>
            <a:off x="4351338" y="2279650"/>
            <a:ext cx="4411662" cy="1231900"/>
          </a:xfrm>
          <a:custGeom>
            <a:avLst/>
            <a:gdLst>
              <a:gd name="T0" fmla="*/ 2147483647 w 2779"/>
              <a:gd name="T1" fmla="*/ 171370621 h 776"/>
              <a:gd name="T2" fmla="*/ 2147483647 w 2779"/>
              <a:gd name="T3" fmla="*/ 186491553 h 776"/>
              <a:gd name="T4" fmla="*/ 2147483647 w 2779"/>
              <a:gd name="T5" fmla="*/ 216733469 h 776"/>
              <a:gd name="T6" fmla="*/ 2147483647 w 2779"/>
              <a:gd name="T7" fmla="*/ 277217200 h 776"/>
              <a:gd name="T8" fmla="*/ 2147483647 w 2779"/>
              <a:gd name="T9" fmla="*/ 345262191 h 776"/>
              <a:gd name="T10" fmla="*/ 2147483647 w 2779"/>
              <a:gd name="T11" fmla="*/ 418346004 h 776"/>
              <a:gd name="T12" fmla="*/ 2147483647 w 2779"/>
              <a:gd name="T13" fmla="*/ 493950668 h 776"/>
              <a:gd name="T14" fmla="*/ 2147483647 w 2779"/>
              <a:gd name="T15" fmla="*/ 559474710 h 776"/>
              <a:gd name="T16" fmla="*/ 2147483647 w 2779"/>
              <a:gd name="T17" fmla="*/ 703124365 h 776"/>
              <a:gd name="T18" fmla="*/ 2147483647 w 2779"/>
              <a:gd name="T19" fmla="*/ 776208079 h 776"/>
              <a:gd name="T20" fmla="*/ 2147483647 w 2779"/>
              <a:gd name="T21" fmla="*/ 761087146 h 776"/>
              <a:gd name="T22" fmla="*/ 2147483647 w 2779"/>
              <a:gd name="T23" fmla="*/ 672882499 h 776"/>
              <a:gd name="T24" fmla="*/ 2147483647 w 2779"/>
              <a:gd name="T25" fmla="*/ 597277836 h 776"/>
              <a:gd name="T26" fmla="*/ 2147483647 w 2779"/>
              <a:gd name="T27" fmla="*/ 516632861 h 776"/>
              <a:gd name="T28" fmla="*/ 2147483647 w 2779"/>
              <a:gd name="T29" fmla="*/ 418346004 h 776"/>
              <a:gd name="T30" fmla="*/ 2147483647 w 2779"/>
              <a:gd name="T31" fmla="*/ 330141258 h 776"/>
              <a:gd name="T32" fmla="*/ 2147483647 w 2779"/>
              <a:gd name="T33" fmla="*/ 224294729 h 776"/>
              <a:gd name="T34" fmla="*/ 2147483647 w 2779"/>
              <a:gd name="T35" fmla="*/ 186491553 h 776"/>
              <a:gd name="T36" fmla="*/ 2147483647 w 2779"/>
              <a:gd name="T37" fmla="*/ 178931881 h 776"/>
              <a:gd name="T38" fmla="*/ 2147483647 w 2779"/>
              <a:gd name="T39" fmla="*/ 0 h 776"/>
              <a:gd name="T40" fmla="*/ 2147483647 w 2779"/>
              <a:gd name="T41" fmla="*/ 15120939 h 776"/>
              <a:gd name="T42" fmla="*/ 2147483647 w 2779"/>
              <a:gd name="T43" fmla="*/ 52924083 h 776"/>
              <a:gd name="T44" fmla="*/ 2147483647 w 2779"/>
              <a:gd name="T45" fmla="*/ 113407839 h 776"/>
              <a:gd name="T46" fmla="*/ 2147483647 w 2779"/>
              <a:gd name="T47" fmla="*/ 194052814 h 776"/>
              <a:gd name="T48" fmla="*/ 2147483647 w 2779"/>
              <a:gd name="T49" fmla="*/ 239415661 h 776"/>
              <a:gd name="T50" fmla="*/ 2147483647 w 2779"/>
              <a:gd name="T51" fmla="*/ 262096267 h 776"/>
              <a:gd name="T52" fmla="*/ 2147483647 w 2779"/>
              <a:gd name="T53" fmla="*/ 277217200 h 776"/>
              <a:gd name="T54" fmla="*/ 2147483647 w 2779"/>
              <a:gd name="T55" fmla="*/ 425907264 h 776"/>
              <a:gd name="T56" fmla="*/ 2147483647 w 2779"/>
              <a:gd name="T57" fmla="*/ 753527474 h 776"/>
              <a:gd name="T58" fmla="*/ 2147483647 w 2779"/>
              <a:gd name="T59" fmla="*/ 851812941 h 776"/>
              <a:gd name="T60" fmla="*/ 1693545007 w 2779"/>
              <a:gd name="T61" fmla="*/ 627519701 h 776"/>
              <a:gd name="T62" fmla="*/ 1053425220 w 2779"/>
              <a:gd name="T63" fmla="*/ 635079374 h 776"/>
              <a:gd name="T64" fmla="*/ 441026543 w 2779"/>
              <a:gd name="T65" fmla="*/ 723285608 h 776"/>
              <a:gd name="T66" fmla="*/ 166330285 w 2779"/>
              <a:gd name="T67" fmla="*/ 806449945 h 776"/>
              <a:gd name="T68" fmla="*/ 30241873 w 2779"/>
              <a:gd name="T69" fmla="*/ 917336983 h 776"/>
              <a:gd name="T70" fmla="*/ 2147483647 w 2779"/>
              <a:gd name="T71" fmla="*/ 1955641428 h 776"/>
              <a:gd name="T72" fmla="*/ 2147483647 w 2779"/>
              <a:gd name="T73" fmla="*/ 1343244049 h 776"/>
              <a:gd name="T74" fmla="*/ 2147483647 w 2779"/>
              <a:gd name="T75" fmla="*/ 1267639386 h 776"/>
              <a:gd name="T76" fmla="*/ 2147483647 w 2779"/>
              <a:gd name="T77" fmla="*/ 1141631613 h 776"/>
              <a:gd name="T78" fmla="*/ 2147483647 w 2779"/>
              <a:gd name="T79" fmla="*/ 776208079 h 776"/>
              <a:gd name="T80" fmla="*/ 2147483647 w 2779"/>
              <a:gd name="T81" fmla="*/ 582156903 h 776"/>
              <a:gd name="T82" fmla="*/ 2147483647 w 2779"/>
              <a:gd name="T83" fmla="*/ 425907264 h 776"/>
              <a:gd name="T84" fmla="*/ 2147483647 w 2779"/>
              <a:gd name="T85" fmla="*/ 231854401 h 776"/>
              <a:gd name="T86" fmla="*/ 2147483647 w 2779"/>
              <a:gd name="T87" fmla="*/ 83165949 h 776"/>
              <a:gd name="T88" fmla="*/ 2147483647 w 2779"/>
              <a:gd name="T89" fmla="*/ 15120939 h 776"/>
              <a:gd name="T90" fmla="*/ 2147483647 w 2779"/>
              <a:gd name="T91" fmla="*/ 178931881 h 7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9"/>
              <a:gd name="T139" fmla="*/ 0 h 776"/>
              <a:gd name="T140" fmla="*/ 2779 w 2779"/>
              <a:gd name="T141" fmla="*/ 776 h 7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9" h="776">
                <a:moveTo>
                  <a:pt x="2192" y="71"/>
                </a:moveTo>
                <a:lnTo>
                  <a:pt x="2137" y="68"/>
                </a:lnTo>
                <a:lnTo>
                  <a:pt x="2107" y="71"/>
                </a:lnTo>
                <a:lnTo>
                  <a:pt x="2076" y="74"/>
                </a:lnTo>
                <a:lnTo>
                  <a:pt x="2040" y="80"/>
                </a:lnTo>
                <a:lnTo>
                  <a:pt x="2016" y="86"/>
                </a:lnTo>
                <a:lnTo>
                  <a:pt x="1986" y="101"/>
                </a:lnTo>
                <a:lnTo>
                  <a:pt x="1961" y="110"/>
                </a:lnTo>
                <a:lnTo>
                  <a:pt x="1949" y="122"/>
                </a:lnTo>
                <a:lnTo>
                  <a:pt x="1931" y="137"/>
                </a:lnTo>
                <a:lnTo>
                  <a:pt x="1919" y="154"/>
                </a:lnTo>
                <a:lnTo>
                  <a:pt x="1913" y="166"/>
                </a:lnTo>
                <a:lnTo>
                  <a:pt x="1907" y="181"/>
                </a:lnTo>
                <a:lnTo>
                  <a:pt x="1907" y="196"/>
                </a:lnTo>
                <a:lnTo>
                  <a:pt x="1913" y="208"/>
                </a:lnTo>
                <a:lnTo>
                  <a:pt x="1919" y="222"/>
                </a:lnTo>
                <a:lnTo>
                  <a:pt x="1943" y="255"/>
                </a:lnTo>
                <a:lnTo>
                  <a:pt x="1986" y="279"/>
                </a:lnTo>
                <a:lnTo>
                  <a:pt x="2034" y="299"/>
                </a:lnTo>
                <a:lnTo>
                  <a:pt x="2095" y="308"/>
                </a:lnTo>
                <a:lnTo>
                  <a:pt x="2155" y="308"/>
                </a:lnTo>
                <a:lnTo>
                  <a:pt x="2216" y="302"/>
                </a:lnTo>
                <a:lnTo>
                  <a:pt x="2270" y="287"/>
                </a:lnTo>
                <a:lnTo>
                  <a:pt x="2307" y="267"/>
                </a:lnTo>
                <a:lnTo>
                  <a:pt x="2331" y="255"/>
                </a:lnTo>
                <a:lnTo>
                  <a:pt x="2349" y="237"/>
                </a:lnTo>
                <a:lnTo>
                  <a:pt x="2367" y="219"/>
                </a:lnTo>
                <a:lnTo>
                  <a:pt x="2373" y="205"/>
                </a:lnTo>
                <a:lnTo>
                  <a:pt x="2379" y="184"/>
                </a:lnTo>
                <a:lnTo>
                  <a:pt x="2373" y="166"/>
                </a:lnTo>
                <a:lnTo>
                  <a:pt x="2367" y="151"/>
                </a:lnTo>
                <a:lnTo>
                  <a:pt x="2355" y="131"/>
                </a:lnTo>
                <a:lnTo>
                  <a:pt x="2331" y="116"/>
                </a:lnTo>
                <a:lnTo>
                  <a:pt x="2276" y="89"/>
                </a:lnTo>
                <a:lnTo>
                  <a:pt x="2246" y="80"/>
                </a:lnTo>
                <a:lnTo>
                  <a:pt x="2216" y="74"/>
                </a:lnTo>
                <a:lnTo>
                  <a:pt x="2210" y="74"/>
                </a:lnTo>
                <a:lnTo>
                  <a:pt x="2192" y="71"/>
                </a:lnTo>
                <a:lnTo>
                  <a:pt x="2228" y="3"/>
                </a:lnTo>
                <a:lnTo>
                  <a:pt x="2131" y="0"/>
                </a:lnTo>
                <a:lnTo>
                  <a:pt x="2095" y="0"/>
                </a:lnTo>
                <a:lnTo>
                  <a:pt x="2058" y="6"/>
                </a:lnTo>
                <a:lnTo>
                  <a:pt x="2022" y="12"/>
                </a:lnTo>
                <a:lnTo>
                  <a:pt x="1992" y="21"/>
                </a:lnTo>
                <a:lnTo>
                  <a:pt x="1961" y="30"/>
                </a:lnTo>
                <a:lnTo>
                  <a:pt x="1931" y="45"/>
                </a:lnTo>
                <a:lnTo>
                  <a:pt x="1907" y="54"/>
                </a:lnTo>
                <a:lnTo>
                  <a:pt x="1859" y="77"/>
                </a:lnTo>
                <a:lnTo>
                  <a:pt x="1840" y="89"/>
                </a:lnTo>
                <a:lnTo>
                  <a:pt x="1810" y="95"/>
                </a:lnTo>
                <a:lnTo>
                  <a:pt x="1780" y="101"/>
                </a:lnTo>
                <a:lnTo>
                  <a:pt x="1744" y="104"/>
                </a:lnTo>
                <a:lnTo>
                  <a:pt x="1713" y="107"/>
                </a:lnTo>
                <a:lnTo>
                  <a:pt x="1665" y="110"/>
                </a:lnTo>
                <a:lnTo>
                  <a:pt x="1574" y="110"/>
                </a:lnTo>
                <a:lnTo>
                  <a:pt x="1556" y="169"/>
                </a:lnTo>
                <a:lnTo>
                  <a:pt x="1501" y="276"/>
                </a:lnTo>
                <a:lnTo>
                  <a:pt x="1465" y="299"/>
                </a:lnTo>
                <a:lnTo>
                  <a:pt x="1423" y="323"/>
                </a:lnTo>
                <a:lnTo>
                  <a:pt x="1362" y="338"/>
                </a:lnTo>
                <a:lnTo>
                  <a:pt x="1302" y="344"/>
                </a:lnTo>
                <a:lnTo>
                  <a:pt x="672" y="249"/>
                </a:lnTo>
                <a:lnTo>
                  <a:pt x="545" y="246"/>
                </a:lnTo>
                <a:lnTo>
                  <a:pt x="418" y="252"/>
                </a:lnTo>
                <a:lnTo>
                  <a:pt x="297" y="264"/>
                </a:lnTo>
                <a:lnTo>
                  <a:pt x="175" y="287"/>
                </a:lnTo>
                <a:lnTo>
                  <a:pt x="121" y="299"/>
                </a:lnTo>
                <a:lnTo>
                  <a:pt x="66" y="320"/>
                </a:lnTo>
                <a:lnTo>
                  <a:pt x="36" y="338"/>
                </a:lnTo>
                <a:lnTo>
                  <a:pt x="12" y="364"/>
                </a:lnTo>
                <a:lnTo>
                  <a:pt x="0" y="388"/>
                </a:lnTo>
                <a:lnTo>
                  <a:pt x="2779" y="776"/>
                </a:lnTo>
                <a:lnTo>
                  <a:pt x="2779" y="551"/>
                </a:lnTo>
                <a:lnTo>
                  <a:pt x="2700" y="533"/>
                </a:lnTo>
                <a:lnTo>
                  <a:pt x="2652" y="518"/>
                </a:lnTo>
                <a:lnTo>
                  <a:pt x="2627" y="503"/>
                </a:lnTo>
                <a:lnTo>
                  <a:pt x="2603" y="483"/>
                </a:lnTo>
                <a:lnTo>
                  <a:pt x="2591" y="453"/>
                </a:lnTo>
                <a:lnTo>
                  <a:pt x="2603" y="412"/>
                </a:lnTo>
                <a:lnTo>
                  <a:pt x="2664" y="308"/>
                </a:lnTo>
                <a:lnTo>
                  <a:pt x="2700" y="258"/>
                </a:lnTo>
                <a:lnTo>
                  <a:pt x="2615" y="231"/>
                </a:lnTo>
                <a:lnTo>
                  <a:pt x="2555" y="205"/>
                </a:lnTo>
                <a:lnTo>
                  <a:pt x="2506" y="169"/>
                </a:lnTo>
                <a:lnTo>
                  <a:pt x="2476" y="131"/>
                </a:lnTo>
                <a:lnTo>
                  <a:pt x="2452" y="92"/>
                </a:lnTo>
                <a:lnTo>
                  <a:pt x="2409" y="63"/>
                </a:lnTo>
                <a:lnTo>
                  <a:pt x="2355" y="33"/>
                </a:lnTo>
                <a:lnTo>
                  <a:pt x="2288" y="15"/>
                </a:lnTo>
                <a:lnTo>
                  <a:pt x="2258" y="6"/>
                </a:lnTo>
                <a:lnTo>
                  <a:pt x="2228" y="3"/>
                </a:lnTo>
                <a:lnTo>
                  <a:pt x="2192" y="71"/>
                </a:lnTo>
                <a:close/>
              </a:path>
            </a:pathLst>
          </a:custGeom>
          <a:solidFill>
            <a:srgbClr val="008080"/>
          </a:solidFill>
          <a:ln w="0">
            <a:solidFill>
              <a:srgbClr val="000000"/>
            </a:solidFill>
            <a:prstDash val="solid"/>
            <a:round/>
            <a:headEnd/>
            <a:tailEnd/>
          </a:ln>
        </p:spPr>
        <p:txBody>
          <a:bodyPr/>
          <a:lstStyle/>
          <a:p>
            <a:endParaRPr lang="en-US"/>
          </a:p>
        </p:txBody>
      </p:sp>
      <p:sp>
        <p:nvSpPr>
          <p:cNvPr id="40966" name="Freeform 6"/>
          <p:cNvSpPr>
            <a:spLocks/>
          </p:cNvSpPr>
          <p:nvPr/>
        </p:nvSpPr>
        <p:spPr bwMode="auto">
          <a:xfrm>
            <a:off x="2047875" y="2755900"/>
            <a:ext cx="6727825" cy="3814763"/>
          </a:xfrm>
          <a:custGeom>
            <a:avLst/>
            <a:gdLst>
              <a:gd name="T0" fmla="*/ 2147483647 w 4238"/>
              <a:gd name="T1" fmla="*/ 30241879 h 2403"/>
              <a:gd name="T2" fmla="*/ 2147483647 w 4238"/>
              <a:gd name="T3" fmla="*/ 75604691 h 2403"/>
              <a:gd name="T4" fmla="*/ 2147483647 w 4238"/>
              <a:gd name="T5" fmla="*/ 141128761 h 2403"/>
              <a:gd name="T6" fmla="*/ 2147483647 w 4238"/>
              <a:gd name="T7" fmla="*/ 201612494 h 2403"/>
              <a:gd name="T8" fmla="*/ 2147483647 w 4238"/>
              <a:gd name="T9" fmla="*/ 1179433197 h 2403"/>
              <a:gd name="T10" fmla="*/ 2147483647 w 4238"/>
              <a:gd name="T11" fmla="*/ 2147483647 h 2403"/>
              <a:gd name="T12" fmla="*/ 0 w 4238"/>
              <a:gd name="T13" fmla="*/ 2147483647 h 2403"/>
              <a:gd name="T14" fmla="*/ 2147483647 w 4238"/>
              <a:gd name="T15" fmla="*/ 0 h 2403"/>
              <a:gd name="T16" fmla="*/ 2147483647 w 4238"/>
              <a:gd name="T17" fmla="*/ 30241879 h 2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8"/>
              <a:gd name="T28" fmla="*/ 0 h 2403"/>
              <a:gd name="T29" fmla="*/ 4238 w 4238"/>
              <a:gd name="T30" fmla="*/ 2403 h 24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8" h="2403">
                <a:moveTo>
                  <a:pt x="1519" y="12"/>
                </a:moveTo>
                <a:lnTo>
                  <a:pt x="1495" y="30"/>
                </a:lnTo>
                <a:lnTo>
                  <a:pt x="1471" y="56"/>
                </a:lnTo>
                <a:lnTo>
                  <a:pt x="1459" y="80"/>
                </a:lnTo>
                <a:lnTo>
                  <a:pt x="4238" y="468"/>
                </a:lnTo>
                <a:lnTo>
                  <a:pt x="4238" y="2403"/>
                </a:lnTo>
                <a:lnTo>
                  <a:pt x="0" y="2403"/>
                </a:lnTo>
                <a:lnTo>
                  <a:pt x="1368" y="0"/>
                </a:lnTo>
                <a:lnTo>
                  <a:pt x="1519" y="12"/>
                </a:lnTo>
                <a:close/>
              </a:path>
            </a:pathLst>
          </a:custGeom>
          <a:solidFill>
            <a:srgbClr val="FFFFFF"/>
          </a:solidFill>
          <a:ln w="0">
            <a:solidFill>
              <a:srgbClr val="000000"/>
            </a:solidFill>
            <a:prstDash val="solid"/>
            <a:round/>
            <a:headEnd/>
            <a:tailEnd/>
          </a:ln>
        </p:spPr>
        <p:txBody>
          <a:bodyPr/>
          <a:lstStyle/>
          <a:p>
            <a:endParaRPr lang="en-US"/>
          </a:p>
        </p:txBody>
      </p:sp>
      <p:sp>
        <p:nvSpPr>
          <p:cNvPr id="40967" name="Freeform 7"/>
          <p:cNvSpPr>
            <a:spLocks/>
          </p:cNvSpPr>
          <p:nvPr/>
        </p:nvSpPr>
        <p:spPr bwMode="auto">
          <a:xfrm>
            <a:off x="8464550" y="2768600"/>
            <a:ext cx="298450" cy="385763"/>
          </a:xfrm>
          <a:custGeom>
            <a:avLst/>
            <a:gdLst>
              <a:gd name="T0" fmla="*/ 473789420 w 188"/>
              <a:gd name="T1" fmla="*/ 612399601 h 243"/>
              <a:gd name="T2" fmla="*/ 380544363 w 188"/>
              <a:gd name="T3" fmla="*/ 589717377 h 243"/>
              <a:gd name="T4" fmla="*/ 274697835 w 188"/>
              <a:gd name="T5" fmla="*/ 567036741 h 243"/>
              <a:gd name="T6" fmla="*/ 153730325 w 188"/>
              <a:gd name="T7" fmla="*/ 521673881 h 243"/>
              <a:gd name="T8" fmla="*/ 90725620 w 188"/>
              <a:gd name="T9" fmla="*/ 491431974 h 243"/>
              <a:gd name="T10" fmla="*/ 30241878 w 188"/>
              <a:gd name="T11" fmla="*/ 441028797 h 243"/>
              <a:gd name="T12" fmla="*/ 0 w 188"/>
              <a:gd name="T13" fmla="*/ 372983614 h 243"/>
              <a:gd name="T14" fmla="*/ 30241878 w 188"/>
              <a:gd name="T15" fmla="*/ 262096623 h 243"/>
              <a:gd name="T16" fmla="*/ 183972190 w 188"/>
              <a:gd name="T17" fmla="*/ 0 h 243"/>
              <a:gd name="T18" fmla="*/ 473789420 w 188"/>
              <a:gd name="T19" fmla="*/ 30241919 h 243"/>
              <a:gd name="T20" fmla="*/ 473789420 w 188"/>
              <a:gd name="T21" fmla="*/ 612399601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243"/>
              <a:gd name="T35" fmla="*/ 188 w 188"/>
              <a:gd name="T36" fmla="*/ 243 h 2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243">
                <a:moveTo>
                  <a:pt x="188" y="243"/>
                </a:moveTo>
                <a:lnTo>
                  <a:pt x="151" y="234"/>
                </a:lnTo>
                <a:lnTo>
                  <a:pt x="109" y="225"/>
                </a:lnTo>
                <a:lnTo>
                  <a:pt x="61" y="207"/>
                </a:lnTo>
                <a:lnTo>
                  <a:pt x="36" y="195"/>
                </a:lnTo>
                <a:lnTo>
                  <a:pt x="12" y="175"/>
                </a:lnTo>
                <a:lnTo>
                  <a:pt x="0" y="148"/>
                </a:lnTo>
                <a:lnTo>
                  <a:pt x="12" y="104"/>
                </a:lnTo>
                <a:lnTo>
                  <a:pt x="73" y="0"/>
                </a:lnTo>
                <a:lnTo>
                  <a:pt x="188" y="12"/>
                </a:lnTo>
                <a:lnTo>
                  <a:pt x="188" y="243"/>
                </a:lnTo>
                <a:close/>
              </a:path>
            </a:pathLst>
          </a:custGeom>
          <a:solidFill>
            <a:schemeClr val="tx2"/>
          </a:solidFill>
          <a:ln w="0">
            <a:solidFill>
              <a:srgbClr val="000000"/>
            </a:solidFill>
            <a:prstDash val="solid"/>
            <a:round/>
            <a:headEnd/>
            <a:tailEnd/>
          </a:ln>
        </p:spPr>
        <p:txBody>
          <a:bodyPr/>
          <a:lstStyle/>
          <a:p>
            <a:endParaRPr lang="en-US"/>
          </a:p>
        </p:txBody>
      </p:sp>
      <p:sp>
        <p:nvSpPr>
          <p:cNvPr id="40968" name="Freeform 8"/>
          <p:cNvSpPr>
            <a:spLocks/>
          </p:cNvSpPr>
          <p:nvPr/>
        </p:nvSpPr>
        <p:spPr bwMode="auto">
          <a:xfrm>
            <a:off x="7388225" y="2617788"/>
            <a:ext cx="635000" cy="150812"/>
          </a:xfrm>
          <a:custGeom>
            <a:avLst/>
            <a:gdLst>
              <a:gd name="T0" fmla="*/ 0 w 400"/>
              <a:gd name="T1" fmla="*/ 0 h 95"/>
              <a:gd name="T2" fmla="*/ 1008062589 w 400"/>
              <a:gd name="T3" fmla="*/ 120967110 h 95"/>
              <a:gd name="T4" fmla="*/ 992941656 w 400"/>
              <a:gd name="T5" fmla="*/ 136087992 h 95"/>
              <a:gd name="T6" fmla="*/ 899696697 w 400"/>
              <a:gd name="T7" fmla="*/ 186490934 h 95"/>
              <a:gd name="T8" fmla="*/ 763608103 w 400"/>
              <a:gd name="T9" fmla="*/ 224292396 h 95"/>
              <a:gd name="T10" fmla="*/ 609877825 w 400"/>
              <a:gd name="T11" fmla="*/ 239413279 h 95"/>
              <a:gd name="T12" fmla="*/ 458668496 w 400"/>
              <a:gd name="T13" fmla="*/ 239413279 h 95"/>
              <a:gd name="T14" fmla="*/ 304939706 w 400"/>
              <a:gd name="T15" fmla="*/ 216732749 h 95"/>
              <a:gd name="T16" fmla="*/ 183972193 w 400"/>
              <a:gd name="T17" fmla="*/ 166329757 h 95"/>
              <a:gd name="T18" fmla="*/ 75604689 w 400"/>
              <a:gd name="T19" fmla="*/ 105846227 h 95"/>
              <a:gd name="T20" fmla="*/ 30241878 w 400"/>
              <a:gd name="T21" fmla="*/ 45362660 h 95"/>
              <a:gd name="T22" fmla="*/ 0 w 400"/>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95"/>
              <a:gd name="T38" fmla="*/ 400 w 400"/>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95">
                <a:moveTo>
                  <a:pt x="0" y="0"/>
                </a:moveTo>
                <a:lnTo>
                  <a:pt x="400" y="48"/>
                </a:lnTo>
                <a:lnTo>
                  <a:pt x="394" y="54"/>
                </a:lnTo>
                <a:lnTo>
                  <a:pt x="357" y="74"/>
                </a:lnTo>
                <a:lnTo>
                  <a:pt x="303" y="89"/>
                </a:lnTo>
                <a:lnTo>
                  <a:pt x="242" y="95"/>
                </a:lnTo>
                <a:lnTo>
                  <a:pt x="182" y="95"/>
                </a:lnTo>
                <a:lnTo>
                  <a:pt x="121" y="86"/>
                </a:lnTo>
                <a:lnTo>
                  <a:pt x="73" y="66"/>
                </a:lnTo>
                <a:lnTo>
                  <a:pt x="30" y="42"/>
                </a:lnTo>
                <a:lnTo>
                  <a:pt x="12" y="18"/>
                </a:lnTo>
                <a:lnTo>
                  <a:pt x="0" y="0"/>
                </a:lnTo>
                <a:close/>
              </a:path>
            </a:pathLst>
          </a:custGeom>
          <a:solidFill>
            <a:schemeClr val="tx2"/>
          </a:solidFill>
          <a:ln w="0">
            <a:solidFill>
              <a:srgbClr val="000000"/>
            </a:solidFill>
            <a:prstDash val="solid"/>
            <a:round/>
            <a:headEnd/>
            <a:tailEnd/>
          </a:ln>
        </p:spPr>
        <p:txBody>
          <a:bodyPr/>
          <a:lstStyle/>
          <a:p>
            <a:endParaRPr lang="en-US"/>
          </a:p>
        </p:txBody>
      </p:sp>
      <p:sp>
        <p:nvSpPr>
          <p:cNvPr id="40969" name="Freeform 9"/>
          <p:cNvSpPr>
            <a:spLocks/>
          </p:cNvSpPr>
          <p:nvPr/>
        </p:nvSpPr>
        <p:spPr bwMode="auto">
          <a:xfrm>
            <a:off x="6985000" y="2505075"/>
            <a:ext cx="230188" cy="19050"/>
          </a:xfrm>
          <a:custGeom>
            <a:avLst/>
            <a:gdLst>
              <a:gd name="T0" fmla="*/ 0 w 145"/>
              <a:gd name="T1" fmla="*/ 30241878 h 12"/>
              <a:gd name="T2" fmla="*/ 181451617 w 145"/>
              <a:gd name="T3" fmla="*/ 30241878 h 12"/>
              <a:gd name="T4" fmla="*/ 274698405 w 145"/>
              <a:gd name="T5" fmla="*/ 22682199 h 12"/>
              <a:gd name="T6" fmla="*/ 335182261 w 145"/>
              <a:gd name="T7" fmla="*/ 7561263 h 12"/>
              <a:gd name="T8" fmla="*/ 365424189 w 145"/>
              <a:gd name="T9" fmla="*/ 0 h 12"/>
              <a:gd name="T10" fmla="*/ 0 60000 65536"/>
              <a:gd name="T11" fmla="*/ 0 60000 65536"/>
              <a:gd name="T12" fmla="*/ 0 60000 65536"/>
              <a:gd name="T13" fmla="*/ 0 60000 65536"/>
              <a:gd name="T14" fmla="*/ 0 60000 65536"/>
              <a:gd name="T15" fmla="*/ 0 w 145"/>
              <a:gd name="T16" fmla="*/ 0 h 12"/>
              <a:gd name="T17" fmla="*/ 145 w 145"/>
              <a:gd name="T18" fmla="*/ 12 h 12"/>
            </a:gdLst>
            <a:ahLst/>
            <a:cxnLst>
              <a:cxn ang="T10">
                <a:pos x="T0" y="T1"/>
              </a:cxn>
              <a:cxn ang="T11">
                <a:pos x="T2" y="T3"/>
              </a:cxn>
              <a:cxn ang="T12">
                <a:pos x="T4" y="T5"/>
              </a:cxn>
              <a:cxn ang="T13">
                <a:pos x="T6" y="T7"/>
              </a:cxn>
              <a:cxn ang="T14">
                <a:pos x="T8" y="T9"/>
              </a:cxn>
            </a:cxnLst>
            <a:rect l="T15" t="T16" r="T17" b="T18"/>
            <a:pathLst>
              <a:path w="145" h="12">
                <a:moveTo>
                  <a:pt x="0" y="12"/>
                </a:moveTo>
                <a:lnTo>
                  <a:pt x="72" y="12"/>
                </a:lnTo>
                <a:lnTo>
                  <a:pt x="109" y="9"/>
                </a:lnTo>
                <a:lnTo>
                  <a:pt x="133" y="3"/>
                </a:lnTo>
                <a:lnTo>
                  <a:pt x="145" y="0"/>
                </a:lnTo>
              </a:path>
            </a:pathLst>
          </a:custGeom>
          <a:noFill/>
          <a:ln w="0">
            <a:solidFill>
              <a:srgbClr val="000000"/>
            </a:solidFill>
            <a:prstDash val="solid"/>
            <a:round/>
            <a:headEnd/>
            <a:tailEnd/>
          </a:ln>
        </p:spPr>
        <p:txBody>
          <a:bodyPr/>
          <a:lstStyle/>
          <a:p>
            <a:endParaRPr lang="en-US"/>
          </a:p>
        </p:txBody>
      </p:sp>
      <p:sp>
        <p:nvSpPr>
          <p:cNvPr id="40970" name="Freeform 10"/>
          <p:cNvSpPr>
            <a:spLocks/>
          </p:cNvSpPr>
          <p:nvPr/>
        </p:nvSpPr>
        <p:spPr bwMode="auto">
          <a:xfrm>
            <a:off x="8272463" y="2646363"/>
            <a:ext cx="192087" cy="76200"/>
          </a:xfrm>
          <a:custGeom>
            <a:avLst/>
            <a:gdLst>
              <a:gd name="T0" fmla="*/ 304937341 w 121"/>
              <a:gd name="T1" fmla="*/ 120967511 h 48"/>
              <a:gd name="T2" fmla="*/ 244453764 w 121"/>
              <a:gd name="T3" fmla="*/ 105846578 h 48"/>
              <a:gd name="T4" fmla="*/ 183970137 w 121"/>
              <a:gd name="T5" fmla="*/ 83165948 h 48"/>
              <a:gd name="T6" fmla="*/ 153728348 w 121"/>
              <a:gd name="T7" fmla="*/ 75604688 h 48"/>
              <a:gd name="T8" fmla="*/ 0 w 121"/>
              <a:gd name="T9" fmla="*/ 0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48"/>
                </a:moveTo>
                <a:lnTo>
                  <a:pt x="97" y="42"/>
                </a:lnTo>
                <a:lnTo>
                  <a:pt x="73" y="33"/>
                </a:lnTo>
                <a:lnTo>
                  <a:pt x="61" y="30"/>
                </a:lnTo>
                <a:lnTo>
                  <a:pt x="0" y="0"/>
                </a:lnTo>
              </a:path>
            </a:pathLst>
          </a:custGeom>
          <a:noFill/>
          <a:ln w="0">
            <a:solidFill>
              <a:srgbClr val="000000"/>
            </a:solidFill>
            <a:prstDash val="solid"/>
            <a:round/>
            <a:headEnd/>
            <a:tailEnd/>
          </a:ln>
        </p:spPr>
        <p:txBody>
          <a:bodyPr/>
          <a:lstStyle/>
          <a:p>
            <a:endParaRPr lang="en-US"/>
          </a:p>
        </p:txBody>
      </p:sp>
      <p:sp>
        <p:nvSpPr>
          <p:cNvPr id="40971" name="Freeform 11"/>
          <p:cNvSpPr>
            <a:spLocks/>
          </p:cNvSpPr>
          <p:nvPr/>
        </p:nvSpPr>
        <p:spPr bwMode="auto">
          <a:xfrm>
            <a:off x="7196138" y="2519363"/>
            <a:ext cx="1057275" cy="338137"/>
          </a:xfrm>
          <a:custGeom>
            <a:avLst/>
            <a:gdLst>
              <a:gd name="T0" fmla="*/ 1678424241 w 666"/>
              <a:gd name="T1" fmla="*/ 224292816 h 213"/>
              <a:gd name="T2" fmla="*/ 1663302912 w 666"/>
              <a:gd name="T3" fmla="*/ 262095887 h 213"/>
              <a:gd name="T4" fmla="*/ 1633061048 w 666"/>
              <a:gd name="T5" fmla="*/ 292337708 h 213"/>
              <a:gd name="T6" fmla="*/ 1602819184 w 666"/>
              <a:gd name="T7" fmla="*/ 330139191 h 213"/>
              <a:gd name="T8" fmla="*/ 1554937027 w 666"/>
              <a:gd name="T9" fmla="*/ 357861655 h 213"/>
              <a:gd name="T10" fmla="*/ 1509574231 w 666"/>
              <a:gd name="T11" fmla="*/ 395663138 h 213"/>
              <a:gd name="T12" fmla="*/ 1449090503 w 666"/>
              <a:gd name="T13" fmla="*/ 425905059 h 213"/>
              <a:gd name="T14" fmla="*/ 1388606775 w 666"/>
              <a:gd name="T15" fmla="*/ 448587219 h 213"/>
              <a:gd name="T16" fmla="*/ 1328123048 w 666"/>
              <a:gd name="T17" fmla="*/ 471267792 h 213"/>
              <a:gd name="T18" fmla="*/ 1249997439 w 666"/>
              <a:gd name="T19" fmla="*/ 493949951 h 213"/>
              <a:gd name="T20" fmla="*/ 1174392779 w 666"/>
              <a:gd name="T21" fmla="*/ 509070862 h 213"/>
              <a:gd name="T22" fmla="*/ 1098788119 w 666"/>
              <a:gd name="T23" fmla="*/ 521670828 h 213"/>
              <a:gd name="T24" fmla="*/ 1023183459 w 666"/>
              <a:gd name="T25" fmla="*/ 536791738 h 213"/>
              <a:gd name="T26" fmla="*/ 685482447 w 666"/>
              <a:gd name="T27" fmla="*/ 536791738 h 213"/>
              <a:gd name="T28" fmla="*/ 579635923 w 666"/>
              <a:gd name="T29" fmla="*/ 521670828 h 213"/>
              <a:gd name="T30" fmla="*/ 549394060 w 666"/>
              <a:gd name="T31" fmla="*/ 516630524 h 213"/>
              <a:gd name="T32" fmla="*/ 488910332 w 666"/>
              <a:gd name="T33" fmla="*/ 501509613 h 213"/>
              <a:gd name="T34" fmla="*/ 395665279 w 666"/>
              <a:gd name="T35" fmla="*/ 478829041 h 213"/>
              <a:gd name="T36" fmla="*/ 335181551 w 666"/>
              <a:gd name="T37" fmla="*/ 463708130 h 213"/>
              <a:gd name="T38" fmla="*/ 214214096 w 666"/>
              <a:gd name="T39" fmla="*/ 403224387 h 213"/>
              <a:gd name="T40" fmla="*/ 168851250 w 666"/>
              <a:gd name="T41" fmla="*/ 372982566 h 213"/>
              <a:gd name="T42" fmla="*/ 120967505 w 666"/>
              <a:gd name="T43" fmla="*/ 342740744 h 213"/>
              <a:gd name="T44" fmla="*/ 75604685 w 666"/>
              <a:gd name="T45" fmla="*/ 307458619 h 213"/>
              <a:gd name="T46" fmla="*/ 45362808 w 666"/>
              <a:gd name="T47" fmla="*/ 269655548 h 213"/>
              <a:gd name="T48" fmla="*/ 30241876 w 666"/>
              <a:gd name="T49" fmla="*/ 231854065 h 213"/>
              <a:gd name="T50" fmla="*/ 15120938 w 666"/>
              <a:gd name="T51" fmla="*/ 194050945 h 213"/>
              <a:gd name="T52" fmla="*/ 0 w 666"/>
              <a:gd name="T53" fmla="*/ 156249461 h 213"/>
              <a:gd name="T54" fmla="*/ 0 w 666"/>
              <a:gd name="T55" fmla="*/ 75604579 h 213"/>
              <a:gd name="T56" fmla="*/ 15120938 w 666"/>
              <a:gd name="T57" fmla="*/ 37801496 h 213"/>
              <a:gd name="T58" fmla="*/ 45362808 w 666"/>
              <a:gd name="T59" fmla="*/ 0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6"/>
              <a:gd name="T91" fmla="*/ 0 h 213"/>
              <a:gd name="T92" fmla="*/ 666 w 666"/>
              <a:gd name="T93" fmla="*/ 213 h 2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6" h="213">
                <a:moveTo>
                  <a:pt x="666" y="89"/>
                </a:moveTo>
                <a:lnTo>
                  <a:pt x="660" y="104"/>
                </a:lnTo>
                <a:lnTo>
                  <a:pt x="648" y="116"/>
                </a:lnTo>
                <a:lnTo>
                  <a:pt x="636" y="131"/>
                </a:lnTo>
                <a:lnTo>
                  <a:pt x="617" y="142"/>
                </a:lnTo>
                <a:lnTo>
                  <a:pt x="599" y="157"/>
                </a:lnTo>
                <a:lnTo>
                  <a:pt x="575" y="169"/>
                </a:lnTo>
                <a:lnTo>
                  <a:pt x="551" y="178"/>
                </a:lnTo>
                <a:lnTo>
                  <a:pt x="527" y="187"/>
                </a:lnTo>
                <a:lnTo>
                  <a:pt x="496" y="196"/>
                </a:lnTo>
                <a:lnTo>
                  <a:pt x="466" y="202"/>
                </a:lnTo>
                <a:lnTo>
                  <a:pt x="436" y="207"/>
                </a:lnTo>
                <a:lnTo>
                  <a:pt x="406" y="213"/>
                </a:lnTo>
                <a:lnTo>
                  <a:pt x="272" y="213"/>
                </a:lnTo>
                <a:lnTo>
                  <a:pt x="230" y="207"/>
                </a:lnTo>
                <a:lnTo>
                  <a:pt x="218" y="205"/>
                </a:lnTo>
                <a:lnTo>
                  <a:pt x="194" y="199"/>
                </a:lnTo>
                <a:lnTo>
                  <a:pt x="157" y="190"/>
                </a:lnTo>
                <a:lnTo>
                  <a:pt x="133" y="184"/>
                </a:lnTo>
                <a:lnTo>
                  <a:pt x="85" y="160"/>
                </a:lnTo>
                <a:lnTo>
                  <a:pt x="67" y="148"/>
                </a:lnTo>
                <a:lnTo>
                  <a:pt x="48" y="136"/>
                </a:lnTo>
                <a:lnTo>
                  <a:pt x="30" y="122"/>
                </a:lnTo>
                <a:lnTo>
                  <a:pt x="18" y="107"/>
                </a:lnTo>
                <a:lnTo>
                  <a:pt x="12" y="92"/>
                </a:lnTo>
                <a:lnTo>
                  <a:pt x="6" y="77"/>
                </a:lnTo>
                <a:lnTo>
                  <a:pt x="0" y="62"/>
                </a:lnTo>
                <a:lnTo>
                  <a:pt x="0" y="30"/>
                </a:lnTo>
                <a:lnTo>
                  <a:pt x="6" y="15"/>
                </a:lnTo>
                <a:lnTo>
                  <a:pt x="18" y="0"/>
                </a:lnTo>
              </a:path>
            </a:pathLst>
          </a:custGeom>
          <a:noFill/>
          <a:ln w="0">
            <a:solidFill>
              <a:srgbClr val="000000"/>
            </a:solidFill>
            <a:prstDash val="solid"/>
            <a:round/>
            <a:headEnd/>
            <a:tailEnd/>
          </a:ln>
        </p:spPr>
        <p:txBody>
          <a:bodyPr/>
          <a:lstStyle/>
          <a:p>
            <a:endParaRPr lang="en-US"/>
          </a:p>
        </p:txBody>
      </p:sp>
      <p:sp>
        <p:nvSpPr>
          <p:cNvPr id="40972" name="Line 12"/>
          <p:cNvSpPr>
            <a:spLocks noChangeShapeType="1"/>
          </p:cNvSpPr>
          <p:nvPr/>
        </p:nvSpPr>
        <p:spPr bwMode="auto">
          <a:xfrm>
            <a:off x="4745038" y="2844800"/>
            <a:ext cx="4008437" cy="563563"/>
          </a:xfrm>
          <a:prstGeom prst="line">
            <a:avLst/>
          </a:prstGeom>
          <a:noFill/>
          <a:ln w="0">
            <a:solidFill>
              <a:srgbClr val="000000"/>
            </a:solidFill>
            <a:round/>
            <a:headEnd/>
            <a:tailEnd/>
          </a:ln>
        </p:spPr>
        <p:txBody>
          <a:bodyPr/>
          <a:lstStyle/>
          <a:p>
            <a:endParaRPr lang="en-US"/>
          </a:p>
        </p:txBody>
      </p:sp>
      <p:sp>
        <p:nvSpPr>
          <p:cNvPr id="40973" name="Text Box 13"/>
          <p:cNvSpPr txBox="1">
            <a:spLocks noChangeArrowheads="1"/>
          </p:cNvSpPr>
          <p:nvPr/>
        </p:nvSpPr>
        <p:spPr bwMode="auto">
          <a:xfrm>
            <a:off x="3905250" y="3505200"/>
            <a:ext cx="4819650" cy="1431925"/>
          </a:xfrm>
          <a:prstGeom prst="rect">
            <a:avLst/>
          </a:prstGeom>
          <a:noFill/>
          <a:ln w="9525">
            <a:noFill/>
            <a:miter lim="800000"/>
            <a:headEnd/>
            <a:tailEnd/>
          </a:ln>
        </p:spPr>
        <p:txBody>
          <a:bodyPr>
            <a:spAutoFit/>
          </a:bodyPr>
          <a:lstStyle/>
          <a:p>
            <a:pPr eaLnBrk="1" hangingPunct="1">
              <a:lnSpc>
                <a:spcPct val="100000"/>
              </a:lnSpc>
              <a:spcBef>
                <a:spcPct val="50000"/>
              </a:spcBef>
              <a:buClr>
                <a:schemeClr val="tx1"/>
              </a:buClr>
              <a:buSzPct val="60000"/>
              <a:buFont typeface="Wingdings" pitchFamily="2" charset="2"/>
              <a:buNone/>
            </a:pPr>
            <a:r>
              <a:rPr kumimoji="0" lang="en-US" sz="2200">
                <a:latin typeface="Tahoma" pitchFamily="34" charset="0"/>
              </a:rPr>
              <a:t>You are a clinician providing care to Ms. Staal, a 44-year old woman in the emergency room with pulmonary distress.</a:t>
            </a:r>
          </a:p>
        </p:txBody>
      </p:sp>
      <p:sp>
        <p:nvSpPr>
          <p:cNvPr id="40974" name="Text Box 14"/>
          <p:cNvSpPr txBox="1">
            <a:spLocks noChangeArrowheads="1"/>
          </p:cNvSpPr>
          <p:nvPr/>
        </p:nvSpPr>
        <p:spPr bwMode="auto">
          <a:xfrm>
            <a:off x="7734300" y="6278563"/>
            <a:ext cx="958850" cy="2286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900" b="1">
                <a:solidFill>
                  <a:schemeClr val="bg1"/>
                </a:solidFill>
              </a:rPr>
              <a:t>VIDEO # V17a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866775" y="2743200"/>
            <a:ext cx="7629525" cy="3200400"/>
          </a:xfrm>
          <a:noFill/>
        </p:spPr>
        <p:txBody>
          <a:bodyPr/>
          <a:lstStyle/>
          <a:p>
            <a:pPr marL="0" indent="0" defTabSz="261938" eaLnBrk="1" hangingPunct="1">
              <a:buFont typeface="Wingdings" pitchFamily="2" charset="2"/>
              <a:buNone/>
            </a:pPr>
            <a:r>
              <a:rPr lang="en-US" b="1" smtClean="0"/>
              <a:t>Actively trying to quit for good</a:t>
            </a:r>
          </a:p>
          <a:p>
            <a:pPr marL="457200" lvl="1" indent="-228600" defTabSz="261938" eaLnBrk="1" hangingPunct="1">
              <a:spcBef>
                <a:spcPct val="50000"/>
              </a:spcBef>
              <a:buClr>
                <a:schemeClr val="tx1"/>
              </a:buClr>
            </a:pPr>
            <a:r>
              <a:rPr lang="en-US" sz="2400" smtClean="0"/>
              <a:t>Patients have quit using tobacco sometime in the past 6 months and are taking steps to increase their success.</a:t>
            </a:r>
          </a:p>
          <a:p>
            <a:pPr marL="457200" lvl="1" indent="-228600" defTabSz="261938" eaLnBrk="1" hangingPunct="1">
              <a:spcBef>
                <a:spcPct val="70000"/>
              </a:spcBef>
              <a:buClr>
                <a:schemeClr val="tx1"/>
              </a:buClr>
            </a:pPr>
            <a:r>
              <a:rPr lang="en-US" sz="2400" smtClean="0"/>
              <a:t>Withdrawal symptoms occur.</a:t>
            </a:r>
          </a:p>
          <a:p>
            <a:pPr marL="457200" lvl="1" indent="-228600" defTabSz="261938" eaLnBrk="1" hangingPunct="1">
              <a:spcBef>
                <a:spcPct val="70000"/>
              </a:spcBef>
              <a:buClr>
                <a:schemeClr val="tx1"/>
              </a:buClr>
            </a:pPr>
            <a:r>
              <a:rPr lang="en-US" sz="2400" smtClean="0"/>
              <a:t>Patients are at risk for relapse.</a:t>
            </a:r>
          </a:p>
        </p:txBody>
      </p:sp>
      <p:sp>
        <p:nvSpPr>
          <p:cNvPr id="41987" name="Text Box 3"/>
          <p:cNvSpPr txBox="1">
            <a:spLocks noChangeArrowheads="1"/>
          </p:cNvSpPr>
          <p:nvPr/>
        </p:nvSpPr>
        <p:spPr bwMode="auto">
          <a:xfrm>
            <a:off x="1019175" y="2062163"/>
            <a:ext cx="7254875" cy="528637"/>
          </a:xfrm>
          <a:prstGeom prst="rect">
            <a:avLst/>
          </a:prstGeom>
          <a:solidFill>
            <a:srgbClr val="B5B5ED"/>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STAGE 3: Recent quitter</a:t>
            </a:r>
          </a:p>
        </p:txBody>
      </p:sp>
      <p:sp>
        <p:nvSpPr>
          <p:cNvPr id="41988" name="Text Box 4"/>
          <p:cNvSpPr txBox="1">
            <a:spLocks noChangeArrowheads="1"/>
          </p:cNvSpPr>
          <p:nvPr/>
        </p:nvSpPr>
        <p:spPr bwMode="auto">
          <a:xfrm>
            <a:off x="515938" y="6043613"/>
            <a:ext cx="8318500" cy="476250"/>
          </a:xfrm>
          <a:prstGeom prst="rect">
            <a:avLst/>
          </a:prstGeom>
          <a:solidFill>
            <a:schemeClr val="tx1"/>
          </a:solidFill>
          <a:ln w="9525">
            <a:noFill/>
            <a:miter lim="800000"/>
            <a:headEnd/>
            <a:tailEnd/>
          </a:ln>
        </p:spPr>
        <p:txBody>
          <a:bodyPr>
            <a:spAutoFit/>
          </a:bodyPr>
          <a:lstStyle/>
          <a:p>
            <a:pPr algn="ctr" eaLnBrk="1" hangingPunct="1">
              <a:lnSpc>
                <a:spcPct val="90000"/>
              </a:lnSpc>
              <a:spcBef>
                <a:spcPct val="100000"/>
              </a:spcBef>
              <a:buClr>
                <a:schemeClr val="tx1"/>
              </a:buClr>
              <a:buSzPct val="60000"/>
              <a:buFont typeface="Wingdings" pitchFamily="2" charset="2"/>
              <a:buNone/>
            </a:pPr>
            <a:r>
              <a:rPr kumimoji="0" lang="en-US" altLang="en-US" sz="2800" b="1">
                <a:solidFill>
                  <a:srgbClr val="9494E4"/>
                </a:solidFill>
                <a:latin typeface="Tahoma" pitchFamily="34" charset="0"/>
              </a:rPr>
              <a:t>GOAL:</a:t>
            </a:r>
            <a:r>
              <a:rPr kumimoji="0" lang="en-US" altLang="en-US" sz="2800">
                <a:solidFill>
                  <a:schemeClr val="bg1"/>
                </a:solidFill>
                <a:latin typeface="Tahoma" pitchFamily="34" charset="0"/>
              </a:rPr>
              <a:t> Remain tobacco-free for at least 6 months.</a:t>
            </a:r>
            <a:endParaRPr kumimoji="0" lang="en-US" sz="2800">
              <a:solidFill>
                <a:schemeClr val="bg1"/>
              </a:solidFill>
              <a:latin typeface="Tahoma" pitchFamily="34" charset="0"/>
            </a:endParaRPr>
          </a:p>
        </p:txBody>
      </p:sp>
      <p:sp>
        <p:nvSpPr>
          <p:cNvPr id="41989" name="Rectangle 5"/>
          <p:cNvSpPr>
            <a:spLocks noChangeArrowheads="1"/>
          </p:cNvSpPr>
          <p:nvPr/>
        </p:nvSpPr>
        <p:spPr bwMode="auto">
          <a:xfrm>
            <a:off x="1828800" y="617538"/>
            <a:ext cx="7115175" cy="1143000"/>
          </a:xfrm>
          <a:prstGeom prst="rect">
            <a:avLst/>
          </a:prstGeom>
          <a:noFill/>
          <a:ln w="9525">
            <a:noFill/>
            <a:miter lim="800000"/>
            <a:headEnd/>
            <a:tailEnd/>
          </a:ln>
        </p:spPr>
        <p:txBody>
          <a:bodyPr anchor="b"/>
          <a:lstStyle/>
          <a:p>
            <a:pPr eaLnBrk="1" hangingPunct="1">
              <a:lnSpc>
                <a:spcPct val="100000"/>
              </a:lnSpc>
              <a:spcBef>
                <a:spcPct val="0"/>
              </a:spcBef>
            </a:pPr>
            <a:r>
              <a:rPr kumimoji="0" lang="en-US" sz="3800">
                <a:solidFill>
                  <a:schemeClr val="folHlink"/>
                </a:solidFill>
                <a:latin typeface="Tahoma" pitchFamily="34" charset="0"/>
              </a:rPr>
              <a:t>ASSESSING </a:t>
            </a:r>
            <a:br>
              <a:rPr kumimoji="0" lang="en-US" sz="3800">
                <a:solidFill>
                  <a:schemeClr val="folHlink"/>
                </a:solidFill>
                <a:latin typeface="Tahoma" pitchFamily="34" charset="0"/>
              </a:rPr>
            </a:br>
            <a:r>
              <a:rPr kumimoji="0" lang="en-US" sz="3800">
                <a:solidFill>
                  <a:schemeClr val="folHlink"/>
                </a:solidFill>
                <a:latin typeface="Tahoma" pitchFamily="34" charset="0"/>
              </a:rPr>
              <a:t>READINESS to QUIT </a:t>
            </a:r>
            <a:r>
              <a:rPr kumimoji="0" lang="en-US" sz="2200">
                <a:solidFill>
                  <a:schemeClr val="folHlink"/>
                </a:solidFill>
                <a:latin typeface="Tahoma" pitchFamily="34" charset="0"/>
              </a:rPr>
              <a:t>(cont’d)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828800" y="617538"/>
            <a:ext cx="7115175" cy="1143000"/>
          </a:xfrm>
          <a:noFill/>
        </p:spPr>
        <p:txBody>
          <a:bodyPr/>
          <a:lstStyle/>
          <a:p>
            <a:pPr eaLnBrk="1" hangingPunct="1"/>
            <a:r>
              <a:rPr lang="en-US" smtClean="0"/>
              <a:t>STAGE 3: RECENT QUITTERS</a:t>
            </a:r>
            <a:br>
              <a:rPr lang="en-US" smtClean="0"/>
            </a:br>
            <a:r>
              <a:rPr lang="en-US" smtClean="0"/>
              <a:t>Evaluate the Quit Attempt</a:t>
            </a:r>
          </a:p>
        </p:txBody>
      </p:sp>
      <p:sp>
        <p:nvSpPr>
          <p:cNvPr id="44035" name="Rectangle 3"/>
          <p:cNvSpPr>
            <a:spLocks noGrp="1" noChangeArrowheads="1"/>
          </p:cNvSpPr>
          <p:nvPr>
            <p:ph type="body" sz="half" idx="1"/>
          </p:nvPr>
        </p:nvSpPr>
        <p:spPr>
          <a:xfrm>
            <a:off x="430213" y="1811338"/>
            <a:ext cx="8713787" cy="4899025"/>
          </a:xfrm>
          <a:noFill/>
        </p:spPr>
        <p:txBody>
          <a:bodyPr/>
          <a:lstStyle/>
          <a:p>
            <a:pPr marL="228600" indent="-228600" eaLnBrk="1" hangingPunct="1"/>
            <a:r>
              <a:rPr lang="en-US" altLang="en-US" sz="2600" smtClean="0"/>
              <a:t>Status of attempt</a:t>
            </a:r>
          </a:p>
          <a:p>
            <a:pPr lvl="1" eaLnBrk="1" hangingPunct="1">
              <a:spcBef>
                <a:spcPct val="0"/>
              </a:spcBef>
              <a:spcAft>
                <a:spcPct val="20000"/>
              </a:spcAft>
            </a:pPr>
            <a:r>
              <a:rPr lang="en-US" altLang="en-US" sz="2200" smtClean="0"/>
              <a:t>Ask about social support</a:t>
            </a:r>
          </a:p>
          <a:p>
            <a:pPr lvl="1" eaLnBrk="1" hangingPunct="1">
              <a:spcBef>
                <a:spcPct val="0"/>
              </a:spcBef>
              <a:spcAft>
                <a:spcPct val="20000"/>
              </a:spcAft>
            </a:pPr>
            <a:r>
              <a:rPr lang="en-US" altLang="en-US" sz="2200" smtClean="0"/>
              <a:t>Identify ongoing temptations and triggers for relapse</a:t>
            </a:r>
            <a:br>
              <a:rPr lang="en-US" altLang="en-US" sz="2200" smtClean="0"/>
            </a:br>
            <a:r>
              <a:rPr lang="en-US" altLang="en-US" sz="2200" smtClean="0"/>
              <a:t>(n</a:t>
            </a:r>
            <a:r>
              <a:rPr lang="en-US" sz="2200" smtClean="0"/>
              <a:t>egative affect, smokers, eating, alcohol, cravings, stress)</a:t>
            </a:r>
          </a:p>
          <a:p>
            <a:pPr lvl="1" eaLnBrk="1" hangingPunct="1">
              <a:spcBef>
                <a:spcPct val="0"/>
              </a:spcBef>
              <a:spcAft>
                <a:spcPct val="20000"/>
              </a:spcAft>
            </a:pPr>
            <a:r>
              <a:rPr lang="en-US" altLang="en-US" sz="2200" smtClean="0"/>
              <a:t>Encourage healthy behaviors to replace tobacco use</a:t>
            </a:r>
            <a:endParaRPr lang="en-US" sz="2200" smtClean="0"/>
          </a:p>
          <a:p>
            <a:pPr marL="228600" indent="-228600" eaLnBrk="1" hangingPunct="1">
              <a:spcBef>
                <a:spcPct val="20000"/>
              </a:spcBef>
            </a:pPr>
            <a:r>
              <a:rPr lang="en-US" altLang="en-US" sz="2600" smtClean="0"/>
              <a:t>Slips and relapse</a:t>
            </a:r>
          </a:p>
          <a:p>
            <a:pPr lvl="1" eaLnBrk="1" hangingPunct="1">
              <a:spcBef>
                <a:spcPct val="0"/>
              </a:spcBef>
              <a:spcAft>
                <a:spcPct val="20000"/>
              </a:spcAft>
            </a:pPr>
            <a:r>
              <a:rPr lang="en-US" altLang="en-US" sz="2200" smtClean="0"/>
              <a:t>Has the patient used tobacco at all—even a puff?</a:t>
            </a:r>
          </a:p>
          <a:p>
            <a:pPr marL="228600" indent="-228600" eaLnBrk="1" hangingPunct="1">
              <a:spcBef>
                <a:spcPct val="20000"/>
              </a:spcBef>
            </a:pPr>
            <a:r>
              <a:rPr lang="en-US" altLang="en-US" sz="2600" smtClean="0"/>
              <a:t>Medication adherence, plans for termination</a:t>
            </a:r>
          </a:p>
          <a:p>
            <a:pPr lvl="1" eaLnBrk="1" hangingPunct="1">
              <a:spcBef>
                <a:spcPct val="0"/>
              </a:spcBef>
              <a:spcAft>
                <a:spcPct val="20000"/>
              </a:spcAft>
            </a:pPr>
            <a:r>
              <a:rPr lang="en-US" altLang="en-US" sz="2200" smtClean="0"/>
              <a:t>Is the regimen being followed?</a:t>
            </a:r>
          </a:p>
          <a:p>
            <a:pPr lvl="1" eaLnBrk="1" hangingPunct="1">
              <a:spcBef>
                <a:spcPct val="0"/>
              </a:spcBef>
              <a:spcAft>
                <a:spcPct val="20000"/>
              </a:spcAft>
            </a:pPr>
            <a:r>
              <a:rPr lang="en-US" altLang="en-US" sz="2200" smtClean="0"/>
              <a:t>Are withdrawal symptoms being alleviated?</a:t>
            </a:r>
          </a:p>
          <a:p>
            <a:pPr lvl="1" eaLnBrk="1" hangingPunct="1">
              <a:spcBef>
                <a:spcPct val="0"/>
              </a:spcBef>
              <a:spcAft>
                <a:spcPct val="20000"/>
              </a:spcAft>
            </a:pPr>
            <a:r>
              <a:rPr lang="en-US" altLang="en-US" sz="2200" smtClean="0"/>
              <a:t>How and when should pharmacotherapy be terminated?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88950" y="2571750"/>
            <a:ext cx="8540750" cy="4110038"/>
          </a:xfrm>
        </p:spPr>
        <p:txBody>
          <a:bodyPr/>
          <a:lstStyle/>
          <a:p>
            <a:pPr marL="228600" indent="-228600" eaLnBrk="1" hangingPunct="1">
              <a:lnSpc>
                <a:spcPct val="90000"/>
              </a:lnSpc>
              <a:spcBef>
                <a:spcPct val="70000"/>
              </a:spcBef>
              <a:buSzPct val="55000"/>
            </a:pPr>
            <a:r>
              <a:rPr lang="en-US" smtClean="0"/>
              <a:t>Congratulate success!</a:t>
            </a:r>
          </a:p>
          <a:p>
            <a:pPr marL="228600" indent="-228600" eaLnBrk="1" hangingPunct="1">
              <a:lnSpc>
                <a:spcPct val="90000"/>
              </a:lnSpc>
              <a:spcBef>
                <a:spcPct val="30000"/>
              </a:spcBef>
              <a:buSzPct val="55000"/>
            </a:pPr>
            <a:r>
              <a:rPr lang="en-US" smtClean="0"/>
              <a:t>Encourage continued abstinence</a:t>
            </a:r>
          </a:p>
          <a:p>
            <a:pPr marL="571500" lvl="1" indent="-228600" eaLnBrk="1" hangingPunct="1"/>
            <a:r>
              <a:rPr lang="en-US" sz="2100" smtClean="0"/>
              <a:t>Discuss benefits of quitting, problems encountered, successes achieved, and potential barriers to continued abstinence</a:t>
            </a:r>
          </a:p>
          <a:p>
            <a:pPr marL="571500" lvl="1" indent="-228600" eaLnBrk="1" hangingPunct="1"/>
            <a:r>
              <a:rPr lang="en-US" sz="2100" smtClean="0"/>
              <a:t>Ask about strong or prolonged withdrawal symptoms (c</a:t>
            </a:r>
            <a:r>
              <a:rPr lang="en-US" sz="2000" smtClean="0"/>
              <a:t>hange dose, combine or extend use of medications)</a:t>
            </a:r>
          </a:p>
          <a:p>
            <a:pPr marL="571500" lvl="1" indent="-228600" eaLnBrk="1" hangingPunct="1">
              <a:lnSpc>
                <a:spcPct val="90000"/>
              </a:lnSpc>
              <a:spcBef>
                <a:spcPct val="40000"/>
              </a:spcBef>
            </a:pPr>
            <a:r>
              <a:rPr lang="en-US" sz="2100" smtClean="0"/>
              <a:t>Promote smoke-free environments</a:t>
            </a:r>
            <a:endParaRPr lang="en-US" sz="2400" smtClean="0"/>
          </a:p>
          <a:p>
            <a:pPr marL="228600" indent="-228600" eaLnBrk="1" hangingPunct="1">
              <a:lnSpc>
                <a:spcPct val="90000"/>
              </a:lnSpc>
              <a:spcBef>
                <a:spcPct val="30000"/>
              </a:spcBef>
              <a:buSzPct val="55000"/>
            </a:pPr>
            <a:r>
              <a:rPr lang="en-US" smtClean="0"/>
              <a:t>Social support provided as part of treatment</a:t>
            </a:r>
          </a:p>
          <a:p>
            <a:pPr marL="571500" lvl="1" indent="-228600" eaLnBrk="1" hangingPunct="1"/>
            <a:r>
              <a:rPr lang="en-US" sz="2100" smtClean="0"/>
              <a:t>Schedule additional follow-up as needed</a:t>
            </a:r>
          </a:p>
        </p:txBody>
      </p:sp>
      <p:sp>
        <p:nvSpPr>
          <p:cNvPr id="45059" name="Rectangle 3"/>
          <p:cNvSpPr>
            <a:spLocks noGrp="1" noChangeArrowheads="1"/>
          </p:cNvSpPr>
          <p:nvPr>
            <p:ph type="title"/>
          </p:nvPr>
        </p:nvSpPr>
        <p:spPr>
          <a:xfrm>
            <a:off x="1828800" y="617538"/>
            <a:ext cx="7115175" cy="1143000"/>
          </a:xfrm>
          <a:noFill/>
        </p:spPr>
        <p:txBody>
          <a:bodyPr/>
          <a:lstStyle/>
          <a:p>
            <a:pPr eaLnBrk="1" hangingPunct="1"/>
            <a:r>
              <a:rPr lang="en-US" smtClean="0"/>
              <a:t>STAGE 3: RECENT QUITTERS</a:t>
            </a:r>
            <a:br>
              <a:rPr lang="en-US" smtClean="0"/>
            </a:br>
            <a:r>
              <a:rPr lang="en-US" sz="3700" smtClean="0"/>
              <a:t>Facilitate Quitting Process</a:t>
            </a:r>
          </a:p>
        </p:txBody>
      </p:sp>
      <p:sp>
        <p:nvSpPr>
          <p:cNvPr id="45060" name="Text Box 4"/>
          <p:cNvSpPr txBox="1">
            <a:spLocks noChangeArrowheads="1"/>
          </p:cNvSpPr>
          <p:nvPr/>
        </p:nvSpPr>
        <p:spPr bwMode="auto">
          <a:xfrm>
            <a:off x="571500" y="1939925"/>
            <a:ext cx="7924800" cy="588963"/>
          </a:xfrm>
          <a:prstGeom prst="rect">
            <a:avLst/>
          </a:prstGeom>
          <a:solidFill>
            <a:schemeClr val="folHlink"/>
          </a:solidFill>
          <a:ln w="9525">
            <a:solidFill>
              <a:schemeClr val="tx1"/>
            </a:solid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sz="3200">
                <a:solidFill>
                  <a:schemeClr val="bg1"/>
                </a:solidFill>
              </a:rPr>
              <a:t>Relapse Prevention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47825" y="617538"/>
            <a:ext cx="7543800" cy="1143000"/>
          </a:xfrm>
        </p:spPr>
        <p:txBody>
          <a:bodyPr/>
          <a:lstStyle/>
          <a:p>
            <a:pPr eaLnBrk="1" hangingPunct="1"/>
            <a:r>
              <a:rPr lang="en-US" smtClean="0"/>
              <a:t>STAGE 3: RECENT QUITTER</a:t>
            </a:r>
            <a:br>
              <a:rPr lang="en-US" smtClean="0"/>
            </a:br>
            <a:r>
              <a:rPr lang="en-US" smtClean="0"/>
              <a:t>A Demonstration</a:t>
            </a:r>
          </a:p>
        </p:txBody>
      </p:sp>
      <p:sp>
        <p:nvSpPr>
          <p:cNvPr id="46083" name="Text Box 3"/>
          <p:cNvSpPr txBox="1">
            <a:spLocks noChangeArrowheads="1"/>
          </p:cNvSpPr>
          <p:nvPr/>
        </p:nvSpPr>
        <p:spPr bwMode="auto">
          <a:xfrm>
            <a:off x="320675" y="2014538"/>
            <a:ext cx="3535363" cy="884237"/>
          </a:xfrm>
          <a:prstGeom prst="rect">
            <a:avLst/>
          </a:prstGeom>
          <a:noFill/>
          <a:ln w="9525">
            <a:noFill/>
            <a:miter lim="800000"/>
            <a:headEnd/>
            <a:tailEnd/>
          </a:ln>
        </p:spPr>
        <p:txBody>
          <a:bodyPr>
            <a:spAutoFit/>
          </a:bodyPr>
          <a:lstStyle/>
          <a:p>
            <a:pPr>
              <a:lnSpc>
                <a:spcPct val="100000"/>
              </a:lnSpc>
              <a:spcBef>
                <a:spcPct val="0"/>
              </a:spcBef>
            </a:pPr>
            <a:r>
              <a:rPr kumimoji="0" lang="en-US" sz="2400">
                <a:solidFill>
                  <a:schemeClr val="tx2"/>
                </a:solidFill>
                <a:latin typeface="Tahoma" pitchFamily="34" charset="0"/>
              </a:rPr>
              <a:t>CASE SCENARIO:</a:t>
            </a:r>
            <a:r>
              <a:rPr kumimoji="0" lang="en-US" sz="2400">
                <a:latin typeface="Tahoma" pitchFamily="34" charset="0"/>
              </a:rPr>
              <a:t> </a:t>
            </a:r>
          </a:p>
          <a:p>
            <a:pPr>
              <a:lnSpc>
                <a:spcPct val="100000"/>
              </a:lnSpc>
              <a:spcBef>
                <a:spcPct val="0"/>
              </a:spcBef>
            </a:pPr>
            <a:r>
              <a:rPr kumimoji="0" lang="en-US" sz="2800" b="1">
                <a:latin typeface="Tahoma" pitchFamily="34" charset="0"/>
              </a:rPr>
              <a:t>Mr. Angelo Fleury</a:t>
            </a:r>
          </a:p>
        </p:txBody>
      </p:sp>
      <p:sp>
        <p:nvSpPr>
          <p:cNvPr id="46084" name="Freeform 4"/>
          <p:cNvSpPr>
            <a:spLocks/>
          </p:cNvSpPr>
          <p:nvPr/>
        </p:nvSpPr>
        <p:spPr bwMode="auto">
          <a:xfrm>
            <a:off x="1458913" y="2214563"/>
            <a:ext cx="5362575" cy="4368800"/>
          </a:xfrm>
          <a:custGeom>
            <a:avLst/>
            <a:gdLst>
              <a:gd name="T0" fmla="*/ 2147483647 w 3378"/>
              <a:gd name="T1" fmla="*/ 879535410 h 2752"/>
              <a:gd name="T2" fmla="*/ 2147483647 w 3378"/>
              <a:gd name="T3" fmla="*/ 909777274 h 2752"/>
              <a:gd name="T4" fmla="*/ 2147483647 w 3378"/>
              <a:gd name="T5" fmla="*/ 879535410 h 2752"/>
              <a:gd name="T6" fmla="*/ 914817645 w 3378"/>
              <a:gd name="T7" fmla="*/ 2147483647 h 2752"/>
              <a:gd name="T8" fmla="*/ 0 w 3378"/>
              <a:gd name="T9" fmla="*/ 2147483647 h 2752"/>
              <a:gd name="T10" fmla="*/ 2147483647 w 3378"/>
              <a:gd name="T11" fmla="*/ 380544352 h 2752"/>
              <a:gd name="T12" fmla="*/ 2147483647 w 3378"/>
              <a:gd name="T13" fmla="*/ 304939691 h 2752"/>
              <a:gd name="T14" fmla="*/ 2147483647 w 3378"/>
              <a:gd name="T15" fmla="*/ 216733460 h 2752"/>
              <a:gd name="T16" fmla="*/ 2147483647 w 3378"/>
              <a:gd name="T17" fmla="*/ 133569077 h 2752"/>
              <a:gd name="T18" fmla="*/ 2147483647 w 3378"/>
              <a:gd name="T19" fmla="*/ 75604685 h 2752"/>
              <a:gd name="T20" fmla="*/ 2147483647 w 3378"/>
              <a:gd name="T21" fmla="*/ 30241877 h 2752"/>
              <a:gd name="T22" fmla="*/ 2147483647 w 3378"/>
              <a:gd name="T23" fmla="*/ 7561263 h 2752"/>
              <a:gd name="T24" fmla="*/ 2147483647 w 3378"/>
              <a:gd name="T25" fmla="*/ 0 h 2752"/>
              <a:gd name="T26" fmla="*/ 2147483647 w 3378"/>
              <a:gd name="T27" fmla="*/ 521673151 h 2752"/>
              <a:gd name="T28" fmla="*/ 2147483647 w 3378"/>
              <a:gd name="T29" fmla="*/ 791328980 h 2752"/>
              <a:gd name="T30" fmla="*/ 2147483647 w 3378"/>
              <a:gd name="T31" fmla="*/ 856853218 h 2752"/>
              <a:gd name="T32" fmla="*/ 2147483647 w 3378"/>
              <a:gd name="T33" fmla="*/ 917336946 h 2752"/>
              <a:gd name="T34" fmla="*/ 2147483647 w 3378"/>
              <a:gd name="T35" fmla="*/ 955140070 h 2752"/>
              <a:gd name="T36" fmla="*/ 2147483647 w 3378"/>
              <a:gd name="T37" fmla="*/ 962699743 h 2752"/>
              <a:gd name="T38" fmla="*/ 2147483647 w 3378"/>
              <a:gd name="T39" fmla="*/ 730845252 h 2752"/>
              <a:gd name="T40" fmla="*/ 2147483647 w 3378"/>
              <a:gd name="T41" fmla="*/ 723285579 h 2752"/>
              <a:gd name="T42" fmla="*/ 2147483647 w 3378"/>
              <a:gd name="T43" fmla="*/ 730845252 h 2752"/>
              <a:gd name="T44" fmla="*/ 2147483647 w 3378"/>
              <a:gd name="T45" fmla="*/ 768648376 h 2752"/>
              <a:gd name="T46" fmla="*/ 2147483647 w 3378"/>
              <a:gd name="T47" fmla="*/ 834172613 h 2752"/>
              <a:gd name="T48" fmla="*/ 2147483647 w 3378"/>
              <a:gd name="T49" fmla="*/ 879535410 h 27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78"/>
              <a:gd name="T76" fmla="*/ 0 h 2752"/>
              <a:gd name="T77" fmla="*/ 3378 w 3378"/>
              <a:gd name="T78" fmla="*/ 2752 h 27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78" h="2752">
                <a:moveTo>
                  <a:pt x="1925" y="349"/>
                </a:moveTo>
                <a:lnTo>
                  <a:pt x="1882" y="361"/>
                </a:lnTo>
                <a:lnTo>
                  <a:pt x="1731" y="349"/>
                </a:lnTo>
                <a:lnTo>
                  <a:pt x="363" y="2752"/>
                </a:lnTo>
                <a:lnTo>
                  <a:pt x="0" y="2752"/>
                </a:lnTo>
                <a:lnTo>
                  <a:pt x="1489" y="151"/>
                </a:lnTo>
                <a:lnTo>
                  <a:pt x="1507" y="121"/>
                </a:lnTo>
                <a:lnTo>
                  <a:pt x="1543" y="86"/>
                </a:lnTo>
                <a:lnTo>
                  <a:pt x="1598" y="53"/>
                </a:lnTo>
                <a:lnTo>
                  <a:pt x="1664" y="30"/>
                </a:lnTo>
                <a:lnTo>
                  <a:pt x="1731" y="12"/>
                </a:lnTo>
                <a:lnTo>
                  <a:pt x="1816" y="3"/>
                </a:lnTo>
                <a:lnTo>
                  <a:pt x="1901" y="0"/>
                </a:lnTo>
                <a:lnTo>
                  <a:pt x="3378" y="207"/>
                </a:lnTo>
                <a:lnTo>
                  <a:pt x="3323" y="314"/>
                </a:lnTo>
                <a:lnTo>
                  <a:pt x="3287" y="340"/>
                </a:lnTo>
                <a:lnTo>
                  <a:pt x="3245" y="364"/>
                </a:lnTo>
                <a:lnTo>
                  <a:pt x="3184" y="379"/>
                </a:lnTo>
                <a:lnTo>
                  <a:pt x="3124" y="382"/>
                </a:lnTo>
                <a:lnTo>
                  <a:pt x="2494" y="290"/>
                </a:lnTo>
                <a:lnTo>
                  <a:pt x="2367" y="287"/>
                </a:lnTo>
                <a:lnTo>
                  <a:pt x="2240" y="290"/>
                </a:lnTo>
                <a:lnTo>
                  <a:pt x="2119" y="305"/>
                </a:lnTo>
                <a:lnTo>
                  <a:pt x="1997" y="331"/>
                </a:lnTo>
                <a:lnTo>
                  <a:pt x="1925" y="349"/>
                </a:lnTo>
                <a:close/>
              </a:path>
            </a:pathLst>
          </a:custGeom>
          <a:solidFill>
            <a:schemeClr val="tx2"/>
          </a:solidFill>
          <a:ln w="0">
            <a:solidFill>
              <a:srgbClr val="000000"/>
            </a:solidFill>
            <a:prstDash val="solid"/>
            <a:round/>
            <a:headEnd/>
            <a:tailEnd/>
          </a:ln>
        </p:spPr>
        <p:txBody>
          <a:bodyPr/>
          <a:lstStyle/>
          <a:p>
            <a:endParaRPr lang="en-US"/>
          </a:p>
        </p:txBody>
      </p:sp>
      <p:sp>
        <p:nvSpPr>
          <p:cNvPr id="46085" name="Freeform 5"/>
          <p:cNvSpPr>
            <a:spLocks/>
          </p:cNvSpPr>
          <p:nvPr/>
        </p:nvSpPr>
        <p:spPr bwMode="auto">
          <a:xfrm>
            <a:off x="4351338" y="2279650"/>
            <a:ext cx="4411662" cy="1231900"/>
          </a:xfrm>
          <a:custGeom>
            <a:avLst/>
            <a:gdLst>
              <a:gd name="T0" fmla="*/ 2147483647 w 2779"/>
              <a:gd name="T1" fmla="*/ 171370621 h 776"/>
              <a:gd name="T2" fmla="*/ 2147483647 w 2779"/>
              <a:gd name="T3" fmla="*/ 186491553 h 776"/>
              <a:gd name="T4" fmla="*/ 2147483647 w 2779"/>
              <a:gd name="T5" fmla="*/ 216733469 h 776"/>
              <a:gd name="T6" fmla="*/ 2147483647 w 2779"/>
              <a:gd name="T7" fmla="*/ 277217200 h 776"/>
              <a:gd name="T8" fmla="*/ 2147483647 w 2779"/>
              <a:gd name="T9" fmla="*/ 345262191 h 776"/>
              <a:gd name="T10" fmla="*/ 2147483647 w 2779"/>
              <a:gd name="T11" fmla="*/ 418346004 h 776"/>
              <a:gd name="T12" fmla="*/ 2147483647 w 2779"/>
              <a:gd name="T13" fmla="*/ 493950668 h 776"/>
              <a:gd name="T14" fmla="*/ 2147483647 w 2779"/>
              <a:gd name="T15" fmla="*/ 559474710 h 776"/>
              <a:gd name="T16" fmla="*/ 2147483647 w 2779"/>
              <a:gd name="T17" fmla="*/ 703124365 h 776"/>
              <a:gd name="T18" fmla="*/ 2147483647 w 2779"/>
              <a:gd name="T19" fmla="*/ 776208079 h 776"/>
              <a:gd name="T20" fmla="*/ 2147483647 w 2779"/>
              <a:gd name="T21" fmla="*/ 761087146 h 776"/>
              <a:gd name="T22" fmla="*/ 2147483647 w 2779"/>
              <a:gd name="T23" fmla="*/ 672882499 h 776"/>
              <a:gd name="T24" fmla="*/ 2147483647 w 2779"/>
              <a:gd name="T25" fmla="*/ 597277836 h 776"/>
              <a:gd name="T26" fmla="*/ 2147483647 w 2779"/>
              <a:gd name="T27" fmla="*/ 516632861 h 776"/>
              <a:gd name="T28" fmla="*/ 2147483647 w 2779"/>
              <a:gd name="T29" fmla="*/ 418346004 h 776"/>
              <a:gd name="T30" fmla="*/ 2147483647 w 2779"/>
              <a:gd name="T31" fmla="*/ 330141258 h 776"/>
              <a:gd name="T32" fmla="*/ 2147483647 w 2779"/>
              <a:gd name="T33" fmla="*/ 224294729 h 776"/>
              <a:gd name="T34" fmla="*/ 2147483647 w 2779"/>
              <a:gd name="T35" fmla="*/ 186491553 h 776"/>
              <a:gd name="T36" fmla="*/ 2147483647 w 2779"/>
              <a:gd name="T37" fmla="*/ 178931881 h 776"/>
              <a:gd name="T38" fmla="*/ 2147483647 w 2779"/>
              <a:gd name="T39" fmla="*/ 0 h 776"/>
              <a:gd name="T40" fmla="*/ 2147483647 w 2779"/>
              <a:gd name="T41" fmla="*/ 15120939 h 776"/>
              <a:gd name="T42" fmla="*/ 2147483647 w 2779"/>
              <a:gd name="T43" fmla="*/ 52924083 h 776"/>
              <a:gd name="T44" fmla="*/ 2147483647 w 2779"/>
              <a:gd name="T45" fmla="*/ 113407839 h 776"/>
              <a:gd name="T46" fmla="*/ 2147483647 w 2779"/>
              <a:gd name="T47" fmla="*/ 194052814 h 776"/>
              <a:gd name="T48" fmla="*/ 2147483647 w 2779"/>
              <a:gd name="T49" fmla="*/ 239415661 h 776"/>
              <a:gd name="T50" fmla="*/ 2147483647 w 2779"/>
              <a:gd name="T51" fmla="*/ 262096267 h 776"/>
              <a:gd name="T52" fmla="*/ 2147483647 w 2779"/>
              <a:gd name="T53" fmla="*/ 277217200 h 776"/>
              <a:gd name="T54" fmla="*/ 2147483647 w 2779"/>
              <a:gd name="T55" fmla="*/ 425907264 h 776"/>
              <a:gd name="T56" fmla="*/ 2147483647 w 2779"/>
              <a:gd name="T57" fmla="*/ 753527474 h 776"/>
              <a:gd name="T58" fmla="*/ 2147483647 w 2779"/>
              <a:gd name="T59" fmla="*/ 851812941 h 776"/>
              <a:gd name="T60" fmla="*/ 1693545007 w 2779"/>
              <a:gd name="T61" fmla="*/ 627519701 h 776"/>
              <a:gd name="T62" fmla="*/ 1053425220 w 2779"/>
              <a:gd name="T63" fmla="*/ 635079374 h 776"/>
              <a:gd name="T64" fmla="*/ 441026543 w 2779"/>
              <a:gd name="T65" fmla="*/ 723285608 h 776"/>
              <a:gd name="T66" fmla="*/ 166330285 w 2779"/>
              <a:gd name="T67" fmla="*/ 806449945 h 776"/>
              <a:gd name="T68" fmla="*/ 30241873 w 2779"/>
              <a:gd name="T69" fmla="*/ 917336983 h 776"/>
              <a:gd name="T70" fmla="*/ 2147483647 w 2779"/>
              <a:gd name="T71" fmla="*/ 1955641428 h 776"/>
              <a:gd name="T72" fmla="*/ 2147483647 w 2779"/>
              <a:gd name="T73" fmla="*/ 1343244049 h 776"/>
              <a:gd name="T74" fmla="*/ 2147483647 w 2779"/>
              <a:gd name="T75" fmla="*/ 1267639386 h 776"/>
              <a:gd name="T76" fmla="*/ 2147483647 w 2779"/>
              <a:gd name="T77" fmla="*/ 1141631613 h 776"/>
              <a:gd name="T78" fmla="*/ 2147483647 w 2779"/>
              <a:gd name="T79" fmla="*/ 776208079 h 776"/>
              <a:gd name="T80" fmla="*/ 2147483647 w 2779"/>
              <a:gd name="T81" fmla="*/ 582156903 h 776"/>
              <a:gd name="T82" fmla="*/ 2147483647 w 2779"/>
              <a:gd name="T83" fmla="*/ 425907264 h 776"/>
              <a:gd name="T84" fmla="*/ 2147483647 w 2779"/>
              <a:gd name="T85" fmla="*/ 231854401 h 776"/>
              <a:gd name="T86" fmla="*/ 2147483647 w 2779"/>
              <a:gd name="T87" fmla="*/ 83165949 h 776"/>
              <a:gd name="T88" fmla="*/ 2147483647 w 2779"/>
              <a:gd name="T89" fmla="*/ 15120939 h 776"/>
              <a:gd name="T90" fmla="*/ 2147483647 w 2779"/>
              <a:gd name="T91" fmla="*/ 178931881 h 7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9"/>
              <a:gd name="T139" fmla="*/ 0 h 776"/>
              <a:gd name="T140" fmla="*/ 2779 w 2779"/>
              <a:gd name="T141" fmla="*/ 776 h 7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9" h="776">
                <a:moveTo>
                  <a:pt x="2192" y="71"/>
                </a:moveTo>
                <a:lnTo>
                  <a:pt x="2137" y="68"/>
                </a:lnTo>
                <a:lnTo>
                  <a:pt x="2107" y="71"/>
                </a:lnTo>
                <a:lnTo>
                  <a:pt x="2076" y="74"/>
                </a:lnTo>
                <a:lnTo>
                  <a:pt x="2040" y="80"/>
                </a:lnTo>
                <a:lnTo>
                  <a:pt x="2016" y="86"/>
                </a:lnTo>
                <a:lnTo>
                  <a:pt x="1986" y="101"/>
                </a:lnTo>
                <a:lnTo>
                  <a:pt x="1961" y="110"/>
                </a:lnTo>
                <a:lnTo>
                  <a:pt x="1949" y="122"/>
                </a:lnTo>
                <a:lnTo>
                  <a:pt x="1931" y="137"/>
                </a:lnTo>
                <a:lnTo>
                  <a:pt x="1919" y="154"/>
                </a:lnTo>
                <a:lnTo>
                  <a:pt x="1913" y="166"/>
                </a:lnTo>
                <a:lnTo>
                  <a:pt x="1907" y="181"/>
                </a:lnTo>
                <a:lnTo>
                  <a:pt x="1907" y="196"/>
                </a:lnTo>
                <a:lnTo>
                  <a:pt x="1913" y="208"/>
                </a:lnTo>
                <a:lnTo>
                  <a:pt x="1919" y="222"/>
                </a:lnTo>
                <a:lnTo>
                  <a:pt x="1943" y="255"/>
                </a:lnTo>
                <a:lnTo>
                  <a:pt x="1986" y="279"/>
                </a:lnTo>
                <a:lnTo>
                  <a:pt x="2034" y="299"/>
                </a:lnTo>
                <a:lnTo>
                  <a:pt x="2095" y="308"/>
                </a:lnTo>
                <a:lnTo>
                  <a:pt x="2155" y="308"/>
                </a:lnTo>
                <a:lnTo>
                  <a:pt x="2216" y="302"/>
                </a:lnTo>
                <a:lnTo>
                  <a:pt x="2270" y="287"/>
                </a:lnTo>
                <a:lnTo>
                  <a:pt x="2307" y="267"/>
                </a:lnTo>
                <a:lnTo>
                  <a:pt x="2331" y="255"/>
                </a:lnTo>
                <a:lnTo>
                  <a:pt x="2349" y="237"/>
                </a:lnTo>
                <a:lnTo>
                  <a:pt x="2367" y="219"/>
                </a:lnTo>
                <a:lnTo>
                  <a:pt x="2373" y="205"/>
                </a:lnTo>
                <a:lnTo>
                  <a:pt x="2379" y="184"/>
                </a:lnTo>
                <a:lnTo>
                  <a:pt x="2373" y="166"/>
                </a:lnTo>
                <a:lnTo>
                  <a:pt x="2367" y="151"/>
                </a:lnTo>
                <a:lnTo>
                  <a:pt x="2355" y="131"/>
                </a:lnTo>
                <a:lnTo>
                  <a:pt x="2331" y="116"/>
                </a:lnTo>
                <a:lnTo>
                  <a:pt x="2276" y="89"/>
                </a:lnTo>
                <a:lnTo>
                  <a:pt x="2246" y="80"/>
                </a:lnTo>
                <a:lnTo>
                  <a:pt x="2216" y="74"/>
                </a:lnTo>
                <a:lnTo>
                  <a:pt x="2210" y="74"/>
                </a:lnTo>
                <a:lnTo>
                  <a:pt x="2192" y="71"/>
                </a:lnTo>
                <a:lnTo>
                  <a:pt x="2228" y="3"/>
                </a:lnTo>
                <a:lnTo>
                  <a:pt x="2131" y="0"/>
                </a:lnTo>
                <a:lnTo>
                  <a:pt x="2095" y="0"/>
                </a:lnTo>
                <a:lnTo>
                  <a:pt x="2058" y="6"/>
                </a:lnTo>
                <a:lnTo>
                  <a:pt x="2022" y="12"/>
                </a:lnTo>
                <a:lnTo>
                  <a:pt x="1992" y="21"/>
                </a:lnTo>
                <a:lnTo>
                  <a:pt x="1961" y="30"/>
                </a:lnTo>
                <a:lnTo>
                  <a:pt x="1931" y="45"/>
                </a:lnTo>
                <a:lnTo>
                  <a:pt x="1907" y="54"/>
                </a:lnTo>
                <a:lnTo>
                  <a:pt x="1859" y="77"/>
                </a:lnTo>
                <a:lnTo>
                  <a:pt x="1840" y="89"/>
                </a:lnTo>
                <a:lnTo>
                  <a:pt x="1810" y="95"/>
                </a:lnTo>
                <a:lnTo>
                  <a:pt x="1780" y="101"/>
                </a:lnTo>
                <a:lnTo>
                  <a:pt x="1744" y="104"/>
                </a:lnTo>
                <a:lnTo>
                  <a:pt x="1713" y="107"/>
                </a:lnTo>
                <a:lnTo>
                  <a:pt x="1665" y="110"/>
                </a:lnTo>
                <a:lnTo>
                  <a:pt x="1574" y="110"/>
                </a:lnTo>
                <a:lnTo>
                  <a:pt x="1556" y="169"/>
                </a:lnTo>
                <a:lnTo>
                  <a:pt x="1501" y="276"/>
                </a:lnTo>
                <a:lnTo>
                  <a:pt x="1465" y="299"/>
                </a:lnTo>
                <a:lnTo>
                  <a:pt x="1423" y="323"/>
                </a:lnTo>
                <a:lnTo>
                  <a:pt x="1362" y="338"/>
                </a:lnTo>
                <a:lnTo>
                  <a:pt x="1302" y="344"/>
                </a:lnTo>
                <a:lnTo>
                  <a:pt x="672" y="249"/>
                </a:lnTo>
                <a:lnTo>
                  <a:pt x="545" y="246"/>
                </a:lnTo>
                <a:lnTo>
                  <a:pt x="418" y="252"/>
                </a:lnTo>
                <a:lnTo>
                  <a:pt x="297" y="264"/>
                </a:lnTo>
                <a:lnTo>
                  <a:pt x="175" y="287"/>
                </a:lnTo>
                <a:lnTo>
                  <a:pt x="121" y="299"/>
                </a:lnTo>
                <a:lnTo>
                  <a:pt x="66" y="320"/>
                </a:lnTo>
                <a:lnTo>
                  <a:pt x="36" y="338"/>
                </a:lnTo>
                <a:lnTo>
                  <a:pt x="12" y="364"/>
                </a:lnTo>
                <a:lnTo>
                  <a:pt x="0" y="388"/>
                </a:lnTo>
                <a:lnTo>
                  <a:pt x="2779" y="776"/>
                </a:lnTo>
                <a:lnTo>
                  <a:pt x="2779" y="551"/>
                </a:lnTo>
                <a:lnTo>
                  <a:pt x="2700" y="533"/>
                </a:lnTo>
                <a:lnTo>
                  <a:pt x="2652" y="518"/>
                </a:lnTo>
                <a:lnTo>
                  <a:pt x="2627" y="503"/>
                </a:lnTo>
                <a:lnTo>
                  <a:pt x="2603" y="483"/>
                </a:lnTo>
                <a:lnTo>
                  <a:pt x="2591" y="453"/>
                </a:lnTo>
                <a:lnTo>
                  <a:pt x="2603" y="412"/>
                </a:lnTo>
                <a:lnTo>
                  <a:pt x="2664" y="308"/>
                </a:lnTo>
                <a:lnTo>
                  <a:pt x="2700" y="258"/>
                </a:lnTo>
                <a:lnTo>
                  <a:pt x="2615" y="231"/>
                </a:lnTo>
                <a:lnTo>
                  <a:pt x="2555" y="205"/>
                </a:lnTo>
                <a:lnTo>
                  <a:pt x="2506" y="169"/>
                </a:lnTo>
                <a:lnTo>
                  <a:pt x="2476" y="131"/>
                </a:lnTo>
                <a:lnTo>
                  <a:pt x="2452" y="92"/>
                </a:lnTo>
                <a:lnTo>
                  <a:pt x="2409" y="63"/>
                </a:lnTo>
                <a:lnTo>
                  <a:pt x="2355" y="33"/>
                </a:lnTo>
                <a:lnTo>
                  <a:pt x="2288" y="15"/>
                </a:lnTo>
                <a:lnTo>
                  <a:pt x="2258" y="6"/>
                </a:lnTo>
                <a:lnTo>
                  <a:pt x="2228" y="3"/>
                </a:lnTo>
                <a:lnTo>
                  <a:pt x="2192" y="71"/>
                </a:lnTo>
                <a:close/>
              </a:path>
            </a:pathLst>
          </a:custGeom>
          <a:solidFill>
            <a:srgbClr val="008080"/>
          </a:solidFill>
          <a:ln w="0">
            <a:solidFill>
              <a:srgbClr val="000000"/>
            </a:solidFill>
            <a:prstDash val="solid"/>
            <a:round/>
            <a:headEnd/>
            <a:tailEnd/>
          </a:ln>
        </p:spPr>
        <p:txBody>
          <a:bodyPr/>
          <a:lstStyle/>
          <a:p>
            <a:endParaRPr lang="en-US"/>
          </a:p>
        </p:txBody>
      </p:sp>
      <p:sp>
        <p:nvSpPr>
          <p:cNvPr id="46086" name="Freeform 6"/>
          <p:cNvSpPr>
            <a:spLocks/>
          </p:cNvSpPr>
          <p:nvPr/>
        </p:nvSpPr>
        <p:spPr bwMode="auto">
          <a:xfrm>
            <a:off x="2047875" y="2755900"/>
            <a:ext cx="6727825" cy="3814763"/>
          </a:xfrm>
          <a:custGeom>
            <a:avLst/>
            <a:gdLst>
              <a:gd name="T0" fmla="*/ 2147483647 w 4238"/>
              <a:gd name="T1" fmla="*/ 30241879 h 2403"/>
              <a:gd name="T2" fmla="*/ 2147483647 w 4238"/>
              <a:gd name="T3" fmla="*/ 75604691 h 2403"/>
              <a:gd name="T4" fmla="*/ 2147483647 w 4238"/>
              <a:gd name="T5" fmla="*/ 141128761 h 2403"/>
              <a:gd name="T6" fmla="*/ 2147483647 w 4238"/>
              <a:gd name="T7" fmla="*/ 201612494 h 2403"/>
              <a:gd name="T8" fmla="*/ 2147483647 w 4238"/>
              <a:gd name="T9" fmla="*/ 1179433197 h 2403"/>
              <a:gd name="T10" fmla="*/ 2147483647 w 4238"/>
              <a:gd name="T11" fmla="*/ 2147483647 h 2403"/>
              <a:gd name="T12" fmla="*/ 0 w 4238"/>
              <a:gd name="T13" fmla="*/ 2147483647 h 2403"/>
              <a:gd name="T14" fmla="*/ 2147483647 w 4238"/>
              <a:gd name="T15" fmla="*/ 0 h 2403"/>
              <a:gd name="T16" fmla="*/ 2147483647 w 4238"/>
              <a:gd name="T17" fmla="*/ 30241879 h 2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8"/>
              <a:gd name="T28" fmla="*/ 0 h 2403"/>
              <a:gd name="T29" fmla="*/ 4238 w 4238"/>
              <a:gd name="T30" fmla="*/ 2403 h 24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8" h="2403">
                <a:moveTo>
                  <a:pt x="1519" y="12"/>
                </a:moveTo>
                <a:lnTo>
                  <a:pt x="1495" y="30"/>
                </a:lnTo>
                <a:lnTo>
                  <a:pt x="1471" y="56"/>
                </a:lnTo>
                <a:lnTo>
                  <a:pt x="1459" y="80"/>
                </a:lnTo>
                <a:lnTo>
                  <a:pt x="4238" y="468"/>
                </a:lnTo>
                <a:lnTo>
                  <a:pt x="4238" y="2403"/>
                </a:lnTo>
                <a:lnTo>
                  <a:pt x="0" y="2403"/>
                </a:lnTo>
                <a:lnTo>
                  <a:pt x="1368" y="0"/>
                </a:lnTo>
                <a:lnTo>
                  <a:pt x="1519" y="12"/>
                </a:lnTo>
                <a:close/>
              </a:path>
            </a:pathLst>
          </a:custGeom>
          <a:solidFill>
            <a:srgbClr val="FFFFFF"/>
          </a:solidFill>
          <a:ln w="0">
            <a:solidFill>
              <a:srgbClr val="000000"/>
            </a:solidFill>
            <a:prstDash val="solid"/>
            <a:round/>
            <a:headEnd/>
            <a:tailEnd/>
          </a:ln>
        </p:spPr>
        <p:txBody>
          <a:bodyPr/>
          <a:lstStyle/>
          <a:p>
            <a:endParaRPr lang="en-US"/>
          </a:p>
        </p:txBody>
      </p:sp>
      <p:sp>
        <p:nvSpPr>
          <p:cNvPr id="46087" name="Freeform 7"/>
          <p:cNvSpPr>
            <a:spLocks/>
          </p:cNvSpPr>
          <p:nvPr/>
        </p:nvSpPr>
        <p:spPr bwMode="auto">
          <a:xfrm>
            <a:off x="8464550" y="2768600"/>
            <a:ext cx="298450" cy="385763"/>
          </a:xfrm>
          <a:custGeom>
            <a:avLst/>
            <a:gdLst>
              <a:gd name="T0" fmla="*/ 473789420 w 188"/>
              <a:gd name="T1" fmla="*/ 612399601 h 243"/>
              <a:gd name="T2" fmla="*/ 380544363 w 188"/>
              <a:gd name="T3" fmla="*/ 589717377 h 243"/>
              <a:gd name="T4" fmla="*/ 274697835 w 188"/>
              <a:gd name="T5" fmla="*/ 567036741 h 243"/>
              <a:gd name="T6" fmla="*/ 153730325 w 188"/>
              <a:gd name="T7" fmla="*/ 521673881 h 243"/>
              <a:gd name="T8" fmla="*/ 90725620 w 188"/>
              <a:gd name="T9" fmla="*/ 491431974 h 243"/>
              <a:gd name="T10" fmla="*/ 30241878 w 188"/>
              <a:gd name="T11" fmla="*/ 441028797 h 243"/>
              <a:gd name="T12" fmla="*/ 0 w 188"/>
              <a:gd name="T13" fmla="*/ 372983614 h 243"/>
              <a:gd name="T14" fmla="*/ 30241878 w 188"/>
              <a:gd name="T15" fmla="*/ 262096623 h 243"/>
              <a:gd name="T16" fmla="*/ 183972190 w 188"/>
              <a:gd name="T17" fmla="*/ 0 h 243"/>
              <a:gd name="T18" fmla="*/ 473789420 w 188"/>
              <a:gd name="T19" fmla="*/ 30241919 h 243"/>
              <a:gd name="T20" fmla="*/ 473789420 w 188"/>
              <a:gd name="T21" fmla="*/ 612399601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243"/>
              <a:gd name="T35" fmla="*/ 188 w 188"/>
              <a:gd name="T36" fmla="*/ 243 h 2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243">
                <a:moveTo>
                  <a:pt x="188" y="243"/>
                </a:moveTo>
                <a:lnTo>
                  <a:pt x="151" y="234"/>
                </a:lnTo>
                <a:lnTo>
                  <a:pt x="109" y="225"/>
                </a:lnTo>
                <a:lnTo>
                  <a:pt x="61" y="207"/>
                </a:lnTo>
                <a:lnTo>
                  <a:pt x="36" y="195"/>
                </a:lnTo>
                <a:lnTo>
                  <a:pt x="12" y="175"/>
                </a:lnTo>
                <a:lnTo>
                  <a:pt x="0" y="148"/>
                </a:lnTo>
                <a:lnTo>
                  <a:pt x="12" y="104"/>
                </a:lnTo>
                <a:lnTo>
                  <a:pt x="73" y="0"/>
                </a:lnTo>
                <a:lnTo>
                  <a:pt x="188" y="12"/>
                </a:lnTo>
                <a:lnTo>
                  <a:pt x="188" y="243"/>
                </a:lnTo>
                <a:close/>
              </a:path>
            </a:pathLst>
          </a:custGeom>
          <a:solidFill>
            <a:schemeClr val="tx2"/>
          </a:solidFill>
          <a:ln w="0">
            <a:solidFill>
              <a:srgbClr val="000000"/>
            </a:solidFill>
            <a:prstDash val="solid"/>
            <a:round/>
            <a:headEnd/>
            <a:tailEnd/>
          </a:ln>
        </p:spPr>
        <p:txBody>
          <a:bodyPr/>
          <a:lstStyle/>
          <a:p>
            <a:endParaRPr lang="en-US"/>
          </a:p>
        </p:txBody>
      </p:sp>
      <p:sp>
        <p:nvSpPr>
          <p:cNvPr id="46088" name="Freeform 8"/>
          <p:cNvSpPr>
            <a:spLocks/>
          </p:cNvSpPr>
          <p:nvPr/>
        </p:nvSpPr>
        <p:spPr bwMode="auto">
          <a:xfrm>
            <a:off x="7388225" y="2617788"/>
            <a:ext cx="635000" cy="150812"/>
          </a:xfrm>
          <a:custGeom>
            <a:avLst/>
            <a:gdLst>
              <a:gd name="T0" fmla="*/ 0 w 400"/>
              <a:gd name="T1" fmla="*/ 0 h 95"/>
              <a:gd name="T2" fmla="*/ 1008062589 w 400"/>
              <a:gd name="T3" fmla="*/ 120967110 h 95"/>
              <a:gd name="T4" fmla="*/ 992941656 w 400"/>
              <a:gd name="T5" fmla="*/ 136087992 h 95"/>
              <a:gd name="T6" fmla="*/ 899696697 w 400"/>
              <a:gd name="T7" fmla="*/ 186490934 h 95"/>
              <a:gd name="T8" fmla="*/ 763608103 w 400"/>
              <a:gd name="T9" fmla="*/ 224292396 h 95"/>
              <a:gd name="T10" fmla="*/ 609877825 w 400"/>
              <a:gd name="T11" fmla="*/ 239413279 h 95"/>
              <a:gd name="T12" fmla="*/ 458668496 w 400"/>
              <a:gd name="T13" fmla="*/ 239413279 h 95"/>
              <a:gd name="T14" fmla="*/ 304939706 w 400"/>
              <a:gd name="T15" fmla="*/ 216732749 h 95"/>
              <a:gd name="T16" fmla="*/ 183972193 w 400"/>
              <a:gd name="T17" fmla="*/ 166329757 h 95"/>
              <a:gd name="T18" fmla="*/ 75604689 w 400"/>
              <a:gd name="T19" fmla="*/ 105846227 h 95"/>
              <a:gd name="T20" fmla="*/ 30241878 w 400"/>
              <a:gd name="T21" fmla="*/ 45362660 h 95"/>
              <a:gd name="T22" fmla="*/ 0 w 400"/>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
              <a:gd name="T37" fmla="*/ 0 h 95"/>
              <a:gd name="T38" fmla="*/ 400 w 400"/>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 h="95">
                <a:moveTo>
                  <a:pt x="0" y="0"/>
                </a:moveTo>
                <a:lnTo>
                  <a:pt x="400" y="48"/>
                </a:lnTo>
                <a:lnTo>
                  <a:pt x="394" y="54"/>
                </a:lnTo>
                <a:lnTo>
                  <a:pt x="357" y="74"/>
                </a:lnTo>
                <a:lnTo>
                  <a:pt x="303" y="89"/>
                </a:lnTo>
                <a:lnTo>
                  <a:pt x="242" y="95"/>
                </a:lnTo>
                <a:lnTo>
                  <a:pt x="182" y="95"/>
                </a:lnTo>
                <a:lnTo>
                  <a:pt x="121" y="86"/>
                </a:lnTo>
                <a:lnTo>
                  <a:pt x="73" y="66"/>
                </a:lnTo>
                <a:lnTo>
                  <a:pt x="30" y="42"/>
                </a:lnTo>
                <a:lnTo>
                  <a:pt x="12" y="18"/>
                </a:lnTo>
                <a:lnTo>
                  <a:pt x="0" y="0"/>
                </a:lnTo>
                <a:close/>
              </a:path>
            </a:pathLst>
          </a:custGeom>
          <a:solidFill>
            <a:schemeClr val="tx2"/>
          </a:solidFill>
          <a:ln w="0">
            <a:solidFill>
              <a:srgbClr val="000000"/>
            </a:solidFill>
            <a:prstDash val="solid"/>
            <a:round/>
            <a:headEnd/>
            <a:tailEnd/>
          </a:ln>
        </p:spPr>
        <p:txBody>
          <a:bodyPr/>
          <a:lstStyle/>
          <a:p>
            <a:endParaRPr lang="en-US"/>
          </a:p>
        </p:txBody>
      </p:sp>
      <p:sp>
        <p:nvSpPr>
          <p:cNvPr id="46089" name="Freeform 9"/>
          <p:cNvSpPr>
            <a:spLocks/>
          </p:cNvSpPr>
          <p:nvPr/>
        </p:nvSpPr>
        <p:spPr bwMode="auto">
          <a:xfrm>
            <a:off x="6985000" y="2505075"/>
            <a:ext cx="230188" cy="19050"/>
          </a:xfrm>
          <a:custGeom>
            <a:avLst/>
            <a:gdLst>
              <a:gd name="T0" fmla="*/ 0 w 145"/>
              <a:gd name="T1" fmla="*/ 30241878 h 12"/>
              <a:gd name="T2" fmla="*/ 181451617 w 145"/>
              <a:gd name="T3" fmla="*/ 30241878 h 12"/>
              <a:gd name="T4" fmla="*/ 274698405 w 145"/>
              <a:gd name="T5" fmla="*/ 22682199 h 12"/>
              <a:gd name="T6" fmla="*/ 335182261 w 145"/>
              <a:gd name="T7" fmla="*/ 7561263 h 12"/>
              <a:gd name="T8" fmla="*/ 365424189 w 145"/>
              <a:gd name="T9" fmla="*/ 0 h 12"/>
              <a:gd name="T10" fmla="*/ 0 60000 65536"/>
              <a:gd name="T11" fmla="*/ 0 60000 65536"/>
              <a:gd name="T12" fmla="*/ 0 60000 65536"/>
              <a:gd name="T13" fmla="*/ 0 60000 65536"/>
              <a:gd name="T14" fmla="*/ 0 60000 65536"/>
              <a:gd name="T15" fmla="*/ 0 w 145"/>
              <a:gd name="T16" fmla="*/ 0 h 12"/>
              <a:gd name="T17" fmla="*/ 145 w 145"/>
              <a:gd name="T18" fmla="*/ 12 h 12"/>
            </a:gdLst>
            <a:ahLst/>
            <a:cxnLst>
              <a:cxn ang="T10">
                <a:pos x="T0" y="T1"/>
              </a:cxn>
              <a:cxn ang="T11">
                <a:pos x="T2" y="T3"/>
              </a:cxn>
              <a:cxn ang="T12">
                <a:pos x="T4" y="T5"/>
              </a:cxn>
              <a:cxn ang="T13">
                <a:pos x="T6" y="T7"/>
              </a:cxn>
              <a:cxn ang="T14">
                <a:pos x="T8" y="T9"/>
              </a:cxn>
            </a:cxnLst>
            <a:rect l="T15" t="T16" r="T17" b="T18"/>
            <a:pathLst>
              <a:path w="145" h="12">
                <a:moveTo>
                  <a:pt x="0" y="12"/>
                </a:moveTo>
                <a:lnTo>
                  <a:pt x="72" y="12"/>
                </a:lnTo>
                <a:lnTo>
                  <a:pt x="109" y="9"/>
                </a:lnTo>
                <a:lnTo>
                  <a:pt x="133" y="3"/>
                </a:lnTo>
                <a:lnTo>
                  <a:pt x="145" y="0"/>
                </a:lnTo>
              </a:path>
            </a:pathLst>
          </a:custGeom>
          <a:noFill/>
          <a:ln w="0">
            <a:solidFill>
              <a:srgbClr val="000000"/>
            </a:solidFill>
            <a:prstDash val="solid"/>
            <a:round/>
            <a:headEnd/>
            <a:tailEnd/>
          </a:ln>
        </p:spPr>
        <p:txBody>
          <a:bodyPr/>
          <a:lstStyle/>
          <a:p>
            <a:endParaRPr lang="en-US"/>
          </a:p>
        </p:txBody>
      </p:sp>
      <p:sp>
        <p:nvSpPr>
          <p:cNvPr id="46090" name="Freeform 10"/>
          <p:cNvSpPr>
            <a:spLocks/>
          </p:cNvSpPr>
          <p:nvPr/>
        </p:nvSpPr>
        <p:spPr bwMode="auto">
          <a:xfrm>
            <a:off x="8272463" y="2646363"/>
            <a:ext cx="192087" cy="76200"/>
          </a:xfrm>
          <a:custGeom>
            <a:avLst/>
            <a:gdLst>
              <a:gd name="T0" fmla="*/ 304937341 w 121"/>
              <a:gd name="T1" fmla="*/ 120967511 h 48"/>
              <a:gd name="T2" fmla="*/ 244453764 w 121"/>
              <a:gd name="T3" fmla="*/ 105846578 h 48"/>
              <a:gd name="T4" fmla="*/ 183970137 w 121"/>
              <a:gd name="T5" fmla="*/ 83165948 h 48"/>
              <a:gd name="T6" fmla="*/ 153728348 w 121"/>
              <a:gd name="T7" fmla="*/ 75604688 h 48"/>
              <a:gd name="T8" fmla="*/ 0 w 121"/>
              <a:gd name="T9" fmla="*/ 0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48"/>
                </a:moveTo>
                <a:lnTo>
                  <a:pt x="97" y="42"/>
                </a:lnTo>
                <a:lnTo>
                  <a:pt x="73" y="33"/>
                </a:lnTo>
                <a:lnTo>
                  <a:pt x="61" y="30"/>
                </a:lnTo>
                <a:lnTo>
                  <a:pt x="0" y="0"/>
                </a:lnTo>
              </a:path>
            </a:pathLst>
          </a:custGeom>
          <a:noFill/>
          <a:ln w="0">
            <a:solidFill>
              <a:srgbClr val="000000"/>
            </a:solidFill>
            <a:prstDash val="solid"/>
            <a:round/>
            <a:headEnd/>
            <a:tailEnd/>
          </a:ln>
        </p:spPr>
        <p:txBody>
          <a:bodyPr/>
          <a:lstStyle/>
          <a:p>
            <a:endParaRPr lang="en-US"/>
          </a:p>
        </p:txBody>
      </p:sp>
      <p:sp>
        <p:nvSpPr>
          <p:cNvPr id="46091" name="Freeform 11"/>
          <p:cNvSpPr>
            <a:spLocks/>
          </p:cNvSpPr>
          <p:nvPr/>
        </p:nvSpPr>
        <p:spPr bwMode="auto">
          <a:xfrm>
            <a:off x="7196138" y="2519363"/>
            <a:ext cx="1057275" cy="338137"/>
          </a:xfrm>
          <a:custGeom>
            <a:avLst/>
            <a:gdLst>
              <a:gd name="T0" fmla="*/ 1678424241 w 666"/>
              <a:gd name="T1" fmla="*/ 224292816 h 213"/>
              <a:gd name="T2" fmla="*/ 1663302912 w 666"/>
              <a:gd name="T3" fmla="*/ 262095887 h 213"/>
              <a:gd name="T4" fmla="*/ 1633061048 w 666"/>
              <a:gd name="T5" fmla="*/ 292337708 h 213"/>
              <a:gd name="T6" fmla="*/ 1602819184 w 666"/>
              <a:gd name="T7" fmla="*/ 330139191 h 213"/>
              <a:gd name="T8" fmla="*/ 1554937027 w 666"/>
              <a:gd name="T9" fmla="*/ 357861655 h 213"/>
              <a:gd name="T10" fmla="*/ 1509574231 w 666"/>
              <a:gd name="T11" fmla="*/ 395663138 h 213"/>
              <a:gd name="T12" fmla="*/ 1449090503 w 666"/>
              <a:gd name="T13" fmla="*/ 425905059 h 213"/>
              <a:gd name="T14" fmla="*/ 1388606775 w 666"/>
              <a:gd name="T15" fmla="*/ 448587219 h 213"/>
              <a:gd name="T16" fmla="*/ 1328123048 w 666"/>
              <a:gd name="T17" fmla="*/ 471267792 h 213"/>
              <a:gd name="T18" fmla="*/ 1249997439 w 666"/>
              <a:gd name="T19" fmla="*/ 493949951 h 213"/>
              <a:gd name="T20" fmla="*/ 1174392779 w 666"/>
              <a:gd name="T21" fmla="*/ 509070862 h 213"/>
              <a:gd name="T22" fmla="*/ 1098788119 w 666"/>
              <a:gd name="T23" fmla="*/ 521670828 h 213"/>
              <a:gd name="T24" fmla="*/ 1023183459 w 666"/>
              <a:gd name="T25" fmla="*/ 536791738 h 213"/>
              <a:gd name="T26" fmla="*/ 685482447 w 666"/>
              <a:gd name="T27" fmla="*/ 536791738 h 213"/>
              <a:gd name="T28" fmla="*/ 579635923 w 666"/>
              <a:gd name="T29" fmla="*/ 521670828 h 213"/>
              <a:gd name="T30" fmla="*/ 549394060 w 666"/>
              <a:gd name="T31" fmla="*/ 516630524 h 213"/>
              <a:gd name="T32" fmla="*/ 488910332 w 666"/>
              <a:gd name="T33" fmla="*/ 501509613 h 213"/>
              <a:gd name="T34" fmla="*/ 395665279 w 666"/>
              <a:gd name="T35" fmla="*/ 478829041 h 213"/>
              <a:gd name="T36" fmla="*/ 335181551 w 666"/>
              <a:gd name="T37" fmla="*/ 463708130 h 213"/>
              <a:gd name="T38" fmla="*/ 214214096 w 666"/>
              <a:gd name="T39" fmla="*/ 403224387 h 213"/>
              <a:gd name="T40" fmla="*/ 168851250 w 666"/>
              <a:gd name="T41" fmla="*/ 372982566 h 213"/>
              <a:gd name="T42" fmla="*/ 120967505 w 666"/>
              <a:gd name="T43" fmla="*/ 342740744 h 213"/>
              <a:gd name="T44" fmla="*/ 75604685 w 666"/>
              <a:gd name="T45" fmla="*/ 307458619 h 213"/>
              <a:gd name="T46" fmla="*/ 45362808 w 666"/>
              <a:gd name="T47" fmla="*/ 269655548 h 213"/>
              <a:gd name="T48" fmla="*/ 30241876 w 666"/>
              <a:gd name="T49" fmla="*/ 231854065 h 213"/>
              <a:gd name="T50" fmla="*/ 15120938 w 666"/>
              <a:gd name="T51" fmla="*/ 194050945 h 213"/>
              <a:gd name="T52" fmla="*/ 0 w 666"/>
              <a:gd name="T53" fmla="*/ 156249461 h 213"/>
              <a:gd name="T54" fmla="*/ 0 w 666"/>
              <a:gd name="T55" fmla="*/ 75604579 h 213"/>
              <a:gd name="T56" fmla="*/ 15120938 w 666"/>
              <a:gd name="T57" fmla="*/ 37801496 h 213"/>
              <a:gd name="T58" fmla="*/ 45362808 w 666"/>
              <a:gd name="T59" fmla="*/ 0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6"/>
              <a:gd name="T91" fmla="*/ 0 h 213"/>
              <a:gd name="T92" fmla="*/ 666 w 666"/>
              <a:gd name="T93" fmla="*/ 213 h 2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6" h="213">
                <a:moveTo>
                  <a:pt x="666" y="89"/>
                </a:moveTo>
                <a:lnTo>
                  <a:pt x="660" y="104"/>
                </a:lnTo>
                <a:lnTo>
                  <a:pt x="648" y="116"/>
                </a:lnTo>
                <a:lnTo>
                  <a:pt x="636" y="131"/>
                </a:lnTo>
                <a:lnTo>
                  <a:pt x="617" y="142"/>
                </a:lnTo>
                <a:lnTo>
                  <a:pt x="599" y="157"/>
                </a:lnTo>
                <a:lnTo>
                  <a:pt x="575" y="169"/>
                </a:lnTo>
                <a:lnTo>
                  <a:pt x="551" y="178"/>
                </a:lnTo>
                <a:lnTo>
                  <a:pt x="527" y="187"/>
                </a:lnTo>
                <a:lnTo>
                  <a:pt x="496" y="196"/>
                </a:lnTo>
                <a:lnTo>
                  <a:pt x="466" y="202"/>
                </a:lnTo>
                <a:lnTo>
                  <a:pt x="436" y="207"/>
                </a:lnTo>
                <a:lnTo>
                  <a:pt x="406" y="213"/>
                </a:lnTo>
                <a:lnTo>
                  <a:pt x="272" y="213"/>
                </a:lnTo>
                <a:lnTo>
                  <a:pt x="230" y="207"/>
                </a:lnTo>
                <a:lnTo>
                  <a:pt x="218" y="205"/>
                </a:lnTo>
                <a:lnTo>
                  <a:pt x="194" y="199"/>
                </a:lnTo>
                <a:lnTo>
                  <a:pt x="157" y="190"/>
                </a:lnTo>
                <a:lnTo>
                  <a:pt x="133" y="184"/>
                </a:lnTo>
                <a:lnTo>
                  <a:pt x="85" y="160"/>
                </a:lnTo>
                <a:lnTo>
                  <a:pt x="67" y="148"/>
                </a:lnTo>
                <a:lnTo>
                  <a:pt x="48" y="136"/>
                </a:lnTo>
                <a:lnTo>
                  <a:pt x="30" y="122"/>
                </a:lnTo>
                <a:lnTo>
                  <a:pt x="18" y="107"/>
                </a:lnTo>
                <a:lnTo>
                  <a:pt x="12" y="92"/>
                </a:lnTo>
                <a:lnTo>
                  <a:pt x="6" y="77"/>
                </a:lnTo>
                <a:lnTo>
                  <a:pt x="0" y="62"/>
                </a:lnTo>
                <a:lnTo>
                  <a:pt x="0" y="30"/>
                </a:lnTo>
                <a:lnTo>
                  <a:pt x="6" y="15"/>
                </a:lnTo>
                <a:lnTo>
                  <a:pt x="18" y="0"/>
                </a:lnTo>
              </a:path>
            </a:pathLst>
          </a:custGeom>
          <a:noFill/>
          <a:ln w="0">
            <a:solidFill>
              <a:srgbClr val="000000"/>
            </a:solidFill>
            <a:prstDash val="solid"/>
            <a:round/>
            <a:headEnd/>
            <a:tailEnd/>
          </a:ln>
        </p:spPr>
        <p:txBody>
          <a:bodyPr/>
          <a:lstStyle/>
          <a:p>
            <a:endParaRPr lang="en-US"/>
          </a:p>
        </p:txBody>
      </p:sp>
      <p:sp>
        <p:nvSpPr>
          <p:cNvPr id="46092" name="Line 12"/>
          <p:cNvSpPr>
            <a:spLocks noChangeShapeType="1"/>
          </p:cNvSpPr>
          <p:nvPr/>
        </p:nvSpPr>
        <p:spPr bwMode="auto">
          <a:xfrm>
            <a:off x="4745038" y="2844800"/>
            <a:ext cx="4008437" cy="563563"/>
          </a:xfrm>
          <a:prstGeom prst="line">
            <a:avLst/>
          </a:prstGeom>
          <a:noFill/>
          <a:ln w="0">
            <a:solidFill>
              <a:srgbClr val="000000"/>
            </a:solidFill>
            <a:round/>
            <a:headEnd/>
            <a:tailEnd/>
          </a:ln>
        </p:spPr>
        <p:txBody>
          <a:bodyPr/>
          <a:lstStyle/>
          <a:p>
            <a:endParaRPr lang="en-US"/>
          </a:p>
        </p:txBody>
      </p:sp>
      <p:sp>
        <p:nvSpPr>
          <p:cNvPr id="46093" name="Text Box 13"/>
          <p:cNvSpPr txBox="1">
            <a:spLocks noChangeArrowheads="1"/>
          </p:cNvSpPr>
          <p:nvPr/>
        </p:nvSpPr>
        <p:spPr bwMode="auto">
          <a:xfrm>
            <a:off x="3905250" y="3505200"/>
            <a:ext cx="4819650" cy="1766888"/>
          </a:xfrm>
          <a:prstGeom prst="rect">
            <a:avLst/>
          </a:prstGeom>
          <a:noFill/>
          <a:ln w="9525">
            <a:noFill/>
            <a:miter lim="800000"/>
            <a:headEnd/>
            <a:tailEnd/>
          </a:ln>
        </p:spPr>
        <p:txBody>
          <a:bodyPr>
            <a:spAutoFit/>
          </a:bodyPr>
          <a:lstStyle/>
          <a:p>
            <a:pPr eaLnBrk="1" hangingPunct="1">
              <a:lnSpc>
                <a:spcPct val="100000"/>
              </a:lnSpc>
              <a:spcBef>
                <a:spcPct val="50000"/>
              </a:spcBef>
              <a:buClr>
                <a:schemeClr val="tx1"/>
              </a:buClr>
              <a:buSzPct val="60000"/>
              <a:buFont typeface="Wingdings" pitchFamily="2" charset="2"/>
              <a:buNone/>
            </a:pPr>
            <a:r>
              <a:rPr kumimoji="0" lang="en-US" sz="2200">
                <a:latin typeface="Tahoma" pitchFamily="34" charset="0"/>
              </a:rPr>
              <a:t>You are a clinician providing follow-up care to Mr. Angelo Fleury, who recently quit and is experiencing difficulty sleeping and coping with job-related stress.</a:t>
            </a:r>
          </a:p>
        </p:txBody>
      </p:sp>
      <p:sp>
        <p:nvSpPr>
          <p:cNvPr id="46094" name="Text Box 14"/>
          <p:cNvSpPr txBox="1">
            <a:spLocks noChangeArrowheads="1"/>
          </p:cNvSpPr>
          <p:nvPr/>
        </p:nvSpPr>
        <p:spPr bwMode="auto">
          <a:xfrm>
            <a:off x="7734300" y="6278563"/>
            <a:ext cx="958850" cy="2286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900" b="1">
                <a:solidFill>
                  <a:schemeClr val="bg1"/>
                </a:solidFill>
              </a:rPr>
              <a:t>VIDEO # V25b</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838200" y="2935288"/>
            <a:ext cx="5991225" cy="3998912"/>
          </a:xfrm>
          <a:noFill/>
        </p:spPr>
        <p:txBody>
          <a:bodyPr/>
          <a:lstStyle/>
          <a:p>
            <a:pPr marL="0" indent="0" eaLnBrk="1" hangingPunct="1">
              <a:lnSpc>
                <a:spcPct val="90000"/>
              </a:lnSpc>
              <a:buFont typeface="Wingdings" pitchFamily="2" charset="2"/>
              <a:buNone/>
            </a:pPr>
            <a:r>
              <a:rPr lang="en-US" b="1" smtClean="0"/>
              <a:t>Tobacco-free for 6 months</a:t>
            </a:r>
          </a:p>
          <a:p>
            <a:pPr marL="457200" lvl="1" indent="-228600" eaLnBrk="1" hangingPunct="1">
              <a:spcBef>
                <a:spcPct val="50000"/>
              </a:spcBef>
              <a:buClr>
                <a:schemeClr val="tx1"/>
              </a:buClr>
            </a:pPr>
            <a:r>
              <a:rPr lang="en-US" sz="2400" smtClean="0"/>
              <a:t>Patients remain vulnerable to relapse.</a:t>
            </a:r>
          </a:p>
          <a:p>
            <a:pPr marL="457200" lvl="1" indent="-228600" eaLnBrk="1" hangingPunct="1">
              <a:spcBef>
                <a:spcPct val="50000"/>
              </a:spcBef>
              <a:buClr>
                <a:schemeClr val="tx1"/>
              </a:buClr>
            </a:pPr>
            <a:r>
              <a:rPr lang="en-US" sz="2400" smtClean="0"/>
              <a:t>Ongoing relapse prevention is needed.</a:t>
            </a:r>
            <a:endParaRPr lang="en-US" sz="2600" smtClean="0"/>
          </a:p>
        </p:txBody>
      </p:sp>
      <p:grpSp>
        <p:nvGrpSpPr>
          <p:cNvPr id="2" name="Group 3"/>
          <p:cNvGrpSpPr>
            <a:grpSpLocks/>
          </p:cNvGrpSpPr>
          <p:nvPr/>
        </p:nvGrpSpPr>
        <p:grpSpPr bwMode="auto">
          <a:xfrm>
            <a:off x="7112000" y="2787650"/>
            <a:ext cx="1765300" cy="3070225"/>
            <a:chOff x="4090" y="1319"/>
            <a:chExt cx="1520" cy="2631"/>
          </a:xfrm>
        </p:grpSpPr>
        <p:sp>
          <p:nvSpPr>
            <p:cNvPr id="47111" name="Freeform 4"/>
            <p:cNvSpPr>
              <a:spLocks noChangeAspect="1"/>
            </p:cNvSpPr>
            <p:nvPr/>
          </p:nvSpPr>
          <p:spPr bwMode="auto">
            <a:xfrm>
              <a:off x="4128" y="1388"/>
              <a:ext cx="1418" cy="2442"/>
            </a:xfrm>
            <a:custGeom>
              <a:avLst/>
              <a:gdLst>
                <a:gd name="T0" fmla="*/ 0 w 3905"/>
                <a:gd name="T1" fmla="*/ 0 h 3990"/>
                <a:gd name="T2" fmla="*/ 515 w 3905"/>
                <a:gd name="T3" fmla="*/ 9 h 3990"/>
                <a:gd name="T4" fmla="*/ 506 w 3905"/>
                <a:gd name="T5" fmla="*/ 1495 h 3990"/>
                <a:gd name="T6" fmla="*/ 0 w 3905"/>
                <a:gd name="T7" fmla="*/ 1488 h 3990"/>
                <a:gd name="T8" fmla="*/ 0 w 3905"/>
                <a:gd name="T9" fmla="*/ 0 h 3990"/>
                <a:gd name="T10" fmla="*/ 0 w 3905"/>
                <a:gd name="T11" fmla="*/ 0 h 3990"/>
                <a:gd name="T12" fmla="*/ 0 60000 65536"/>
                <a:gd name="T13" fmla="*/ 0 60000 65536"/>
                <a:gd name="T14" fmla="*/ 0 60000 65536"/>
                <a:gd name="T15" fmla="*/ 0 60000 65536"/>
                <a:gd name="T16" fmla="*/ 0 60000 65536"/>
                <a:gd name="T17" fmla="*/ 0 60000 65536"/>
                <a:gd name="T18" fmla="*/ 0 w 3905"/>
                <a:gd name="T19" fmla="*/ 0 h 3990"/>
                <a:gd name="T20" fmla="*/ 3905 w 3905"/>
                <a:gd name="T21" fmla="*/ 3990 h 3990"/>
              </a:gdLst>
              <a:ahLst/>
              <a:cxnLst>
                <a:cxn ang="T12">
                  <a:pos x="T0" y="T1"/>
                </a:cxn>
                <a:cxn ang="T13">
                  <a:pos x="T2" y="T3"/>
                </a:cxn>
                <a:cxn ang="T14">
                  <a:pos x="T4" y="T5"/>
                </a:cxn>
                <a:cxn ang="T15">
                  <a:pos x="T6" y="T7"/>
                </a:cxn>
                <a:cxn ang="T16">
                  <a:pos x="T8" y="T9"/>
                </a:cxn>
                <a:cxn ang="T17">
                  <a:pos x="T10" y="T11"/>
                </a:cxn>
              </a:cxnLst>
              <a:rect l="T18" t="T19" r="T20" b="T21"/>
              <a:pathLst>
                <a:path w="3905" h="3990">
                  <a:moveTo>
                    <a:pt x="0" y="0"/>
                  </a:moveTo>
                  <a:lnTo>
                    <a:pt x="3905" y="23"/>
                  </a:lnTo>
                  <a:lnTo>
                    <a:pt x="3839" y="3990"/>
                  </a:lnTo>
                  <a:lnTo>
                    <a:pt x="0" y="3973"/>
                  </a:lnTo>
                  <a:lnTo>
                    <a:pt x="0" y="0"/>
                  </a:lnTo>
                  <a:close/>
                </a:path>
              </a:pathLst>
            </a:custGeom>
            <a:solidFill>
              <a:schemeClr val="bg1"/>
            </a:solidFill>
            <a:ln w="9525">
              <a:noFill/>
              <a:round/>
              <a:headEnd/>
              <a:tailEnd/>
            </a:ln>
          </p:spPr>
          <p:txBody>
            <a:bodyPr/>
            <a:lstStyle/>
            <a:p>
              <a:endParaRPr lang="en-US"/>
            </a:p>
          </p:txBody>
        </p:sp>
        <p:sp>
          <p:nvSpPr>
            <p:cNvPr id="47112" name="Freeform 5"/>
            <p:cNvSpPr>
              <a:spLocks noChangeAspect="1"/>
            </p:cNvSpPr>
            <p:nvPr/>
          </p:nvSpPr>
          <p:spPr bwMode="auto">
            <a:xfrm>
              <a:off x="4158" y="1433"/>
              <a:ext cx="1389" cy="1640"/>
            </a:xfrm>
            <a:custGeom>
              <a:avLst/>
              <a:gdLst>
                <a:gd name="T0" fmla="*/ 8 w 3825"/>
                <a:gd name="T1" fmla="*/ 8 h 2681"/>
                <a:gd name="T2" fmla="*/ 504 w 3825"/>
                <a:gd name="T3" fmla="*/ 0 h 2681"/>
                <a:gd name="T4" fmla="*/ 504 w 3825"/>
                <a:gd name="T5" fmla="*/ 842 h 2681"/>
                <a:gd name="T6" fmla="*/ 363 w 3825"/>
                <a:gd name="T7" fmla="*/ 875 h 2681"/>
                <a:gd name="T8" fmla="*/ 429 w 3825"/>
                <a:gd name="T9" fmla="*/ 751 h 2681"/>
                <a:gd name="T10" fmla="*/ 342 w 3825"/>
                <a:gd name="T11" fmla="*/ 692 h 2681"/>
                <a:gd name="T12" fmla="*/ 443 w 3825"/>
                <a:gd name="T13" fmla="*/ 568 h 2681"/>
                <a:gd name="T14" fmla="*/ 347 w 3825"/>
                <a:gd name="T15" fmla="*/ 497 h 2681"/>
                <a:gd name="T16" fmla="*/ 415 w 3825"/>
                <a:gd name="T17" fmla="*/ 380 h 2681"/>
                <a:gd name="T18" fmla="*/ 82 w 3825"/>
                <a:gd name="T19" fmla="*/ 278 h 2681"/>
                <a:gd name="T20" fmla="*/ 290 w 3825"/>
                <a:gd name="T21" fmla="*/ 414 h 2681"/>
                <a:gd name="T22" fmla="*/ 199 w 3825"/>
                <a:gd name="T23" fmla="*/ 727 h 2681"/>
                <a:gd name="T24" fmla="*/ 321 w 3825"/>
                <a:gd name="T25" fmla="*/ 907 h 2681"/>
                <a:gd name="T26" fmla="*/ 4 w 3825"/>
                <a:gd name="T27" fmla="*/ 1003 h 2681"/>
                <a:gd name="T28" fmla="*/ 0 w 3825"/>
                <a:gd name="T29" fmla="*/ 42 h 2681"/>
                <a:gd name="T30" fmla="*/ 8 w 3825"/>
                <a:gd name="T31" fmla="*/ 8 h 2681"/>
                <a:gd name="T32" fmla="*/ 8 w 3825"/>
                <a:gd name="T33" fmla="*/ 8 h 26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5"/>
                <a:gd name="T52" fmla="*/ 0 h 2681"/>
                <a:gd name="T53" fmla="*/ 3825 w 3825"/>
                <a:gd name="T54" fmla="*/ 2681 h 26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5" h="2681">
                  <a:moveTo>
                    <a:pt x="59" y="21"/>
                  </a:moveTo>
                  <a:lnTo>
                    <a:pt x="3819" y="0"/>
                  </a:lnTo>
                  <a:lnTo>
                    <a:pt x="3825" y="2249"/>
                  </a:lnTo>
                  <a:lnTo>
                    <a:pt x="2751" y="2337"/>
                  </a:lnTo>
                  <a:lnTo>
                    <a:pt x="3253" y="2006"/>
                  </a:lnTo>
                  <a:lnTo>
                    <a:pt x="2595" y="1850"/>
                  </a:lnTo>
                  <a:lnTo>
                    <a:pt x="3357" y="1519"/>
                  </a:lnTo>
                  <a:lnTo>
                    <a:pt x="2629" y="1329"/>
                  </a:lnTo>
                  <a:lnTo>
                    <a:pt x="3150" y="1016"/>
                  </a:lnTo>
                  <a:lnTo>
                    <a:pt x="626" y="742"/>
                  </a:lnTo>
                  <a:lnTo>
                    <a:pt x="2200" y="1105"/>
                  </a:lnTo>
                  <a:lnTo>
                    <a:pt x="1513" y="1943"/>
                  </a:lnTo>
                  <a:lnTo>
                    <a:pt x="2435" y="2422"/>
                  </a:lnTo>
                  <a:lnTo>
                    <a:pt x="31" y="2681"/>
                  </a:lnTo>
                  <a:lnTo>
                    <a:pt x="0" y="113"/>
                  </a:lnTo>
                  <a:lnTo>
                    <a:pt x="59" y="21"/>
                  </a:lnTo>
                  <a:close/>
                </a:path>
              </a:pathLst>
            </a:custGeom>
            <a:solidFill>
              <a:srgbClr val="00ECD0"/>
            </a:solidFill>
            <a:ln w="9525">
              <a:noFill/>
              <a:round/>
              <a:headEnd/>
              <a:tailEnd/>
            </a:ln>
          </p:spPr>
          <p:txBody>
            <a:bodyPr/>
            <a:lstStyle/>
            <a:p>
              <a:endParaRPr lang="en-US"/>
            </a:p>
          </p:txBody>
        </p:sp>
        <p:sp>
          <p:nvSpPr>
            <p:cNvPr id="47113" name="Freeform 6"/>
            <p:cNvSpPr>
              <a:spLocks noChangeAspect="1"/>
            </p:cNvSpPr>
            <p:nvPr/>
          </p:nvSpPr>
          <p:spPr bwMode="auto">
            <a:xfrm>
              <a:off x="4142" y="3097"/>
              <a:ext cx="1435" cy="756"/>
            </a:xfrm>
            <a:custGeom>
              <a:avLst/>
              <a:gdLst>
                <a:gd name="T0" fmla="*/ 110 w 3953"/>
                <a:gd name="T1" fmla="*/ 223 h 1235"/>
                <a:gd name="T2" fmla="*/ 0 w 3953"/>
                <a:gd name="T3" fmla="*/ 288 h 1235"/>
                <a:gd name="T4" fmla="*/ 154 w 3953"/>
                <a:gd name="T5" fmla="*/ 329 h 1235"/>
                <a:gd name="T6" fmla="*/ 169 w 3953"/>
                <a:gd name="T7" fmla="*/ 463 h 1235"/>
                <a:gd name="T8" fmla="*/ 293 w 3953"/>
                <a:gd name="T9" fmla="*/ 447 h 1235"/>
                <a:gd name="T10" fmla="*/ 345 w 3953"/>
                <a:gd name="T11" fmla="*/ 446 h 1235"/>
                <a:gd name="T12" fmla="*/ 447 w 3953"/>
                <a:gd name="T13" fmla="*/ 361 h 1235"/>
                <a:gd name="T14" fmla="*/ 508 w 3953"/>
                <a:gd name="T15" fmla="*/ 201 h 1235"/>
                <a:gd name="T16" fmla="*/ 521 w 3953"/>
                <a:gd name="T17" fmla="*/ 22 h 1235"/>
                <a:gd name="T18" fmla="*/ 378 w 3953"/>
                <a:gd name="T19" fmla="*/ 31 h 1235"/>
                <a:gd name="T20" fmla="*/ 256 w 3953"/>
                <a:gd name="T21" fmla="*/ 0 h 1235"/>
                <a:gd name="T22" fmla="*/ 246 w 3953"/>
                <a:gd name="T23" fmla="*/ 57 h 1235"/>
                <a:gd name="T24" fmla="*/ 334 w 3953"/>
                <a:gd name="T25" fmla="*/ 96 h 1235"/>
                <a:gd name="T26" fmla="*/ 359 w 3953"/>
                <a:gd name="T27" fmla="*/ 153 h 1235"/>
                <a:gd name="T28" fmla="*/ 352 w 3953"/>
                <a:gd name="T29" fmla="*/ 180 h 1235"/>
                <a:gd name="T30" fmla="*/ 130 w 3953"/>
                <a:gd name="T31" fmla="*/ 165 h 1235"/>
                <a:gd name="T32" fmla="*/ 110 w 3953"/>
                <a:gd name="T33" fmla="*/ 223 h 1235"/>
                <a:gd name="T34" fmla="*/ 110 w 3953"/>
                <a:gd name="T35" fmla="*/ 223 h 1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53"/>
                <a:gd name="T55" fmla="*/ 0 h 1235"/>
                <a:gd name="T56" fmla="*/ 3953 w 3953"/>
                <a:gd name="T57" fmla="*/ 1235 h 1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53" h="1235">
                  <a:moveTo>
                    <a:pt x="833" y="595"/>
                  </a:moveTo>
                  <a:lnTo>
                    <a:pt x="0" y="768"/>
                  </a:lnTo>
                  <a:lnTo>
                    <a:pt x="1172" y="878"/>
                  </a:lnTo>
                  <a:lnTo>
                    <a:pt x="1280" y="1235"/>
                  </a:lnTo>
                  <a:lnTo>
                    <a:pt x="2223" y="1193"/>
                  </a:lnTo>
                  <a:lnTo>
                    <a:pt x="2620" y="1191"/>
                  </a:lnTo>
                  <a:lnTo>
                    <a:pt x="3394" y="963"/>
                  </a:lnTo>
                  <a:lnTo>
                    <a:pt x="3856" y="538"/>
                  </a:lnTo>
                  <a:lnTo>
                    <a:pt x="3953" y="59"/>
                  </a:lnTo>
                  <a:lnTo>
                    <a:pt x="2871" y="81"/>
                  </a:lnTo>
                  <a:lnTo>
                    <a:pt x="1940" y="0"/>
                  </a:lnTo>
                  <a:lnTo>
                    <a:pt x="1865" y="152"/>
                  </a:lnTo>
                  <a:lnTo>
                    <a:pt x="2533" y="256"/>
                  </a:lnTo>
                  <a:lnTo>
                    <a:pt x="2728" y="408"/>
                  </a:lnTo>
                  <a:lnTo>
                    <a:pt x="2670" y="481"/>
                  </a:lnTo>
                  <a:lnTo>
                    <a:pt x="989" y="439"/>
                  </a:lnTo>
                  <a:lnTo>
                    <a:pt x="833" y="595"/>
                  </a:lnTo>
                  <a:close/>
                </a:path>
              </a:pathLst>
            </a:custGeom>
            <a:solidFill>
              <a:srgbClr val="009482"/>
            </a:solidFill>
            <a:ln w="9525">
              <a:noFill/>
              <a:round/>
              <a:headEnd/>
              <a:tailEnd/>
            </a:ln>
          </p:spPr>
          <p:txBody>
            <a:bodyPr/>
            <a:lstStyle/>
            <a:p>
              <a:endParaRPr lang="en-US"/>
            </a:p>
          </p:txBody>
        </p:sp>
        <p:sp>
          <p:nvSpPr>
            <p:cNvPr id="47114" name="Freeform 7"/>
            <p:cNvSpPr>
              <a:spLocks noChangeAspect="1"/>
            </p:cNvSpPr>
            <p:nvPr/>
          </p:nvSpPr>
          <p:spPr bwMode="auto">
            <a:xfrm>
              <a:off x="4102" y="1686"/>
              <a:ext cx="1127" cy="2144"/>
            </a:xfrm>
            <a:custGeom>
              <a:avLst/>
              <a:gdLst>
                <a:gd name="T0" fmla="*/ 88 w 3105"/>
                <a:gd name="T1" fmla="*/ 94 h 3501"/>
                <a:gd name="T2" fmla="*/ 162 w 3105"/>
                <a:gd name="T3" fmla="*/ 75 h 3501"/>
                <a:gd name="T4" fmla="*/ 171 w 3105"/>
                <a:gd name="T5" fmla="*/ 0 h 3501"/>
                <a:gd name="T6" fmla="*/ 371 w 3105"/>
                <a:gd name="T7" fmla="*/ 130 h 3501"/>
                <a:gd name="T8" fmla="*/ 401 w 3105"/>
                <a:gd name="T9" fmla="*/ 154 h 3501"/>
                <a:gd name="T10" fmla="*/ 409 w 3105"/>
                <a:gd name="T11" fmla="*/ 196 h 3501"/>
                <a:gd name="T12" fmla="*/ 391 w 3105"/>
                <a:gd name="T13" fmla="*/ 262 h 3501"/>
                <a:gd name="T14" fmla="*/ 330 w 3105"/>
                <a:gd name="T15" fmla="*/ 325 h 3501"/>
                <a:gd name="T16" fmla="*/ 304 w 3105"/>
                <a:gd name="T17" fmla="*/ 667 h 3501"/>
                <a:gd name="T18" fmla="*/ 331 w 3105"/>
                <a:gd name="T19" fmla="*/ 704 h 3501"/>
                <a:gd name="T20" fmla="*/ 342 w 3105"/>
                <a:gd name="T21" fmla="*/ 818 h 3501"/>
                <a:gd name="T22" fmla="*/ 298 w 3105"/>
                <a:gd name="T23" fmla="*/ 751 h 3501"/>
                <a:gd name="T24" fmla="*/ 240 w 3105"/>
                <a:gd name="T25" fmla="*/ 1246 h 3501"/>
                <a:gd name="T26" fmla="*/ 175 w 3105"/>
                <a:gd name="T27" fmla="*/ 1313 h 3501"/>
                <a:gd name="T28" fmla="*/ 162 w 3105"/>
                <a:gd name="T29" fmla="*/ 1296 h 3501"/>
                <a:gd name="T30" fmla="*/ 190 w 3105"/>
                <a:gd name="T31" fmla="*/ 1030 h 3501"/>
                <a:gd name="T32" fmla="*/ 69 w 3105"/>
                <a:gd name="T33" fmla="*/ 930 h 3501"/>
                <a:gd name="T34" fmla="*/ 77 w 3105"/>
                <a:gd name="T35" fmla="*/ 870 h 3501"/>
                <a:gd name="T36" fmla="*/ 123 w 3105"/>
                <a:gd name="T37" fmla="*/ 834 h 3501"/>
                <a:gd name="T38" fmla="*/ 201 w 3105"/>
                <a:gd name="T39" fmla="*/ 895 h 3501"/>
                <a:gd name="T40" fmla="*/ 209 w 3105"/>
                <a:gd name="T41" fmla="*/ 813 h 3501"/>
                <a:gd name="T42" fmla="*/ 106 w 3105"/>
                <a:gd name="T43" fmla="*/ 688 h 3501"/>
                <a:gd name="T44" fmla="*/ 117 w 3105"/>
                <a:gd name="T45" fmla="*/ 637 h 3501"/>
                <a:gd name="T46" fmla="*/ 188 w 3105"/>
                <a:gd name="T47" fmla="*/ 626 h 3501"/>
                <a:gd name="T48" fmla="*/ 227 w 3105"/>
                <a:gd name="T49" fmla="*/ 658 h 3501"/>
                <a:gd name="T50" fmla="*/ 234 w 3105"/>
                <a:gd name="T51" fmla="*/ 583 h 3501"/>
                <a:gd name="T52" fmla="*/ 127 w 3105"/>
                <a:gd name="T53" fmla="*/ 446 h 3501"/>
                <a:gd name="T54" fmla="*/ 135 w 3105"/>
                <a:gd name="T55" fmla="*/ 404 h 3501"/>
                <a:gd name="T56" fmla="*/ 213 w 3105"/>
                <a:gd name="T57" fmla="*/ 385 h 3501"/>
                <a:gd name="T58" fmla="*/ 253 w 3105"/>
                <a:gd name="T59" fmla="*/ 391 h 3501"/>
                <a:gd name="T60" fmla="*/ 264 w 3105"/>
                <a:gd name="T61" fmla="*/ 322 h 3501"/>
                <a:gd name="T62" fmla="*/ 136 w 3105"/>
                <a:gd name="T63" fmla="*/ 225 h 3501"/>
                <a:gd name="T64" fmla="*/ 15 w 3105"/>
                <a:gd name="T65" fmla="*/ 1105 h 3501"/>
                <a:gd name="T66" fmla="*/ 0 w 3105"/>
                <a:gd name="T67" fmla="*/ 1083 h 3501"/>
                <a:gd name="T68" fmla="*/ 3 w 3105"/>
                <a:gd name="T69" fmla="*/ 1029 h 3501"/>
                <a:gd name="T70" fmla="*/ 112 w 3105"/>
                <a:gd name="T71" fmla="*/ 199 h 3501"/>
                <a:gd name="T72" fmla="*/ 86 w 3105"/>
                <a:gd name="T73" fmla="*/ 190 h 3501"/>
                <a:gd name="T74" fmla="*/ 82 w 3105"/>
                <a:gd name="T75" fmla="*/ 152 h 3501"/>
                <a:gd name="T76" fmla="*/ 88 w 3105"/>
                <a:gd name="T77" fmla="*/ 94 h 3501"/>
                <a:gd name="T78" fmla="*/ 88 w 3105"/>
                <a:gd name="T79" fmla="*/ 94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05"/>
                <a:gd name="T121" fmla="*/ 0 h 3501"/>
                <a:gd name="T122" fmla="*/ 3105 w 3105"/>
                <a:gd name="T123" fmla="*/ 3501 h 35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05" h="3501">
                  <a:moveTo>
                    <a:pt x="669" y="251"/>
                  </a:moveTo>
                  <a:lnTo>
                    <a:pt x="1232" y="199"/>
                  </a:lnTo>
                  <a:lnTo>
                    <a:pt x="1295" y="0"/>
                  </a:lnTo>
                  <a:lnTo>
                    <a:pt x="2812" y="348"/>
                  </a:lnTo>
                  <a:lnTo>
                    <a:pt x="3048" y="412"/>
                  </a:lnTo>
                  <a:lnTo>
                    <a:pt x="3105" y="523"/>
                  </a:lnTo>
                  <a:lnTo>
                    <a:pt x="2966" y="699"/>
                  </a:lnTo>
                  <a:lnTo>
                    <a:pt x="2508" y="865"/>
                  </a:lnTo>
                  <a:lnTo>
                    <a:pt x="2308" y="1779"/>
                  </a:lnTo>
                  <a:lnTo>
                    <a:pt x="2513" y="1876"/>
                  </a:lnTo>
                  <a:lnTo>
                    <a:pt x="2593" y="2182"/>
                  </a:lnTo>
                  <a:lnTo>
                    <a:pt x="2266" y="2003"/>
                  </a:lnTo>
                  <a:lnTo>
                    <a:pt x="1821" y="3321"/>
                  </a:lnTo>
                  <a:lnTo>
                    <a:pt x="1327" y="3501"/>
                  </a:lnTo>
                  <a:lnTo>
                    <a:pt x="1230" y="3457"/>
                  </a:lnTo>
                  <a:lnTo>
                    <a:pt x="1445" y="2747"/>
                  </a:lnTo>
                  <a:lnTo>
                    <a:pt x="523" y="2480"/>
                  </a:lnTo>
                  <a:lnTo>
                    <a:pt x="580" y="2319"/>
                  </a:lnTo>
                  <a:lnTo>
                    <a:pt x="936" y="2224"/>
                  </a:lnTo>
                  <a:lnTo>
                    <a:pt x="1527" y="2387"/>
                  </a:lnTo>
                  <a:lnTo>
                    <a:pt x="1589" y="2169"/>
                  </a:lnTo>
                  <a:lnTo>
                    <a:pt x="808" y="1836"/>
                  </a:lnTo>
                  <a:lnTo>
                    <a:pt x="890" y="1699"/>
                  </a:lnTo>
                  <a:lnTo>
                    <a:pt x="1428" y="1669"/>
                  </a:lnTo>
                  <a:lnTo>
                    <a:pt x="1726" y="1756"/>
                  </a:lnTo>
                  <a:lnTo>
                    <a:pt x="1780" y="1555"/>
                  </a:lnTo>
                  <a:lnTo>
                    <a:pt x="964" y="1188"/>
                  </a:lnTo>
                  <a:lnTo>
                    <a:pt x="1027" y="1078"/>
                  </a:lnTo>
                  <a:lnTo>
                    <a:pt x="1618" y="1026"/>
                  </a:lnTo>
                  <a:lnTo>
                    <a:pt x="1924" y="1042"/>
                  </a:lnTo>
                  <a:lnTo>
                    <a:pt x="2002" y="859"/>
                  </a:lnTo>
                  <a:lnTo>
                    <a:pt x="1032" y="601"/>
                  </a:lnTo>
                  <a:lnTo>
                    <a:pt x="109" y="2948"/>
                  </a:lnTo>
                  <a:lnTo>
                    <a:pt x="0" y="2887"/>
                  </a:lnTo>
                  <a:lnTo>
                    <a:pt x="23" y="2745"/>
                  </a:lnTo>
                  <a:lnTo>
                    <a:pt x="852" y="530"/>
                  </a:lnTo>
                  <a:lnTo>
                    <a:pt x="654" y="507"/>
                  </a:lnTo>
                  <a:lnTo>
                    <a:pt x="626" y="407"/>
                  </a:lnTo>
                  <a:lnTo>
                    <a:pt x="669" y="251"/>
                  </a:lnTo>
                  <a:close/>
                </a:path>
              </a:pathLst>
            </a:custGeom>
            <a:solidFill>
              <a:srgbClr val="FFFFFF"/>
            </a:solidFill>
            <a:ln w="9525">
              <a:noFill/>
              <a:round/>
              <a:headEnd/>
              <a:tailEnd/>
            </a:ln>
          </p:spPr>
          <p:txBody>
            <a:bodyPr/>
            <a:lstStyle/>
            <a:p>
              <a:endParaRPr lang="en-US"/>
            </a:p>
          </p:txBody>
        </p:sp>
        <p:sp>
          <p:nvSpPr>
            <p:cNvPr id="47115" name="Freeform 8"/>
            <p:cNvSpPr>
              <a:spLocks noChangeAspect="1"/>
            </p:cNvSpPr>
            <p:nvPr/>
          </p:nvSpPr>
          <p:spPr bwMode="auto">
            <a:xfrm>
              <a:off x="4920" y="2842"/>
              <a:ext cx="112" cy="220"/>
            </a:xfrm>
            <a:custGeom>
              <a:avLst/>
              <a:gdLst>
                <a:gd name="T0" fmla="*/ 6 w 312"/>
                <a:gd name="T1" fmla="*/ 0 h 360"/>
                <a:gd name="T2" fmla="*/ 31 w 312"/>
                <a:gd name="T3" fmla="*/ 26 h 360"/>
                <a:gd name="T4" fmla="*/ 40 w 312"/>
                <a:gd name="T5" fmla="*/ 134 h 360"/>
                <a:gd name="T6" fmla="*/ 0 w 312"/>
                <a:gd name="T7" fmla="*/ 57 h 360"/>
                <a:gd name="T8" fmla="*/ 6 w 312"/>
                <a:gd name="T9" fmla="*/ 0 h 360"/>
                <a:gd name="T10" fmla="*/ 6 w 312"/>
                <a:gd name="T11" fmla="*/ 0 h 360"/>
                <a:gd name="T12" fmla="*/ 0 60000 65536"/>
                <a:gd name="T13" fmla="*/ 0 60000 65536"/>
                <a:gd name="T14" fmla="*/ 0 60000 65536"/>
                <a:gd name="T15" fmla="*/ 0 60000 65536"/>
                <a:gd name="T16" fmla="*/ 0 60000 65536"/>
                <a:gd name="T17" fmla="*/ 0 60000 65536"/>
                <a:gd name="T18" fmla="*/ 0 w 312"/>
                <a:gd name="T19" fmla="*/ 0 h 360"/>
                <a:gd name="T20" fmla="*/ 312 w 312"/>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12" h="360">
                  <a:moveTo>
                    <a:pt x="44" y="0"/>
                  </a:moveTo>
                  <a:lnTo>
                    <a:pt x="236" y="71"/>
                  </a:lnTo>
                  <a:lnTo>
                    <a:pt x="312" y="360"/>
                  </a:lnTo>
                  <a:lnTo>
                    <a:pt x="0" y="152"/>
                  </a:lnTo>
                  <a:lnTo>
                    <a:pt x="44" y="0"/>
                  </a:lnTo>
                  <a:close/>
                </a:path>
              </a:pathLst>
            </a:custGeom>
            <a:solidFill>
              <a:schemeClr val="tx2"/>
            </a:solidFill>
            <a:ln w="9525">
              <a:noFill/>
              <a:round/>
              <a:headEnd/>
              <a:tailEnd/>
            </a:ln>
          </p:spPr>
          <p:txBody>
            <a:bodyPr/>
            <a:lstStyle/>
            <a:p>
              <a:endParaRPr lang="en-US"/>
            </a:p>
          </p:txBody>
        </p:sp>
        <p:sp>
          <p:nvSpPr>
            <p:cNvPr id="47116" name="Freeform 9"/>
            <p:cNvSpPr>
              <a:spLocks noChangeAspect="1"/>
            </p:cNvSpPr>
            <p:nvPr/>
          </p:nvSpPr>
          <p:spPr bwMode="auto">
            <a:xfrm>
              <a:off x="4697" y="2178"/>
              <a:ext cx="70" cy="152"/>
            </a:xfrm>
            <a:custGeom>
              <a:avLst/>
              <a:gdLst>
                <a:gd name="T0" fmla="*/ 6 w 194"/>
                <a:gd name="T1" fmla="*/ 0 h 249"/>
                <a:gd name="T2" fmla="*/ 0 w 194"/>
                <a:gd name="T3" fmla="*/ 81 h 249"/>
                <a:gd name="T4" fmla="*/ 25 w 194"/>
                <a:gd name="T5" fmla="*/ 93 h 249"/>
                <a:gd name="T6" fmla="*/ 14 w 194"/>
                <a:gd name="T7" fmla="*/ 13 h 249"/>
                <a:gd name="T8" fmla="*/ 6 w 194"/>
                <a:gd name="T9" fmla="*/ 0 h 249"/>
                <a:gd name="T10" fmla="*/ 6 w 194"/>
                <a:gd name="T11" fmla="*/ 0 h 249"/>
                <a:gd name="T12" fmla="*/ 0 60000 65536"/>
                <a:gd name="T13" fmla="*/ 0 60000 65536"/>
                <a:gd name="T14" fmla="*/ 0 60000 65536"/>
                <a:gd name="T15" fmla="*/ 0 60000 65536"/>
                <a:gd name="T16" fmla="*/ 0 60000 65536"/>
                <a:gd name="T17" fmla="*/ 0 60000 65536"/>
                <a:gd name="T18" fmla="*/ 0 w 194"/>
                <a:gd name="T19" fmla="*/ 0 h 249"/>
                <a:gd name="T20" fmla="*/ 194 w 194"/>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94" h="249">
                  <a:moveTo>
                    <a:pt x="44" y="0"/>
                  </a:moveTo>
                  <a:lnTo>
                    <a:pt x="0" y="217"/>
                  </a:lnTo>
                  <a:lnTo>
                    <a:pt x="194" y="249"/>
                  </a:lnTo>
                  <a:lnTo>
                    <a:pt x="108" y="36"/>
                  </a:lnTo>
                  <a:lnTo>
                    <a:pt x="44" y="0"/>
                  </a:lnTo>
                  <a:close/>
                </a:path>
              </a:pathLst>
            </a:custGeom>
            <a:solidFill>
              <a:srgbClr val="3366FF"/>
            </a:solidFill>
            <a:ln w="9525">
              <a:noFill/>
              <a:round/>
              <a:headEnd/>
              <a:tailEnd/>
            </a:ln>
          </p:spPr>
          <p:txBody>
            <a:bodyPr/>
            <a:lstStyle/>
            <a:p>
              <a:endParaRPr lang="en-US"/>
            </a:p>
          </p:txBody>
        </p:sp>
        <p:sp>
          <p:nvSpPr>
            <p:cNvPr id="47117" name="Freeform 10"/>
            <p:cNvSpPr>
              <a:spLocks noChangeAspect="1"/>
            </p:cNvSpPr>
            <p:nvPr/>
          </p:nvSpPr>
          <p:spPr bwMode="auto">
            <a:xfrm>
              <a:off x="4692" y="2605"/>
              <a:ext cx="48" cy="155"/>
            </a:xfrm>
            <a:custGeom>
              <a:avLst/>
              <a:gdLst>
                <a:gd name="T0" fmla="*/ 0 w 131"/>
                <a:gd name="T1" fmla="*/ 0 h 252"/>
                <a:gd name="T2" fmla="*/ 18 w 131"/>
                <a:gd name="T3" fmla="*/ 19 h 252"/>
                <a:gd name="T4" fmla="*/ 11 w 131"/>
                <a:gd name="T5" fmla="*/ 95 h 252"/>
                <a:gd name="T6" fmla="*/ 1 w 131"/>
                <a:gd name="T7" fmla="*/ 70 h 252"/>
                <a:gd name="T8" fmla="*/ 0 w 131"/>
                <a:gd name="T9" fmla="*/ 0 h 252"/>
                <a:gd name="T10" fmla="*/ 0 w 131"/>
                <a:gd name="T11" fmla="*/ 0 h 252"/>
                <a:gd name="T12" fmla="*/ 0 60000 65536"/>
                <a:gd name="T13" fmla="*/ 0 60000 65536"/>
                <a:gd name="T14" fmla="*/ 0 60000 65536"/>
                <a:gd name="T15" fmla="*/ 0 60000 65536"/>
                <a:gd name="T16" fmla="*/ 0 60000 65536"/>
                <a:gd name="T17" fmla="*/ 0 60000 65536"/>
                <a:gd name="T18" fmla="*/ 0 w 131"/>
                <a:gd name="T19" fmla="*/ 0 h 252"/>
                <a:gd name="T20" fmla="*/ 131 w 131"/>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131" h="252">
                  <a:moveTo>
                    <a:pt x="0" y="0"/>
                  </a:moveTo>
                  <a:lnTo>
                    <a:pt x="131" y="51"/>
                  </a:lnTo>
                  <a:lnTo>
                    <a:pt x="79" y="252"/>
                  </a:lnTo>
                  <a:lnTo>
                    <a:pt x="5" y="184"/>
                  </a:lnTo>
                  <a:lnTo>
                    <a:pt x="0" y="0"/>
                  </a:lnTo>
                  <a:close/>
                </a:path>
              </a:pathLst>
            </a:custGeom>
            <a:solidFill>
              <a:schemeClr val="folHlink"/>
            </a:solidFill>
            <a:ln w="9525">
              <a:noFill/>
              <a:round/>
              <a:headEnd/>
              <a:tailEnd/>
            </a:ln>
          </p:spPr>
          <p:txBody>
            <a:bodyPr/>
            <a:lstStyle/>
            <a:p>
              <a:endParaRPr lang="en-US"/>
            </a:p>
          </p:txBody>
        </p:sp>
        <p:sp>
          <p:nvSpPr>
            <p:cNvPr id="47118" name="Freeform 11"/>
            <p:cNvSpPr>
              <a:spLocks noChangeAspect="1"/>
            </p:cNvSpPr>
            <p:nvPr/>
          </p:nvSpPr>
          <p:spPr bwMode="auto">
            <a:xfrm>
              <a:off x="4588" y="2339"/>
              <a:ext cx="206" cy="132"/>
            </a:xfrm>
            <a:custGeom>
              <a:avLst/>
              <a:gdLst>
                <a:gd name="T0" fmla="*/ 0 w 568"/>
                <a:gd name="T1" fmla="*/ 17 h 217"/>
                <a:gd name="T2" fmla="*/ 25 w 568"/>
                <a:gd name="T3" fmla="*/ 46 h 217"/>
                <a:gd name="T4" fmla="*/ 47 w 568"/>
                <a:gd name="T5" fmla="*/ 50 h 217"/>
                <a:gd name="T6" fmla="*/ 64 w 568"/>
                <a:gd name="T7" fmla="*/ 80 h 217"/>
                <a:gd name="T8" fmla="*/ 75 w 568"/>
                <a:gd name="T9" fmla="*/ 12 h 217"/>
                <a:gd name="T10" fmla="*/ 57 w 568"/>
                <a:gd name="T11" fmla="*/ 0 h 217"/>
                <a:gd name="T12" fmla="*/ 61 w 568"/>
                <a:gd name="T13" fmla="*/ 40 h 217"/>
                <a:gd name="T14" fmla="*/ 38 w 568"/>
                <a:gd name="T15" fmla="*/ 33 h 217"/>
                <a:gd name="T16" fmla="*/ 29 w 568"/>
                <a:gd name="T17" fmla="*/ 14 h 217"/>
                <a:gd name="T18" fmla="*/ 0 w 568"/>
                <a:gd name="T19" fmla="*/ 17 h 217"/>
                <a:gd name="T20" fmla="*/ 0 w 568"/>
                <a:gd name="T21" fmla="*/ 17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217"/>
                <a:gd name="T35" fmla="*/ 568 w 568"/>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217">
                  <a:moveTo>
                    <a:pt x="0" y="46"/>
                  </a:moveTo>
                  <a:lnTo>
                    <a:pt x="193" y="124"/>
                  </a:lnTo>
                  <a:lnTo>
                    <a:pt x="355" y="135"/>
                  </a:lnTo>
                  <a:lnTo>
                    <a:pt x="486" y="217"/>
                  </a:lnTo>
                  <a:lnTo>
                    <a:pt x="568" y="33"/>
                  </a:lnTo>
                  <a:lnTo>
                    <a:pt x="437" y="0"/>
                  </a:lnTo>
                  <a:lnTo>
                    <a:pt x="463" y="107"/>
                  </a:lnTo>
                  <a:lnTo>
                    <a:pt x="287" y="90"/>
                  </a:lnTo>
                  <a:lnTo>
                    <a:pt x="218" y="38"/>
                  </a:lnTo>
                  <a:lnTo>
                    <a:pt x="0" y="46"/>
                  </a:lnTo>
                  <a:close/>
                </a:path>
              </a:pathLst>
            </a:custGeom>
            <a:solidFill>
              <a:srgbClr val="ABD5FF"/>
            </a:solidFill>
            <a:ln w="9525">
              <a:noFill/>
              <a:round/>
              <a:headEnd/>
              <a:tailEnd/>
            </a:ln>
          </p:spPr>
          <p:txBody>
            <a:bodyPr/>
            <a:lstStyle/>
            <a:p>
              <a:endParaRPr lang="en-US"/>
            </a:p>
          </p:txBody>
        </p:sp>
        <p:sp>
          <p:nvSpPr>
            <p:cNvPr id="47119" name="Freeform 12"/>
            <p:cNvSpPr>
              <a:spLocks noChangeAspect="1"/>
            </p:cNvSpPr>
            <p:nvPr/>
          </p:nvSpPr>
          <p:spPr bwMode="auto">
            <a:xfrm>
              <a:off x="4580" y="2773"/>
              <a:ext cx="129" cy="81"/>
            </a:xfrm>
            <a:custGeom>
              <a:avLst/>
              <a:gdLst>
                <a:gd name="T0" fmla="*/ 0 w 355"/>
                <a:gd name="T1" fmla="*/ 4 h 131"/>
                <a:gd name="T2" fmla="*/ 21 w 355"/>
                <a:gd name="T3" fmla="*/ 33 h 131"/>
                <a:gd name="T4" fmla="*/ 41 w 355"/>
                <a:gd name="T5" fmla="*/ 50 h 131"/>
                <a:gd name="T6" fmla="*/ 47 w 355"/>
                <a:gd name="T7" fmla="*/ 28 h 131"/>
                <a:gd name="T8" fmla="*/ 33 w 355"/>
                <a:gd name="T9" fmla="*/ 27 h 131"/>
                <a:gd name="T10" fmla="*/ 25 w 355"/>
                <a:gd name="T11" fmla="*/ 0 h 131"/>
                <a:gd name="T12" fmla="*/ 0 w 355"/>
                <a:gd name="T13" fmla="*/ 4 h 131"/>
                <a:gd name="T14" fmla="*/ 0 w 355"/>
                <a:gd name="T15" fmla="*/ 4 h 131"/>
                <a:gd name="T16" fmla="*/ 0 60000 65536"/>
                <a:gd name="T17" fmla="*/ 0 60000 65536"/>
                <a:gd name="T18" fmla="*/ 0 60000 65536"/>
                <a:gd name="T19" fmla="*/ 0 60000 65536"/>
                <a:gd name="T20" fmla="*/ 0 60000 65536"/>
                <a:gd name="T21" fmla="*/ 0 60000 65536"/>
                <a:gd name="T22" fmla="*/ 0 60000 65536"/>
                <a:gd name="T23" fmla="*/ 0 60000 65536"/>
                <a:gd name="T24" fmla="*/ 0 w 355"/>
                <a:gd name="T25" fmla="*/ 0 h 131"/>
                <a:gd name="T26" fmla="*/ 355 w 355"/>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5" h="131">
                  <a:moveTo>
                    <a:pt x="0" y="12"/>
                  </a:moveTo>
                  <a:lnTo>
                    <a:pt x="159" y="86"/>
                  </a:lnTo>
                  <a:lnTo>
                    <a:pt x="315" y="131"/>
                  </a:lnTo>
                  <a:lnTo>
                    <a:pt x="355" y="74"/>
                  </a:lnTo>
                  <a:lnTo>
                    <a:pt x="253" y="69"/>
                  </a:lnTo>
                  <a:lnTo>
                    <a:pt x="188" y="0"/>
                  </a:lnTo>
                  <a:lnTo>
                    <a:pt x="0" y="12"/>
                  </a:lnTo>
                  <a:close/>
                </a:path>
              </a:pathLst>
            </a:custGeom>
            <a:solidFill>
              <a:srgbClr val="99CCFF"/>
            </a:solidFill>
            <a:ln w="9525">
              <a:noFill/>
              <a:round/>
              <a:headEnd/>
              <a:tailEnd/>
            </a:ln>
          </p:spPr>
          <p:txBody>
            <a:bodyPr/>
            <a:lstStyle/>
            <a:p>
              <a:endParaRPr lang="en-US"/>
            </a:p>
          </p:txBody>
        </p:sp>
        <p:sp>
          <p:nvSpPr>
            <p:cNvPr id="47120" name="Freeform 13"/>
            <p:cNvSpPr>
              <a:spLocks noChangeAspect="1"/>
            </p:cNvSpPr>
            <p:nvPr/>
          </p:nvSpPr>
          <p:spPr bwMode="auto">
            <a:xfrm>
              <a:off x="4475" y="3160"/>
              <a:ext cx="154" cy="113"/>
            </a:xfrm>
            <a:custGeom>
              <a:avLst/>
              <a:gdLst>
                <a:gd name="T0" fmla="*/ 0 w 424"/>
                <a:gd name="T1" fmla="*/ 0 h 185"/>
                <a:gd name="T2" fmla="*/ 12 w 424"/>
                <a:gd name="T3" fmla="*/ 35 h 185"/>
                <a:gd name="T4" fmla="*/ 36 w 424"/>
                <a:gd name="T5" fmla="*/ 39 h 185"/>
                <a:gd name="T6" fmla="*/ 53 w 424"/>
                <a:gd name="T7" fmla="*/ 69 h 185"/>
                <a:gd name="T8" fmla="*/ 56 w 424"/>
                <a:gd name="T9" fmla="*/ 43 h 185"/>
                <a:gd name="T10" fmla="*/ 41 w 424"/>
                <a:gd name="T11" fmla="*/ 7 h 185"/>
                <a:gd name="T12" fmla="*/ 21 w 424"/>
                <a:gd name="T13" fmla="*/ 11 h 185"/>
                <a:gd name="T14" fmla="*/ 0 w 424"/>
                <a:gd name="T15" fmla="*/ 0 h 185"/>
                <a:gd name="T16" fmla="*/ 0 w 424"/>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4"/>
                <a:gd name="T28" fmla="*/ 0 h 185"/>
                <a:gd name="T29" fmla="*/ 424 w 424"/>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4" h="185">
                  <a:moveTo>
                    <a:pt x="0" y="0"/>
                  </a:moveTo>
                  <a:lnTo>
                    <a:pt x="91" y="93"/>
                  </a:lnTo>
                  <a:lnTo>
                    <a:pt x="270" y="105"/>
                  </a:lnTo>
                  <a:lnTo>
                    <a:pt x="406" y="185"/>
                  </a:lnTo>
                  <a:lnTo>
                    <a:pt x="424" y="116"/>
                  </a:lnTo>
                  <a:lnTo>
                    <a:pt x="315" y="19"/>
                  </a:lnTo>
                  <a:lnTo>
                    <a:pt x="159" y="29"/>
                  </a:lnTo>
                  <a:lnTo>
                    <a:pt x="0" y="0"/>
                  </a:lnTo>
                  <a:close/>
                </a:path>
              </a:pathLst>
            </a:custGeom>
            <a:solidFill>
              <a:srgbClr val="99CCFF"/>
            </a:solidFill>
            <a:ln w="9525">
              <a:noFill/>
              <a:round/>
              <a:headEnd/>
              <a:tailEnd/>
            </a:ln>
          </p:spPr>
          <p:txBody>
            <a:bodyPr/>
            <a:lstStyle/>
            <a:p>
              <a:endParaRPr lang="en-US"/>
            </a:p>
          </p:txBody>
        </p:sp>
        <p:sp>
          <p:nvSpPr>
            <p:cNvPr id="47121" name="Freeform 14"/>
            <p:cNvSpPr>
              <a:spLocks noChangeAspect="1"/>
            </p:cNvSpPr>
            <p:nvPr/>
          </p:nvSpPr>
          <p:spPr bwMode="auto">
            <a:xfrm>
              <a:off x="4511" y="1827"/>
              <a:ext cx="681" cy="289"/>
            </a:xfrm>
            <a:custGeom>
              <a:avLst/>
              <a:gdLst>
                <a:gd name="T0" fmla="*/ 0 w 1876"/>
                <a:gd name="T1" fmla="*/ 24 h 471"/>
                <a:gd name="T2" fmla="*/ 22 w 1876"/>
                <a:gd name="T3" fmla="*/ 19 h 471"/>
                <a:gd name="T4" fmla="*/ 56 w 1876"/>
                <a:gd name="T5" fmla="*/ 34 h 471"/>
                <a:gd name="T6" fmla="*/ 114 w 1876"/>
                <a:gd name="T7" fmla="*/ 93 h 471"/>
                <a:gd name="T8" fmla="*/ 161 w 1876"/>
                <a:gd name="T9" fmla="*/ 77 h 471"/>
                <a:gd name="T10" fmla="*/ 102 w 1876"/>
                <a:gd name="T11" fmla="*/ 44 h 471"/>
                <a:gd name="T12" fmla="*/ 80 w 1876"/>
                <a:gd name="T13" fmla="*/ 28 h 471"/>
                <a:gd name="T14" fmla="*/ 37 w 1876"/>
                <a:gd name="T15" fmla="*/ 6 h 471"/>
                <a:gd name="T16" fmla="*/ 55 w 1876"/>
                <a:gd name="T17" fmla="*/ 0 h 471"/>
                <a:gd name="T18" fmla="*/ 106 w 1876"/>
                <a:gd name="T19" fmla="*/ 21 h 471"/>
                <a:gd name="T20" fmla="*/ 147 w 1876"/>
                <a:gd name="T21" fmla="*/ 39 h 471"/>
                <a:gd name="T22" fmla="*/ 160 w 1876"/>
                <a:gd name="T23" fmla="*/ 19 h 471"/>
                <a:gd name="T24" fmla="*/ 222 w 1876"/>
                <a:gd name="T25" fmla="*/ 44 h 471"/>
                <a:gd name="T26" fmla="*/ 242 w 1876"/>
                <a:gd name="T27" fmla="*/ 69 h 471"/>
                <a:gd name="T28" fmla="*/ 247 w 1876"/>
                <a:gd name="T29" fmla="*/ 112 h 471"/>
                <a:gd name="T30" fmla="*/ 153 w 1876"/>
                <a:gd name="T31" fmla="*/ 177 h 471"/>
                <a:gd name="T32" fmla="*/ 136 w 1876"/>
                <a:gd name="T33" fmla="*/ 142 h 471"/>
                <a:gd name="T34" fmla="*/ 106 w 1876"/>
                <a:gd name="T35" fmla="*/ 112 h 471"/>
                <a:gd name="T36" fmla="*/ 36 w 1876"/>
                <a:gd name="T37" fmla="*/ 58 h 471"/>
                <a:gd name="T38" fmla="*/ 0 w 1876"/>
                <a:gd name="T39" fmla="*/ 24 h 471"/>
                <a:gd name="T40" fmla="*/ 0 w 1876"/>
                <a:gd name="T41" fmla="*/ 24 h 4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6"/>
                <a:gd name="T64" fmla="*/ 0 h 471"/>
                <a:gd name="T65" fmla="*/ 1876 w 1876"/>
                <a:gd name="T66" fmla="*/ 471 h 4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6" h="471">
                  <a:moveTo>
                    <a:pt x="0" y="63"/>
                  </a:moveTo>
                  <a:lnTo>
                    <a:pt x="167" y="51"/>
                  </a:lnTo>
                  <a:lnTo>
                    <a:pt x="425" y="91"/>
                  </a:lnTo>
                  <a:lnTo>
                    <a:pt x="861" y="247"/>
                  </a:lnTo>
                  <a:lnTo>
                    <a:pt x="1222" y="205"/>
                  </a:lnTo>
                  <a:lnTo>
                    <a:pt x="773" y="116"/>
                  </a:lnTo>
                  <a:lnTo>
                    <a:pt x="608" y="74"/>
                  </a:lnTo>
                  <a:lnTo>
                    <a:pt x="281" y="17"/>
                  </a:lnTo>
                  <a:lnTo>
                    <a:pt x="420" y="0"/>
                  </a:lnTo>
                  <a:lnTo>
                    <a:pt x="804" y="57"/>
                  </a:lnTo>
                  <a:lnTo>
                    <a:pt x="1114" y="103"/>
                  </a:lnTo>
                  <a:lnTo>
                    <a:pt x="1216" y="51"/>
                  </a:lnTo>
                  <a:lnTo>
                    <a:pt x="1686" y="118"/>
                  </a:lnTo>
                  <a:lnTo>
                    <a:pt x="1838" y="182"/>
                  </a:lnTo>
                  <a:lnTo>
                    <a:pt x="1876" y="298"/>
                  </a:lnTo>
                  <a:lnTo>
                    <a:pt x="1159" y="471"/>
                  </a:lnTo>
                  <a:lnTo>
                    <a:pt x="1032" y="378"/>
                  </a:lnTo>
                  <a:lnTo>
                    <a:pt x="804" y="298"/>
                  </a:lnTo>
                  <a:lnTo>
                    <a:pt x="275" y="154"/>
                  </a:lnTo>
                  <a:lnTo>
                    <a:pt x="0" y="63"/>
                  </a:lnTo>
                  <a:close/>
                </a:path>
              </a:pathLst>
            </a:custGeom>
            <a:solidFill>
              <a:srgbClr val="ABD5FF"/>
            </a:solidFill>
            <a:ln w="9525">
              <a:noFill/>
              <a:round/>
              <a:headEnd/>
              <a:tailEnd/>
            </a:ln>
          </p:spPr>
          <p:txBody>
            <a:bodyPr/>
            <a:lstStyle/>
            <a:p>
              <a:endParaRPr lang="en-US"/>
            </a:p>
          </p:txBody>
        </p:sp>
        <p:sp>
          <p:nvSpPr>
            <p:cNvPr id="47122" name="Freeform 15"/>
            <p:cNvSpPr>
              <a:spLocks noChangeAspect="1"/>
            </p:cNvSpPr>
            <p:nvPr/>
          </p:nvSpPr>
          <p:spPr bwMode="auto">
            <a:xfrm>
              <a:off x="4555" y="2347"/>
              <a:ext cx="329" cy="1504"/>
            </a:xfrm>
            <a:custGeom>
              <a:avLst/>
              <a:gdLst>
                <a:gd name="T0" fmla="*/ 97 w 907"/>
                <a:gd name="T1" fmla="*/ 0 h 2455"/>
                <a:gd name="T2" fmla="*/ 82 w 907"/>
                <a:gd name="T3" fmla="*/ 142 h 2455"/>
                <a:gd name="T4" fmla="*/ 63 w 907"/>
                <a:gd name="T5" fmla="*/ 321 h 2455"/>
                <a:gd name="T6" fmla="*/ 46 w 907"/>
                <a:gd name="T7" fmla="*/ 455 h 2455"/>
                <a:gd name="T8" fmla="*/ 37 w 907"/>
                <a:gd name="T9" fmla="*/ 591 h 2455"/>
                <a:gd name="T10" fmla="*/ 20 w 907"/>
                <a:gd name="T11" fmla="*/ 713 h 2455"/>
                <a:gd name="T12" fmla="*/ 9 w 907"/>
                <a:gd name="T13" fmla="*/ 833 h 2455"/>
                <a:gd name="T14" fmla="*/ 2 w 907"/>
                <a:gd name="T15" fmla="*/ 879 h 2455"/>
                <a:gd name="T16" fmla="*/ 0 w 907"/>
                <a:gd name="T17" fmla="*/ 907 h 2455"/>
                <a:gd name="T18" fmla="*/ 15 w 907"/>
                <a:gd name="T19" fmla="*/ 921 h 2455"/>
                <a:gd name="T20" fmla="*/ 119 w 907"/>
                <a:gd name="T21" fmla="*/ 62 h 2455"/>
                <a:gd name="T22" fmla="*/ 97 w 907"/>
                <a:gd name="T23" fmla="*/ 0 h 2455"/>
                <a:gd name="T24" fmla="*/ 97 w 907"/>
                <a:gd name="T25" fmla="*/ 0 h 2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7"/>
                <a:gd name="T40" fmla="*/ 0 h 2455"/>
                <a:gd name="T41" fmla="*/ 907 w 907"/>
                <a:gd name="T42" fmla="*/ 2455 h 2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7" h="2455">
                  <a:moveTo>
                    <a:pt x="740" y="0"/>
                  </a:moveTo>
                  <a:lnTo>
                    <a:pt x="620" y="378"/>
                  </a:lnTo>
                  <a:lnTo>
                    <a:pt x="476" y="855"/>
                  </a:lnTo>
                  <a:lnTo>
                    <a:pt x="350" y="1212"/>
                  </a:lnTo>
                  <a:lnTo>
                    <a:pt x="285" y="1573"/>
                  </a:lnTo>
                  <a:lnTo>
                    <a:pt x="154" y="1900"/>
                  </a:lnTo>
                  <a:lnTo>
                    <a:pt x="69" y="2218"/>
                  </a:lnTo>
                  <a:lnTo>
                    <a:pt x="17" y="2343"/>
                  </a:lnTo>
                  <a:lnTo>
                    <a:pt x="0" y="2417"/>
                  </a:lnTo>
                  <a:lnTo>
                    <a:pt x="112" y="2455"/>
                  </a:lnTo>
                  <a:lnTo>
                    <a:pt x="907" y="167"/>
                  </a:lnTo>
                  <a:lnTo>
                    <a:pt x="740" y="0"/>
                  </a:lnTo>
                  <a:close/>
                </a:path>
              </a:pathLst>
            </a:custGeom>
            <a:solidFill>
              <a:srgbClr val="ABD5FF"/>
            </a:solidFill>
            <a:ln w="9525">
              <a:noFill/>
              <a:round/>
              <a:headEnd/>
              <a:tailEnd/>
            </a:ln>
          </p:spPr>
          <p:txBody>
            <a:bodyPr/>
            <a:lstStyle/>
            <a:p>
              <a:endParaRPr lang="en-US"/>
            </a:p>
          </p:txBody>
        </p:sp>
        <p:sp>
          <p:nvSpPr>
            <p:cNvPr id="47123" name="Freeform 16"/>
            <p:cNvSpPr>
              <a:spLocks noChangeAspect="1"/>
            </p:cNvSpPr>
            <p:nvPr/>
          </p:nvSpPr>
          <p:spPr bwMode="auto">
            <a:xfrm>
              <a:off x="4736" y="2200"/>
              <a:ext cx="79" cy="130"/>
            </a:xfrm>
            <a:custGeom>
              <a:avLst/>
              <a:gdLst>
                <a:gd name="T0" fmla="*/ 0 w 219"/>
                <a:gd name="T1" fmla="*/ 0 h 213"/>
                <a:gd name="T2" fmla="*/ 2 w 219"/>
                <a:gd name="T3" fmla="*/ 69 h 213"/>
                <a:gd name="T4" fmla="*/ 21 w 219"/>
                <a:gd name="T5" fmla="*/ 79 h 213"/>
                <a:gd name="T6" fmla="*/ 28 w 219"/>
                <a:gd name="T7" fmla="*/ 21 h 213"/>
                <a:gd name="T8" fmla="*/ 0 w 219"/>
                <a:gd name="T9" fmla="*/ 0 h 213"/>
                <a:gd name="T10" fmla="*/ 0 w 219"/>
                <a:gd name="T11" fmla="*/ 0 h 213"/>
                <a:gd name="T12" fmla="*/ 0 60000 65536"/>
                <a:gd name="T13" fmla="*/ 0 60000 65536"/>
                <a:gd name="T14" fmla="*/ 0 60000 65536"/>
                <a:gd name="T15" fmla="*/ 0 60000 65536"/>
                <a:gd name="T16" fmla="*/ 0 60000 65536"/>
                <a:gd name="T17" fmla="*/ 0 60000 65536"/>
                <a:gd name="T18" fmla="*/ 0 w 219"/>
                <a:gd name="T19" fmla="*/ 0 h 213"/>
                <a:gd name="T20" fmla="*/ 219 w 21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19" h="213">
                  <a:moveTo>
                    <a:pt x="0" y="0"/>
                  </a:moveTo>
                  <a:lnTo>
                    <a:pt x="17" y="185"/>
                  </a:lnTo>
                  <a:lnTo>
                    <a:pt x="162" y="213"/>
                  </a:lnTo>
                  <a:lnTo>
                    <a:pt x="219" y="57"/>
                  </a:lnTo>
                  <a:lnTo>
                    <a:pt x="0" y="0"/>
                  </a:lnTo>
                  <a:close/>
                </a:path>
              </a:pathLst>
            </a:custGeom>
            <a:solidFill>
              <a:schemeClr val="tx2"/>
            </a:solidFill>
            <a:ln w="9525">
              <a:noFill/>
              <a:round/>
              <a:headEnd/>
              <a:tailEnd/>
            </a:ln>
          </p:spPr>
          <p:txBody>
            <a:bodyPr/>
            <a:lstStyle/>
            <a:p>
              <a:endParaRPr lang="en-US"/>
            </a:p>
          </p:txBody>
        </p:sp>
        <p:sp>
          <p:nvSpPr>
            <p:cNvPr id="47124" name="Freeform 17"/>
            <p:cNvSpPr>
              <a:spLocks noChangeAspect="1"/>
            </p:cNvSpPr>
            <p:nvPr/>
          </p:nvSpPr>
          <p:spPr bwMode="auto">
            <a:xfrm>
              <a:off x="4109" y="1897"/>
              <a:ext cx="1140" cy="1596"/>
            </a:xfrm>
            <a:custGeom>
              <a:avLst/>
              <a:gdLst>
                <a:gd name="T0" fmla="*/ 94 w 3143"/>
                <a:gd name="T1" fmla="*/ 275 h 2608"/>
                <a:gd name="T2" fmla="*/ 52 w 3143"/>
                <a:gd name="T3" fmla="*/ 575 h 2608"/>
                <a:gd name="T4" fmla="*/ 14 w 3143"/>
                <a:gd name="T5" fmla="*/ 852 h 2608"/>
                <a:gd name="T6" fmla="*/ 0 w 3143"/>
                <a:gd name="T7" fmla="*/ 942 h 2608"/>
                <a:gd name="T8" fmla="*/ 56 w 3143"/>
                <a:gd name="T9" fmla="*/ 800 h 2608"/>
                <a:gd name="T10" fmla="*/ 181 w 3143"/>
                <a:gd name="T11" fmla="*/ 914 h 2608"/>
                <a:gd name="T12" fmla="*/ 161 w 3143"/>
                <a:gd name="T13" fmla="*/ 854 h 2608"/>
                <a:gd name="T14" fmla="*/ 76 w 3143"/>
                <a:gd name="T15" fmla="*/ 762 h 2608"/>
                <a:gd name="T16" fmla="*/ 94 w 3143"/>
                <a:gd name="T17" fmla="*/ 557 h 2608"/>
                <a:gd name="T18" fmla="*/ 189 w 3143"/>
                <a:gd name="T19" fmla="*/ 656 h 2608"/>
                <a:gd name="T20" fmla="*/ 209 w 3143"/>
                <a:gd name="T21" fmla="*/ 613 h 2608"/>
                <a:gd name="T22" fmla="*/ 136 w 3143"/>
                <a:gd name="T23" fmla="*/ 562 h 2608"/>
                <a:gd name="T24" fmla="*/ 85 w 3143"/>
                <a:gd name="T25" fmla="*/ 491 h 2608"/>
                <a:gd name="T26" fmla="*/ 125 w 3143"/>
                <a:gd name="T27" fmla="*/ 320 h 2608"/>
                <a:gd name="T28" fmla="*/ 212 w 3143"/>
                <a:gd name="T29" fmla="*/ 433 h 2608"/>
                <a:gd name="T30" fmla="*/ 234 w 3143"/>
                <a:gd name="T31" fmla="*/ 392 h 2608"/>
                <a:gd name="T32" fmla="*/ 147 w 3143"/>
                <a:gd name="T33" fmla="*/ 307 h 2608"/>
                <a:gd name="T34" fmla="*/ 156 w 3143"/>
                <a:gd name="T35" fmla="*/ 110 h 2608"/>
                <a:gd name="T36" fmla="*/ 274 w 3143"/>
                <a:gd name="T37" fmla="*/ 211 h 2608"/>
                <a:gd name="T38" fmla="*/ 321 w 3143"/>
                <a:gd name="T39" fmla="*/ 437 h 2608"/>
                <a:gd name="T40" fmla="*/ 299 w 3143"/>
                <a:gd name="T41" fmla="*/ 536 h 2608"/>
                <a:gd name="T42" fmla="*/ 328 w 3143"/>
                <a:gd name="T43" fmla="*/ 616 h 2608"/>
                <a:gd name="T44" fmla="*/ 347 w 3143"/>
                <a:gd name="T45" fmla="*/ 895 h 2608"/>
                <a:gd name="T46" fmla="*/ 369 w 3143"/>
                <a:gd name="T47" fmla="*/ 917 h 2608"/>
                <a:gd name="T48" fmla="*/ 382 w 3143"/>
                <a:gd name="T49" fmla="*/ 162 h 2608"/>
                <a:gd name="T50" fmla="*/ 413 w 3143"/>
                <a:gd name="T51" fmla="*/ 63 h 2608"/>
                <a:gd name="T52" fmla="*/ 370 w 3143"/>
                <a:gd name="T53" fmla="*/ 62 h 2608"/>
                <a:gd name="T54" fmla="*/ 282 w 3143"/>
                <a:gd name="T55" fmla="*/ 99 h 2608"/>
                <a:gd name="T56" fmla="*/ 251 w 3143"/>
                <a:gd name="T57" fmla="*/ 120 h 2608"/>
                <a:gd name="T58" fmla="*/ 135 w 3143"/>
                <a:gd name="T59" fmla="*/ 39 h 2608"/>
                <a:gd name="T60" fmla="*/ 86 w 3143"/>
                <a:gd name="T61" fmla="*/ 4 h 2608"/>
                <a:gd name="T62" fmla="*/ 108 w 3143"/>
                <a:gd name="T63" fmla="*/ 73 h 2608"/>
                <a:gd name="T64" fmla="*/ 113 w 3143"/>
                <a:gd name="T65" fmla="*/ 136 h 26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3"/>
                <a:gd name="T100" fmla="*/ 0 h 2608"/>
                <a:gd name="T101" fmla="*/ 3143 w 3143"/>
                <a:gd name="T102" fmla="*/ 2608 h 26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3" h="2608">
                  <a:moveTo>
                    <a:pt x="861" y="363"/>
                  </a:moveTo>
                  <a:lnTo>
                    <a:pt x="713" y="736"/>
                  </a:lnTo>
                  <a:lnTo>
                    <a:pt x="535" y="1161"/>
                  </a:lnTo>
                  <a:lnTo>
                    <a:pt x="392" y="1534"/>
                  </a:lnTo>
                  <a:lnTo>
                    <a:pt x="242" y="1937"/>
                  </a:lnTo>
                  <a:lnTo>
                    <a:pt x="105" y="2275"/>
                  </a:lnTo>
                  <a:lnTo>
                    <a:pt x="42" y="2431"/>
                  </a:lnTo>
                  <a:lnTo>
                    <a:pt x="0" y="2517"/>
                  </a:lnTo>
                  <a:lnTo>
                    <a:pt x="54" y="2608"/>
                  </a:lnTo>
                  <a:lnTo>
                    <a:pt x="426" y="2138"/>
                  </a:lnTo>
                  <a:lnTo>
                    <a:pt x="730" y="2281"/>
                  </a:lnTo>
                  <a:lnTo>
                    <a:pt x="1379" y="2442"/>
                  </a:lnTo>
                  <a:lnTo>
                    <a:pt x="1401" y="2287"/>
                  </a:lnTo>
                  <a:lnTo>
                    <a:pt x="1223" y="2281"/>
                  </a:lnTo>
                  <a:lnTo>
                    <a:pt x="793" y="2167"/>
                  </a:lnTo>
                  <a:lnTo>
                    <a:pt x="580" y="2034"/>
                  </a:lnTo>
                  <a:lnTo>
                    <a:pt x="472" y="1971"/>
                  </a:lnTo>
                  <a:lnTo>
                    <a:pt x="713" y="1488"/>
                  </a:lnTo>
                  <a:lnTo>
                    <a:pt x="1171" y="1638"/>
                  </a:lnTo>
                  <a:lnTo>
                    <a:pt x="1436" y="1752"/>
                  </a:lnTo>
                  <a:lnTo>
                    <a:pt x="1534" y="1798"/>
                  </a:lnTo>
                  <a:lnTo>
                    <a:pt x="1591" y="1638"/>
                  </a:lnTo>
                  <a:lnTo>
                    <a:pt x="1436" y="1631"/>
                  </a:lnTo>
                  <a:lnTo>
                    <a:pt x="1034" y="1500"/>
                  </a:lnTo>
                  <a:lnTo>
                    <a:pt x="787" y="1367"/>
                  </a:lnTo>
                  <a:lnTo>
                    <a:pt x="645" y="1310"/>
                  </a:lnTo>
                  <a:lnTo>
                    <a:pt x="747" y="1224"/>
                  </a:lnTo>
                  <a:lnTo>
                    <a:pt x="949" y="855"/>
                  </a:lnTo>
                  <a:lnTo>
                    <a:pt x="1287" y="988"/>
                  </a:lnTo>
                  <a:lnTo>
                    <a:pt x="1609" y="1156"/>
                  </a:lnTo>
                  <a:lnTo>
                    <a:pt x="1740" y="1207"/>
                  </a:lnTo>
                  <a:lnTo>
                    <a:pt x="1780" y="1045"/>
                  </a:lnTo>
                  <a:lnTo>
                    <a:pt x="1529" y="1011"/>
                  </a:lnTo>
                  <a:lnTo>
                    <a:pt x="1114" y="821"/>
                  </a:lnTo>
                  <a:lnTo>
                    <a:pt x="989" y="730"/>
                  </a:lnTo>
                  <a:lnTo>
                    <a:pt x="1183" y="293"/>
                  </a:lnTo>
                  <a:lnTo>
                    <a:pt x="1993" y="545"/>
                  </a:lnTo>
                  <a:lnTo>
                    <a:pt x="2084" y="563"/>
                  </a:lnTo>
                  <a:lnTo>
                    <a:pt x="2285" y="568"/>
                  </a:lnTo>
                  <a:lnTo>
                    <a:pt x="2439" y="1167"/>
                  </a:lnTo>
                  <a:lnTo>
                    <a:pt x="2496" y="1522"/>
                  </a:lnTo>
                  <a:lnTo>
                    <a:pt x="2270" y="1431"/>
                  </a:lnTo>
                  <a:lnTo>
                    <a:pt x="2253" y="1524"/>
                  </a:lnTo>
                  <a:lnTo>
                    <a:pt x="2493" y="1644"/>
                  </a:lnTo>
                  <a:lnTo>
                    <a:pt x="2607" y="2270"/>
                  </a:lnTo>
                  <a:lnTo>
                    <a:pt x="2635" y="2389"/>
                  </a:lnTo>
                  <a:lnTo>
                    <a:pt x="2726" y="2488"/>
                  </a:lnTo>
                  <a:lnTo>
                    <a:pt x="2808" y="2448"/>
                  </a:lnTo>
                  <a:lnTo>
                    <a:pt x="2791" y="627"/>
                  </a:lnTo>
                  <a:lnTo>
                    <a:pt x="2905" y="431"/>
                  </a:lnTo>
                  <a:lnTo>
                    <a:pt x="3082" y="401"/>
                  </a:lnTo>
                  <a:lnTo>
                    <a:pt x="3143" y="169"/>
                  </a:lnTo>
                  <a:lnTo>
                    <a:pt x="3053" y="103"/>
                  </a:lnTo>
                  <a:lnTo>
                    <a:pt x="2814" y="167"/>
                  </a:lnTo>
                  <a:lnTo>
                    <a:pt x="2240" y="264"/>
                  </a:lnTo>
                  <a:lnTo>
                    <a:pt x="2141" y="264"/>
                  </a:lnTo>
                  <a:lnTo>
                    <a:pt x="2072" y="321"/>
                  </a:lnTo>
                  <a:lnTo>
                    <a:pt x="1907" y="321"/>
                  </a:lnTo>
                  <a:lnTo>
                    <a:pt x="1333" y="184"/>
                  </a:lnTo>
                  <a:lnTo>
                    <a:pt x="1023" y="103"/>
                  </a:lnTo>
                  <a:lnTo>
                    <a:pt x="679" y="0"/>
                  </a:lnTo>
                  <a:lnTo>
                    <a:pt x="650" y="11"/>
                  </a:lnTo>
                  <a:lnTo>
                    <a:pt x="633" y="133"/>
                  </a:lnTo>
                  <a:lnTo>
                    <a:pt x="822" y="196"/>
                  </a:lnTo>
                  <a:lnTo>
                    <a:pt x="861" y="363"/>
                  </a:lnTo>
                  <a:close/>
                </a:path>
              </a:pathLst>
            </a:custGeom>
            <a:solidFill>
              <a:srgbClr val="ABD5FF"/>
            </a:solidFill>
            <a:ln w="9525">
              <a:noFill/>
              <a:round/>
              <a:headEnd/>
              <a:tailEnd/>
            </a:ln>
          </p:spPr>
          <p:txBody>
            <a:bodyPr/>
            <a:lstStyle/>
            <a:p>
              <a:endParaRPr lang="en-US"/>
            </a:p>
          </p:txBody>
        </p:sp>
        <p:sp>
          <p:nvSpPr>
            <p:cNvPr id="47125" name="Freeform 18"/>
            <p:cNvSpPr>
              <a:spLocks noChangeAspect="1"/>
            </p:cNvSpPr>
            <p:nvPr/>
          </p:nvSpPr>
          <p:spPr bwMode="auto">
            <a:xfrm>
              <a:off x="4128" y="2014"/>
              <a:ext cx="639" cy="1487"/>
            </a:xfrm>
            <a:custGeom>
              <a:avLst/>
              <a:gdLst>
                <a:gd name="T0" fmla="*/ 99 w 1760"/>
                <a:gd name="T1" fmla="*/ 15 h 2429"/>
                <a:gd name="T2" fmla="*/ 90 w 1760"/>
                <a:gd name="T3" fmla="*/ 80 h 2429"/>
                <a:gd name="T4" fmla="*/ 109 w 1760"/>
                <a:gd name="T5" fmla="*/ 118 h 2429"/>
                <a:gd name="T6" fmla="*/ 50 w 1760"/>
                <a:gd name="T7" fmla="*/ 542 h 2429"/>
                <a:gd name="T8" fmla="*/ 0 w 1760"/>
                <a:gd name="T9" fmla="*/ 906 h 2429"/>
                <a:gd name="T10" fmla="*/ 6 w 1760"/>
                <a:gd name="T11" fmla="*/ 910 h 2429"/>
                <a:gd name="T12" fmla="*/ 53 w 1760"/>
                <a:gd name="T13" fmla="*/ 883 h 2429"/>
                <a:gd name="T14" fmla="*/ 93 w 1760"/>
                <a:gd name="T15" fmla="*/ 863 h 2429"/>
                <a:gd name="T16" fmla="*/ 101 w 1760"/>
                <a:gd name="T17" fmla="*/ 794 h 2429"/>
                <a:gd name="T18" fmla="*/ 62 w 1760"/>
                <a:gd name="T19" fmla="*/ 736 h 2429"/>
                <a:gd name="T20" fmla="*/ 69 w 1760"/>
                <a:gd name="T21" fmla="*/ 691 h 2429"/>
                <a:gd name="T22" fmla="*/ 117 w 1760"/>
                <a:gd name="T23" fmla="*/ 700 h 2429"/>
                <a:gd name="T24" fmla="*/ 172 w 1760"/>
                <a:gd name="T25" fmla="*/ 680 h 2429"/>
                <a:gd name="T26" fmla="*/ 122 w 1760"/>
                <a:gd name="T27" fmla="*/ 640 h 2429"/>
                <a:gd name="T28" fmla="*/ 135 w 1760"/>
                <a:gd name="T29" fmla="*/ 529 h 2429"/>
                <a:gd name="T30" fmla="*/ 95 w 1760"/>
                <a:gd name="T31" fmla="*/ 476 h 2429"/>
                <a:gd name="T32" fmla="*/ 102 w 1760"/>
                <a:gd name="T33" fmla="*/ 441 h 2429"/>
                <a:gd name="T34" fmla="*/ 131 w 1760"/>
                <a:gd name="T35" fmla="*/ 467 h 2429"/>
                <a:gd name="T36" fmla="*/ 195 w 1760"/>
                <a:gd name="T37" fmla="*/ 452 h 2429"/>
                <a:gd name="T38" fmla="*/ 148 w 1760"/>
                <a:gd name="T39" fmla="*/ 390 h 2429"/>
                <a:gd name="T40" fmla="*/ 163 w 1760"/>
                <a:gd name="T41" fmla="*/ 299 h 2429"/>
                <a:gd name="T42" fmla="*/ 126 w 1760"/>
                <a:gd name="T43" fmla="*/ 258 h 2429"/>
                <a:gd name="T44" fmla="*/ 131 w 1760"/>
                <a:gd name="T45" fmla="*/ 223 h 2429"/>
                <a:gd name="T46" fmla="*/ 174 w 1760"/>
                <a:gd name="T47" fmla="*/ 206 h 2429"/>
                <a:gd name="T48" fmla="*/ 232 w 1760"/>
                <a:gd name="T49" fmla="*/ 194 h 2429"/>
                <a:gd name="T50" fmla="*/ 175 w 1760"/>
                <a:gd name="T51" fmla="*/ 146 h 2429"/>
                <a:gd name="T52" fmla="*/ 189 w 1760"/>
                <a:gd name="T53" fmla="*/ 62 h 2429"/>
                <a:gd name="T54" fmla="*/ 129 w 1760"/>
                <a:gd name="T55" fmla="*/ 24 h 2429"/>
                <a:gd name="T56" fmla="*/ 104 w 1760"/>
                <a:gd name="T57" fmla="*/ 0 h 2429"/>
                <a:gd name="T58" fmla="*/ 99 w 1760"/>
                <a:gd name="T59" fmla="*/ 15 h 2429"/>
                <a:gd name="T60" fmla="*/ 99 w 1760"/>
                <a:gd name="T61" fmla="*/ 15 h 24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60"/>
                <a:gd name="T94" fmla="*/ 0 h 2429"/>
                <a:gd name="T95" fmla="*/ 1760 w 1760"/>
                <a:gd name="T96" fmla="*/ 2429 h 24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60" h="2429">
                  <a:moveTo>
                    <a:pt x="750" y="40"/>
                  </a:moveTo>
                  <a:lnTo>
                    <a:pt x="682" y="213"/>
                  </a:lnTo>
                  <a:lnTo>
                    <a:pt x="825" y="316"/>
                  </a:lnTo>
                  <a:lnTo>
                    <a:pt x="378" y="1448"/>
                  </a:lnTo>
                  <a:lnTo>
                    <a:pt x="0" y="2418"/>
                  </a:lnTo>
                  <a:lnTo>
                    <a:pt x="45" y="2429"/>
                  </a:lnTo>
                  <a:lnTo>
                    <a:pt x="406" y="2355"/>
                  </a:lnTo>
                  <a:lnTo>
                    <a:pt x="705" y="2304"/>
                  </a:lnTo>
                  <a:lnTo>
                    <a:pt x="762" y="2119"/>
                  </a:lnTo>
                  <a:lnTo>
                    <a:pt x="469" y="1965"/>
                  </a:lnTo>
                  <a:lnTo>
                    <a:pt x="526" y="1844"/>
                  </a:lnTo>
                  <a:lnTo>
                    <a:pt x="884" y="1867"/>
                  </a:lnTo>
                  <a:lnTo>
                    <a:pt x="1307" y="1815"/>
                  </a:lnTo>
                  <a:lnTo>
                    <a:pt x="929" y="1707"/>
                  </a:lnTo>
                  <a:lnTo>
                    <a:pt x="1026" y="1412"/>
                  </a:lnTo>
                  <a:lnTo>
                    <a:pt x="722" y="1270"/>
                  </a:lnTo>
                  <a:lnTo>
                    <a:pt x="773" y="1177"/>
                  </a:lnTo>
                  <a:lnTo>
                    <a:pt x="998" y="1247"/>
                  </a:lnTo>
                  <a:lnTo>
                    <a:pt x="1475" y="1207"/>
                  </a:lnTo>
                  <a:lnTo>
                    <a:pt x="1123" y="1040"/>
                  </a:lnTo>
                  <a:lnTo>
                    <a:pt x="1233" y="798"/>
                  </a:lnTo>
                  <a:lnTo>
                    <a:pt x="952" y="688"/>
                  </a:lnTo>
                  <a:lnTo>
                    <a:pt x="998" y="597"/>
                  </a:lnTo>
                  <a:lnTo>
                    <a:pt x="1319" y="551"/>
                  </a:lnTo>
                  <a:lnTo>
                    <a:pt x="1760" y="517"/>
                  </a:lnTo>
                  <a:lnTo>
                    <a:pt x="1330" y="390"/>
                  </a:lnTo>
                  <a:lnTo>
                    <a:pt x="1433" y="167"/>
                  </a:lnTo>
                  <a:lnTo>
                    <a:pt x="975" y="63"/>
                  </a:lnTo>
                  <a:lnTo>
                    <a:pt x="790" y="0"/>
                  </a:lnTo>
                  <a:lnTo>
                    <a:pt x="750" y="40"/>
                  </a:lnTo>
                  <a:close/>
                </a:path>
              </a:pathLst>
            </a:custGeom>
            <a:solidFill>
              <a:schemeClr val="folHlink"/>
            </a:solidFill>
            <a:ln w="9525">
              <a:noFill/>
              <a:round/>
              <a:headEnd/>
              <a:tailEnd/>
            </a:ln>
          </p:spPr>
          <p:txBody>
            <a:bodyPr/>
            <a:lstStyle/>
            <a:p>
              <a:endParaRPr lang="en-US"/>
            </a:p>
          </p:txBody>
        </p:sp>
        <p:sp>
          <p:nvSpPr>
            <p:cNvPr id="47126" name="Freeform 19"/>
            <p:cNvSpPr>
              <a:spLocks noChangeAspect="1"/>
            </p:cNvSpPr>
            <p:nvPr/>
          </p:nvSpPr>
          <p:spPr bwMode="auto">
            <a:xfrm>
              <a:off x="4592" y="2025"/>
              <a:ext cx="659" cy="1810"/>
            </a:xfrm>
            <a:custGeom>
              <a:avLst/>
              <a:gdLst>
                <a:gd name="T0" fmla="*/ 83 w 1814"/>
                <a:gd name="T1" fmla="*/ 137 h 2956"/>
                <a:gd name="T2" fmla="*/ 72 w 1814"/>
                <a:gd name="T3" fmla="*/ 236 h 2956"/>
                <a:gd name="T4" fmla="*/ 94 w 1814"/>
                <a:gd name="T5" fmla="*/ 266 h 2956"/>
                <a:gd name="T6" fmla="*/ 73 w 1814"/>
                <a:gd name="T7" fmla="*/ 507 h 2956"/>
                <a:gd name="T8" fmla="*/ 33 w 1814"/>
                <a:gd name="T9" fmla="*/ 829 h 2956"/>
                <a:gd name="T10" fmla="*/ 0 w 1814"/>
                <a:gd name="T11" fmla="*/ 1087 h 2956"/>
                <a:gd name="T12" fmla="*/ 0 w 1814"/>
                <a:gd name="T13" fmla="*/ 1108 h 2956"/>
                <a:gd name="T14" fmla="*/ 21 w 1814"/>
                <a:gd name="T15" fmla="*/ 1100 h 2956"/>
                <a:gd name="T16" fmla="*/ 63 w 1814"/>
                <a:gd name="T17" fmla="*/ 1042 h 2956"/>
                <a:gd name="T18" fmla="*/ 122 w 1814"/>
                <a:gd name="T19" fmla="*/ 475 h 2956"/>
                <a:gd name="T20" fmla="*/ 141 w 1814"/>
                <a:gd name="T21" fmla="*/ 355 h 2956"/>
                <a:gd name="T22" fmla="*/ 149 w 1814"/>
                <a:gd name="T23" fmla="*/ 406 h 2956"/>
                <a:gd name="T24" fmla="*/ 156 w 1814"/>
                <a:gd name="T25" fmla="*/ 467 h 2956"/>
                <a:gd name="T26" fmla="*/ 179 w 1814"/>
                <a:gd name="T27" fmla="*/ 499 h 2956"/>
                <a:gd name="T28" fmla="*/ 195 w 1814"/>
                <a:gd name="T29" fmla="*/ 851 h 2956"/>
                <a:gd name="T30" fmla="*/ 217 w 1814"/>
                <a:gd name="T31" fmla="*/ 817 h 2956"/>
                <a:gd name="T32" fmla="*/ 235 w 1814"/>
                <a:gd name="T33" fmla="*/ 802 h 2956"/>
                <a:gd name="T34" fmla="*/ 239 w 1814"/>
                <a:gd name="T35" fmla="*/ 768 h 2956"/>
                <a:gd name="T36" fmla="*/ 204 w 1814"/>
                <a:gd name="T37" fmla="*/ 94 h 2956"/>
                <a:gd name="T38" fmla="*/ 227 w 1814"/>
                <a:gd name="T39" fmla="*/ 68 h 2956"/>
                <a:gd name="T40" fmla="*/ 231 w 1814"/>
                <a:gd name="T41" fmla="*/ 0 h 2956"/>
                <a:gd name="T42" fmla="*/ 207 w 1814"/>
                <a:gd name="T43" fmla="*/ 6 h 2956"/>
                <a:gd name="T44" fmla="*/ 167 w 1814"/>
                <a:gd name="T45" fmla="*/ 27 h 2956"/>
                <a:gd name="T46" fmla="*/ 133 w 1814"/>
                <a:gd name="T47" fmla="*/ 51 h 2956"/>
                <a:gd name="T48" fmla="*/ 110 w 1814"/>
                <a:gd name="T49" fmla="*/ 48 h 2956"/>
                <a:gd name="T50" fmla="*/ 107 w 1814"/>
                <a:gd name="T51" fmla="*/ 66 h 2956"/>
                <a:gd name="T52" fmla="*/ 101 w 1814"/>
                <a:gd name="T53" fmla="*/ 141 h 2956"/>
                <a:gd name="T54" fmla="*/ 83 w 1814"/>
                <a:gd name="T55" fmla="*/ 137 h 2956"/>
                <a:gd name="T56" fmla="*/ 83 w 1814"/>
                <a:gd name="T57" fmla="*/ 137 h 29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4"/>
                <a:gd name="T88" fmla="*/ 0 h 2956"/>
                <a:gd name="T89" fmla="*/ 1814 w 1814"/>
                <a:gd name="T90" fmla="*/ 2956 h 29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4" h="2956">
                  <a:moveTo>
                    <a:pt x="631" y="365"/>
                  </a:moveTo>
                  <a:lnTo>
                    <a:pt x="546" y="629"/>
                  </a:lnTo>
                  <a:lnTo>
                    <a:pt x="711" y="711"/>
                  </a:lnTo>
                  <a:lnTo>
                    <a:pt x="557" y="1353"/>
                  </a:lnTo>
                  <a:lnTo>
                    <a:pt x="247" y="2211"/>
                  </a:lnTo>
                  <a:lnTo>
                    <a:pt x="0" y="2899"/>
                  </a:lnTo>
                  <a:lnTo>
                    <a:pt x="0" y="2956"/>
                  </a:lnTo>
                  <a:lnTo>
                    <a:pt x="160" y="2933"/>
                  </a:lnTo>
                  <a:lnTo>
                    <a:pt x="475" y="2779"/>
                  </a:lnTo>
                  <a:lnTo>
                    <a:pt x="924" y="1268"/>
                  </a:lnTo>
                  <a:lnTo>
                    <a:pt x="1066" y="947"/>
                  </a:lnTo>
                  <a:lnTo>
                    <a:pt x="1131" y="1083"/>
                  </a:lnTo>
                  <a:lnTo>
                    <a:pt x="1182" y="1245"/>
                  </a:lnTo>
                  <a:lnTo>
                    <a:pt x="1353" y="1331"/>
                  </a:lnTo>
                  <a:lnTo>
                    <a:pt x="1475" y="2268"/>
                  </a:lnTo>
                  <a:lnTo>
                    <a:pt x="1646" y="2180"/>
                  </a:lnTo>
                  <a:lnTo>
                    <a:pt x="1779" y="2140"/>
                  </a:lnTo>
                  <a:lnTo>
                    <a:pt x="1814" y="2049"/>
                  </a:lnTo>
                  <a:lnTo>
                    <a:pt x="1544" y="251"/>
                  </a:lnTo>
                  <a:lnTo>
                    <a:pt x="1724" y="182"/>
                  </a:lnTo>
                  <a:lnTo>
                    <a:pt x="1749" y="0"/>
                  </a:lnTo>
                  <a:lnTo>
                    <a:pt x="1572" y="15"/>
                  </a:lnTo>
                  <a:lnTo>
                    <a:pt x="1268" y="72"/>
                  </a:lnTo>
                  <a:lnTo>
                    <a:pt x="1004" y="137"/>
                  </a:lnTo>
                  <a:lnTo>
                    <a:pt x="838" y="129"/>
                  </a:lnTo>
                  <a:lnTo>
                    <a:pt x="808" y="177"/>
                  </a:lnTo>
                  <a:lnTo>
                    <a:pt x="768" y="376"/>
                  </a:lnTo>
                  <a:lnTo>
                    <a:pt x="631" y="365"/>
                  </a:lnTo>
                  <a:close/>
                </a:path>
              </a:pathLst>
            </a:custGeom>
            <a:solidFill>
              <a:schemeClr val="folHlink"/>
            </a:solidFill>
            <a:ln w="9525">
              <a:noFill/>
              <a:round/>
              <a:headEnd/>
              <a:tailEnd/>
            </a:ln>
          </p:spPr>
          <p:txBody>
            <a:bodyPr/>
            <a:lstStyle/>
            <a:p>
              <a:endParaRPr lang="en-US"/>
            </a:p>
          </p:txBody>
        </p:sp>
        <p:sp>
          <p:nvSpPr>
            <p:cNvPr id="47127" name="Freeform 20"/>
            <p:cNvSpPr>
              <a:spLocks noChangeAspect="1"/>
            </p:cNvSpPr>
            <p:nvPr/>
          </p:nvSpPr>
          <p:spPr bwMode="auto">
            <a:xfrm>
              <a:off x="4399" y="2035"/>
              <a:ext cx="239" cy="610"/>
            </a:xfrm>
            <a:custGeom>
              <a:avLst/>
              <a:gdLst>
                <a:gd name="T0" fmla="*/ 23 w 659"/>
                <a:gd name="T1" fmla="*/ 15 h 996"/>
                <a:gd name="T2" fmla="*/ 0 w 659"/>
                <a:gd name="T3" fmla="*/ 228 h 996"/>
                <a:gd name="T4" fmla="*/ 11 w 659"/>
                <a:gd name="T5" fmla="*/ 276 h 996"/>
                <a:gd name="T6" fmla="*/ 52 w 659"/>
                <a:gd name="T7" fmla="*/ 374 h 996"/>
                <a:gd name="T8" fmla="*/ 61 w 659"/>
                <a:gd name="T9" fmla="*/ 296 h 996"/>
                <a:gd name="T10" fmla="*/ 13 w 659"/>
                <a:gd name="T11" fmla="*/ 230 h 996"/>
                <a:gd name="T12" fmla="*/ 16 w 659"/>
                <a:gd name="T13" fmla="*/ 173 h 996"/>
                <a:gd name="T14" fmla="*/ 76 w 659"/>
                <a:gd name="T15" fmla="*/ 129 h 996"/>
                <a:gd name="T16" fmla="*/ 87 w 659"/>
                <a:gd name="T17" fmla="*/ 55 h 996"/>
                <a:gd name="T18" fmla="*/ 35 w 659"/>
                <a:gd name="T19" fmla="*/ 0 h 996"/>
                <a:gd name="T20" fmla="*/ 23 w 659"/>
                <a:gd name="T21" fmla="*/ 15 h 996"/>
                <a:gd name="T22" fmla="*/ 23 w 659"/>
                <a:gd name="T23" fmla="*/ 15 h 9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9"/>
                <a:gd name="T37" fmla="*/ 0 h 996"/>
                <a:gd name="T38" fmla="*/ 659 w 659"/>
                <a:gd name="T39" fmla="*/ 996 h 9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9" h="996">
                  <a:moveTo>
                    <a:pt x="173" y="40"/>
                  </a:moveTo>
                  <a:lnTo>
                    <a:pt x="0" y="608"/>
                  </a:lnTo>
                  <a:lnTo>
                    <a:pt x="80" y="736"/>
                  </a:lnTo>
                  <a:lnTo>
                    <a:pt x="397" y="996"/>
                  </a:lnTo>
                  <a:lnTo>
                    <a:pt x="462" y="789"/>
                  </a:lnTo>
                  <a:lnTo>
                    <a:pt x="97" y="614"/>
                  </a:lnTo>
                  <a:lnTo>
                    <a:pt x="120" y="460"/>
                  </a:lnTo>
                  <a:lnTo>
                    <a:pt x="576" y="344"/>
                  </a:lnTo>
                  <a:lnTo>
                    <a:pt x="659" y="145"/>
                  </a:lnTo>
                  <a:lnTo>
                    <a:pt x="264" y="0"/>
                  </a:lnTo>
                  <a:lnTo>
                    <a:pt x="173" y="40"/>
                  </a:lnTo>
                  <a:close/>
                </a:path>
              </a:pathLst>
            </a:custGeom>
            <a:solidFill>
              <a:schemeClr val="tx2"/>
            </a:solidFill>
            <a:ln w="9525">
              <a:noFill/>
              <a:round/>
              <a:headEnd/>
              <a:tailEnd/>
            </a:ln>
          </p:spPr>
          <p:txBody>
            <a:bodyPr/>
            <a:lstStyle/>
            <a:p>
              <a:endParaRPr lang="en-US"/>
            </a:p>
          </p:txBody>
        </p:sp>
        <p:sp>
          <p:nvSpPr>
            <p:cNvPr id="47128" name="Freeform 21"/>
            <p:cNvSpPr>
              <a:spLocks noChangeAspect="1"/>
            </p:cNvSpPr>
            <p:nvPr/>
          </p:nvSpPr>
          <p:spPr bwMode="auto">
            <a:xfrm>
              <a:off x="4336" y="2805"/>
              <a:ext cx="165" cy="229"/>
            </a:xfrm>
            <a:custGeom>
              <a:avLst/>
              <a:gdLst>
                <a:gd name="T0" fmla="*/ 0 w 452"/>
                <a:gd name="T1" fmla="*/ 0 h 374"/>
                <a:gd name="T2" fmla="*/ 6 w 452"/>
                <a:gd name="T3" fmla="*/ 28 h 374"/>
                <a:gd name="T4" fmla="*/ 47 w 452"/>
                <a:gd name="T5" fmla="*/ 140 h 374"/>
                <a:gd name="T6" fmla="*/ 60 w 452"/>
                <a:gd name="T7" fmla="*/ 45 h 374"/>
                <a:gd name="T8" fmla="*/ 0 w 452"/>
                <a:gd name="T9" fmla="*/ 0 h 374"/>
                <a:gd name="T10" fmla="*/ 0 w 452"/>
                <a:gd name="T11" fmla="*/ 0 h 374"/>
                <a:gd name="T12" fmla="*/ 0 60000 65536"/>
                <a:gd name="T13" fmla="*/ 0 60000 65536"/>
                <a:gd name="T14" fmla="*/ 0 60000 65536"/>
                <a:gd name="T15" fmla="*/ 0 60000 65536"/>
                <a:gd name="T16" fmla="*/ 0 60000 65536"/>
                <a:gd name="T17" fmla="*/ 0 60000 65536"/>
                <a:gd name="T18" fmla="*/ 0 w 452"/>
                <a:gd name="T19" fmla="*/ 0 h 374"/>
                <a:gd name="T20" fmla="*/ 452 w 452"/>
                <a:gd name="T21" fmla="*/ 374 h 374"/>
              </a:gdLst>
              <a:ahLst/>
              <a:cxnLst>
                <a:cxn ang="T12">
                  <a:pos x="T0" y="T1"/>
                </a:cxn>
                <a:cxn ang="T13">
                  <a:pos x="T2" y="T3"/>
                </a:cxn>
                <a:cxn ang="T14">
                  <a:pos x="T4" y="T5"/>
                </a:cxn>
                <a:cxn ang="T15">
                  <a:pos x="T6" y="T7"/>
                </a:cxn>
                <a:cxn ang="T16">
                  <a:pos x="T8" y="T9"/>
                </a:cxn>
                <a:cxn ang="T17">
                  <a:pos x="T10" y="T11"/>
                </a:cxn>
              </a:cxnLst>
              <a:rect l="T18" t="T19" r="T20" b="T21"/>
              <a:pathLst>
                <a:path w="452" h="374">
                  <a:moveTo>
                    <a:pt x="0" y="0"/>
                  </a:moveTo>
                  <a:lnTo>
                    <a:pt x="45" y="74"/>
                  </a:lnTo>
                  <a:lnTo>
                    <a:pt x="353" y="374"/>
                  </a:lnTo>
                  <a:lnTo>
                    <a:pt x="452" y="119"/>
                  </a:lnTo>
                  <a:lnTo>
                    <a:pt x="0" y="0"/>
                  </a:lnTo>
                  <a:close/>
                </a:path>
              </a:pathLst>
            </a:custGeom>
            <a:solidFill>
              <a:schemeClr val="tx2"/>
            </a:solidFill>
            <a:ln w="9525">
              <a:noFill/>
              <a:round/>
              <a:headEnd/>
              <a:tailEnd/>
            </a:ln>
          </p:spPr>
          <p:txBody>
            <a:bodyPr/>
            <a:lstStyle/>
            <a:p>
              <a:endParaRPr lang="en-US"/>
            </a:p>
          </p:txBody>
        </p:sp>
        <p:sp>
          <p:nvSpPr>
            <p:cNvPr id="47129" name="Freeform 22"/>
            <p:cNvSpPr>
              <a:spLocks noChangeAspect="1"/>
            </p:cNvSpPr>
            <p:nvPr/>
          </p:nvSpPr>
          <p:spPr bwMode="auto">
            <a:xfrm>
              <a:off x="4232" y="3187"/>
              <a:ext cx="172" cy="230"/>
            </a:xfrm>
            <a:custGeom>
              <a:avLst/>
              <a:gdLst>
                <a:gd name="T0" fmla="*/ 0 w 475"/>
                <a:gd name="T1" fmla="*/ 10 h 374"/>
                <a:gd name="T2" fmla="*/ 13 w 475"/>
                <a:gd name="T3" fmla="*/ 33 h 374"/>
                <a:gd name="T4" fmla="*/ 27 w 475"/>
                <a:gd name="T5" fmla="*/ 91 h 374"/>
                <a:gd name="T6" fmla="*/ 55 w 475"/>
                <a:gd name="T7" fmla="*/ 141 h 374"/>
                <a:gd name="T8" fmla="*/ 62 w 475"/>
                <a:gd name="T9" fmla="*/ 68 h 374"/>
                <a:gd name="T10" fmla="*/ 10 w 475"/>
                <a:gd name="T11" fmla="*/ 0 h 374"/>
                <a:gd name="T12" fmla="*/ 0 w 475"/>
                <a:gd name="T13" fmla="*/ 10 h 374"/>
                <a:gd name="T14" fmla="*/ 0 w 475"/>
                <a:gd name="T15" fmla="*/ 10 h 374"/>
                <a:gd name="T16" fmla="*/ 0 60000 65536"/>
                <a:gd name="T17" fmla="*/ 0 60000 65536"/>
                <a:gd name="T18" fmla="*/ 0 60000 65536"/>
                <a:gd name="T19" fmla="*/ 0 60000 65536"/>
                <a:gd name="T20" fmla="*/ 0 60000 65536"/>
                <a:gd name="T21" fmla="*/ 0 60000 65536"/>
                <a:gd name="T22" fmla="*/ 0 60000 65536"/>
                <a:gd name="T23" fmla="*/ 0 60000 65536"/>
                <a:gd name="T24" fmla="*/ 0 w 475"/>
                <a:gd name="T25" fmla="*/ 0 h 374"/>
                <a:gd name="T26" fmla="*/ 475 w 475"/>
                <a:gd name="T27" fmla="*/ 374 h 3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5" h="374">
                  <a:moveTo>
                    <a:pt x="0" y="27"/>
                  </a:moveTo>
                  <a:lnTo>
                    <a:pt x="97" y="87"/>
                  </a:lnTo>
                  <a:lnTo>
                    <a:pt x="205" y="241"/>
                  </a:lnTo>
                  <a:lnTo>
                    <a:pt x="418" y="374"/>
                  </a:lnTo>
                  <a:lnTo>
                    <a:pt x="475" y="179"/>
                  </a:lnTo>
                  <a:lnTo>
                    <a:pt x="74" y="0"/>
                  </a:lnTo>
                  <a:lnTo>
                    <a:pt x="0" y="27"/>
                  </a:lnTo>
                  <a:close/>
                </a:path>
              </a:pathLst>
            </a:custGeom>
            <a:solidFill>
              <a:schemeClr val="tx2"/>
            </a:solidFill>
            <a:ln w="9525">
              <a:noFill/>
              <a:round/>
              <a:headEnd/>
              <a:tailEnd/>
            </a:ln>
          </p:spPr>
          <p:txBody>
            <a:bodyPr/>
            <a:lstStyle/>
            <a:p>
              <a:endParaRPr lang="en-US"/>
            </a:p>
          </p:txBody>
        </p:sp>
        <p:sp>
          <p:nvSpPr>
            <p:cNvPr id="47130" name="Freeform 23"/>
            <p:cNvSpPr>
              <a:spLocks noChangeAspect="1"/>
            </p:cNvSpPr>
            <p:nvPr/>
          </p:nvSpPr>
          <p:spPr bwMode="auto">
            <a:xfrm>
              <a:off x="4873" y="2178"/>
              <a:ext cx="292" cy="177"/>
            </a:xfrm>
            <a:custGeom>
              <a:avLst/>
              <a:gdLst>
                <a:gd name="T0" fmla="*/ 0 w 806"/>
                <a:gd name="T1" fmla="*/ 61 h 287"/>
                <a:gd name="T2" fmla="*/ 4 w 806"/>
                <a:gd name="T3" fmla="*/ 109 h 287"/>
                <a:gd name="T4" fmla="*/ 30 w 806"/>
                <a:gd name="T5" fmla="*/ 105 h 287"/>
                <a:gd name="T6" fmla="*/ 44 w 806"/>
                <a:gd name="T7" fmla="*/ 105 h 287"/>
                <a:gd name="T8" fmla="*/ 58 w 806"/>
                <a:gd name="T9" fmla="*/ 98 h 287"/>
                <a:gd name="T10" fmla="*/ 72 w 806"/>
                <a:gd name="T11" fmla="*/ 76 h 287"/>
                <a:gd name="T12" fmla="*/ 106 w 806"/>
                <a:gd name="T13" fmla="*/ 76 h 287"/>
                <a:gd name="T14" fmla="*/ 101 w 806"/>
                <a:gd name="T15" fmla="*/ 0 h 287"/>
                <a:gd name="T16" fmla="*/ 56 w 806"/>
                <a:gd name="T17" fmla="*/ 32 h 287"/>
                <a:gd name="T18" fmla="*/ 10 w 806"/>
                <a:gd name="T19" fmla="*/ 41 h 287"/>
                <a:gd name="T20" fmla="*/ 0 w 806"/>
                <a:gd name="T21" fmla="*/ 61 h 287"/>
                <a:gd name="T22" fmla="*/ 0 w 806"/>
                <a:gd name="T23" fmla="*/ 61 h 2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6"/>
                <a:gd name="T37" fmla="*/ 0 h 287"/>
                <a:gd name="T38" fmla="*/ 806 w 806"/>
                <a:gd name="T39" fmla="*/ 287 h 2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6" h="287">
                  <a:moveTo>
                    <a:pt x="0" y="160"/>
                  </a:moveTo>
                  <a:lnTo>
                    <a:pt x="32" y="287"/>
                  </a:lnTo>
                  <a:lnTo>
                    <a:pt x="232" y="276"/>
                  </a:lnTo>
                  <a:lnTo>
                    <a:pt x="334" y="276"/>
                  </a:lnTo>
                  <a:lnTo>
                    <a:pt x="439" y="258"/>
                  </a:lnTo>
                  <a:lnTo>
                    <a:pt x="553" y="201"/>
                  </a:lnTo>
                  <a:lnTo>
                    <a:pt x="806" y="201"/>
                  </a:lnTo>
                  <a:lnTo>
                    <a:pt x="772" y="0"/>
                  </a:lnTo>
                  <a:lnTo>
                    <a:pt x="428" y="85"/>
                  </a:lnTo>
                  <a:lnTo>
                    <a:pt x="78" y="108"/>
                  </a:lnTo>
                  <a:lnTo>
                    <a:pt x="0" y="160"/>
                  </a:lnTo>
                  <a:close/>
                </a:path>
              </a:pathLst>
            </a:custGeom>
            <a:solidFill>
              <a:schemeClr val="tx2"/>
            </a:solidFill>
            <a:ln w="9525">
              <a:noFill/>
              <a:round/>
              <a:headEnd/>
              <a:tailEnd/>
            </a:ln>
          </p:spPr>
          <p:txBody>
            <a:bodyPr/>
            <a:lstStyle/>
            <a:p>
              <a:endParaRPr lang="en-US"/>
            </a:p>
          </p:txBody>
        </p:sp>
        <p:sp>
          <p:nvSpPr>
            <p:cNvPr id="47131" name="Freeform 24"/>
            <p:cNvSpPr>
              <a:spLocks noChangeAspect="1"/>
            </p:cNvSpPr>
            <p:nvPr/>
          </p:nvSpPr>
          <p:spPr bwMode="auto">
            <a:xfrm>
              <a:off x="4369" y="3062"/>
              <a:ext cx="175" cy="95"/>
            </a:xfrm>
            <a:custGeom>
              <a:avLst/>
              <a:gdLst>
                <a:gd name="T0" fmla="*/ 0 w 481"/>
                <a:gd name="T1" fmla="*/ 9 h 154"/>
                <a:gd name="T2" fmla="*/ 12 w 481"/>
                <a:gd name="T3" fmla="*/ 19 h 154"/>
                <a:gd name="T4" fmla="*/ 33 w 481"/>
                <a:gd name="T5" fmla="*/ 59 h 154"/>
                <a:gd name="T6" fmla="*/ 64 w 481"/>
                <a:gd name="T7" fmla="*/ 52 h 154"/>
                <a:gd name="T8" fmla="*/ 31 w 481"/>
                <a:gd name="T9" fmla="*/ 30 h 154"/>
                <a:gd name="T10" fmla="*/ 19 w 481"/>
                <a:gd name="T11" fmla="*/ 0 h 154"/>
                <a:gd name="T12" fmla="*/ 0 w 481"/>
                <a:gd name="T13" fmla="*/ 9 h 154"/>
                <a:gd name="T14" fmla="*/ 0 w 481"/>
                <a:gd name="T15" fmla="*/ 9 h 154"/>
                <a:gd name="T16" fmla="*/ 0 60000 65536"/>
                <a:gd name="T17" fmla="*/ 0 60000 65536"/>
                <a:gd name="T18" fmla="*/ 0 60000 65536"/>
                <a:gd name="T19" fmla="*/ 0 60000 65536"/>
                <a:gd name="T20" fmla="*/ 0 60000 65536"/>
                <a:gd name="T21" fmla="*/ 0 60000 65536"/>
                <a:gd name="T22" fmla="*/ 0 60000 65536"/>
                <a:gd name="T23" fmla="*/ 0 60000 65536"/>
                <a:gd name="T24" fmla="*/ 0 w 481"/>
                <a:gd name="T25" fmla="*/ 0 h 154"/>
                <a:gd name="T26" fmla="*/ 481 w 481"/>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1" h="154">
                  <a:moveTo>
                    <a:pt x="0" y="22"/>
                  </a:moveTo>
                  <a:lnTo>
                    <a:pt x="91" y="51"/>
                  </a:lnTo>
                  <a:lnTo>
                    <a:pt x="253" y="154"/>
                  </a:lnTo>
                  <a:lnTo>
                    <a:pt x="481" y="137"/>
                  </a:lnTo>
                  <a:lnTo>
                    <a:pt x="230" y="79"/>
                  </a:lnTo>
                  <a:lnTo>
                    <a:pt x="142" y="0"/>
                  </a:lnTo>
                  <a:lnTo>
                    <a:pt x="0" y="22"/>
                  </a:lnTo>
                  <a:close/>
                </a:path>
              </a:pathLst>
            </a:custGeom>
            <a:solidFill>
              <a:schemeClr val="folHlink"/>
            </a:solidFill>
            <a:ln w="9525">
              <a:noFill/>
              <a:round/>
              <a:headEnd/>
              <a:tailEnd/>
            </a:ln>
          </p:spPr>
          <p:txBody>
            <a:bodyPr/>
            <a:lstStyle/>
            <a:p>
              <a:endParaRPr lang="en-US"/>
            </a:p>
          </p:txBody>
        </p:sp>
        <p:sp>
          <p:nvSpPr>
            <p:cNvPr id="47132" name="Freeform 25"/>
            <p:cNvSpPr>
              <a:spLocks noChangeAspect="1"/>
            </p:cNvSpPr>
            <p:nvPr/>
          </p:nvSpPr>
          <p:spPr bwMode="auto">
            <a:xfrm>
              <a:off x="4432" y="2661"/>
              <a:ext cx="200" cy="105"/>
            </a:xfrm>
            <a:custGeom>
              <a:avLst/>
              <a:gdLst>
                <a:gd name="T0" fmla="*/ 0 w 551"/>
                <a:gd name="T1" fmla="*/ 10 h 173"/>
                <a:gd name="T2" fmla="*/ 21 w 551"/>
                <a:gd name="T3" fmla="*/ 30 h 173"/>
                <a:gd name="T4" fmla="*/ 32 w 551"/>
                <a:gd name="T5" fmla="*/ 64 h 173"/>
                <a:gd name="T6" fmla="*/ 44 w 551"/>
                <a:gd name="T7" fmla="*/ 55 h 173"/>
                <a:gd name="T8" fmla="*/ 33 w 551"/>
                <a:gd name="T9" fmla="*/ 40 h 173"/>
                <a:gd name="T10" fmla="*/ 73 w 551"/>
                <a:gd name="T11" fmla="*/ 58 h 173"/>
                <a:gd name="T12" fmla="*/ 31 w 551"/>
                <a:gd name="T13" fmla="*/ 23 h 173"/>
                <a:gd name="T14" fmla="*/ 19 w 551"/>
                <a:gd name="T15" fmla="*/ 0 h 173"/>
                <a:gd name="T16" fmla="*/ 0 w 551"/>
                <a:gd name="T17" fmla="*/ 10 h 173"/>
                <a:gd name="T18" fmla="*/ 0 w 551"/>
                <a:gd name="T19" fmla="*/ 10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1"/>
                <a:gd name="T31" fmla="*/ 0 h 173"/>
                <a:gd name="T32" fmla="*/ 551 w 551"/>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1" h="173">
                  <a:moveTo>
                    <a:pt x="0" y="28"/>
                  </a:moveTo>
                  <a:lnTo>
                    <a:pt x="156" y="80"/>
                  </a:lnTo>
                  <a:lnTo>
                    <a:pt x="241" y="173"/>
                  </a:lnTo>
                  <a:lnTo>
                    <a:pt x="333" y="150"/>
                  </a:lnTo>
                  <a:lnTo>
                    <a:pt x="253" y="108"/>
                  </a:lnTo>
                  <a:lnTo>
                    <a:pt x="551" y="156"/>
                  </a:lnTo>
                  <a:lnTo>
                    <a:pt x="236" y="63"/>
                  </a:lnTo>
                  <a:lnTo>
                    <a:pt x="144" y="0"/>
                  </a:lnTo>
                  <a:lnTo>
                    <a:pt x="0" y="28"/>
                  </a:lnTo>
                  <a:close/>
                </a:path>
              </a:pathLst>
            </a:custGeom>
            <a:solidFill>
              <a:schemeClr val="tx2"/>
            </a:solidFill>
            <a:ln w="9525">
              <a:noFill/>
              <a:round/>
              <a:headEnd/>
              <a:tailEnd/>
            </a:ln>
          </p:spPr>
          <p:txBody>
            <a:bodyPr/>
            <a:lstStyle/>
            <a:p>
              <a:endParaRPr lang="en-US"/>
            </a:p>
          </p:txBody>
        </p:sp>
        <p:sp>
          <p:nvSpPr>
            <p:cNvPr id="47133" name="Freeform 26"/>
            <p:cNvSpPr>
              <a:spLocks noChangeAspect="1"/>
            </p:cNvSpPr>
            <p:nvPr/>
          </p:nvSpPr>
          <p:spPr bwMode="auto">
            <a:xfrm>
              <a:off x="4496" y="2251"/>
              <a:ext cx="186" cy="105"/>
            </a:xfrm>
            <a:custGeom>
              <a:avLst/>
              <a:gdLst>
                <a:gd name="T0" fmla="*/ 0 w 511"/>
                <a:gd name="T1" fmla="*/ 21 h 171"/>
                <a:gd name="T2" fmla="*/ 17 w 511"/>
                <a:gd name="T3" fmla="*/ 34 h 171"/>
                <a:gd name="T4" fmla="*/ 26 w 511"/>
                <a:gd name="T5" fmla="*/ 64 h 171"/>
                <a:gd name="T6" fmla="*/ 44 w 511"/>
                <a:gd name="T7" fmla="*/ 61 h 171"/>
                <a:gd name="T8" fmla="*/ 28 w 511"/>
                <a:gd name="T9" fmla="*/ 38 h 171"/>
                <a:gd name="T10" fmla="*/ 68 w 511"/>
                <a:gd name="T11" fmla="*/ 53 h 171"/>
                <a:gd name="T12" fmla="*/ 38 w 511"/>
                <a:gd name="T13" fmla="*/ 27 h 171"/>
                <a:gd name="T14" fmla="*/ 25 w 511"/>
                <a:gd name="T15" fmla="*/ 0 h 171"/>
                <a:gd name="T16" fmla="*/ 0 w 511"/>
                <a:gd name="T17" fmla="*/ 21 h 171"/>
                <a:gd name="T18" fmla="*/ 0 w 511"/>
                <a:gd name="T19" fmla="*/ 21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1"/>
                <a:gd name="T31" fmla="*/ 0 h 171"/>
                <a:gd name="T32" fmla="*/ 511 w 511"/>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1" h="171">
                  <a:moveTo>
                    <a:pt x="0" y="55"/>
                  </a:moveTo>
                  <a:lnTo>
                    <a:pt x="131" y="89"/>
                  </a:lnTo>
                  <a:lnTo>
                    <a:pt x="199" y="171"/>
                  </a:lnTo>
                  <a:lnTo>
                    <a:pt x="332" y="163"/>
                  </a:lnTo>
                  <a:lnTo>
                    <a:pt x="213" y="101"/>
                  </a:lnTo>
                  <a:lnTo>
                    <a:pt x="511" y="140"/>
                  </a:lnTo>
                  <a:lnTo>
                    <a:pt x="287" y="72"/>
                  </a:lnTo>
                  <a:lnTo>
                    <a:pt x="192" y="0"/>
                  </a:lnTo>
                  <a:lnTo>
                    <a:pt x="0" y="55"/>
                  </a:lnTo>
                  <a:close/>
                </a:path>
              </a:pathLst>
            </a:custGeom>
            <a:solidFill>
              <a:schemeClr val="folHlink"/>
            </a:solidFill>
            <a:ln w="9525">
              <a:noFill/>
              <a:round/>
              <a:headEnd/>
              <a:tailEnd/>
            </a:ln>
          </p:spPr>
          <p:txBody>
            <a:bodyPr/>
            <a:lstStyle/>
            <a:p>
              <a:endParaRPr lang="en-US"/>
            </a:p>
          </p:txBody>
        </p:sp>
        <p:sp>
          <p:nvSpPr>
            <p:cNvPr id="47134" name="Freeform 27"/>
            <p:cNvSpPr>
              <a:spLocks noChangeAspect="1"/>
            </p:cNvSpPr>
            <p:nvPr/>
          </p:nvSpPr>
          <p:spPr bwMode="auto">
            <a:xfrm>
              <a:off x="4655" y="2347"/>
              <a:ext cx="302" cy="1473"/>
            </a:xfrm>
            <a:custGeom>
              <a:avLst/>
              <a:gdLst>
                <a:gd name="T0" fmla="*/ 100 w 833"/>
                <a:gd name="T1" fmla="*/ 0 h 2406"/>
                <a:gd name="T2" fmla="*/ 94 w 833"/>
                <a:gd name="T3" fmla="*/ 122 h 2406"/>
                <a:gd name="T4" fmla="*/ 46 w 833"/>
                <a:gd name="T5" fmla="*/ 547 h 2406"/>
                <a:gd name="T6" fmla="*/ 29 w 833"/>
                <a:gd name="T7" fmla="*/ 724 h 2406"/>
                <a:gd name="T8" fmla="*/ 10 w 833"/>
                <a:gd name="T9" fmla="*/ 798 h 2406"/>
                <a:gd name="T10" fmla="*/ 24 w 833"/>
                <a:gd name="T11" fmla="*/ 665 h 2406"/>
                <a:gd name="T12" fmla="*/ 34 w 833"/>
                <a:gd name="T13" fmla="*/ 501 h 2406"/>
                <a:gd name="T14" fmla="*/ 9 w 833"/>
                <a:gd name="T15" fmla="*/ 712 h 2406"/>
                <a:gd name="T16" fmla="*/ 0 w 833"/>
                <a:gd name="T17" fmla="*/ 838 h 2406"/>
                <a:gd name="T18" fmla="*/ 5 w 833"/>
                <a:gd name="T19" fmla="*/ 902 h 2406"/>
                <a:gd name="T20" fmla="*/ 25 w 833"/>
                <a:gd name="T21" fmla="*/ 803 h 2406"/>
                <a:gd name="T22" fmla="*/ 41 w 833"/>
                <a:gd name="T23" fmla="*/ 745 h 2406"/>
                <a:gd name="T24" fmla="*/ 70 w 833"/>
                <a:gd name="T25" fmla="*/ 459 h 2406"/>
                <a:gd name="T26" fmla="*/ 95 w 833"/>
                <a:gd name="T27" fmla="*/ 345 h 2406"/>
                <a:gd name="T28" fmla="*/ 74 w 833"/>
                <a:gd name="T29" fmla="*/ 383 h 2406"/>
                <a:gd name="T30" fmla="*/ 104 w 833"/>
                <a:gd name="T31" fmla="*/ 40 h 2406"/>
                <a:gd name="T32" fmla="*/ 109 w 833"/>
                <a:gd name="T33" fmla="*/ 0 h 2406"/>
                <a:gd name="T34" fmla="*/ 100 w 833"/>
                <a:gd name="T35" fmla="*/ 0 h 2406"/>
                <a:gd name="T36" fmla="*/ 100 w 833"/>
                <a:gd name="T37" fmla="*/ 0 h 24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3"/>
                <a:gd name="T58" fmla="*/ 0 h 2406"/>
                <a:gd name="T59" fmla="*/ 833 w 833"/>
                <a:gd name="T60" fmla="*/ 2406 h 24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3" h="2406">
                  <a:moveTo>
                    <a:pt x="759" y="0"/>
                  </a:moveTo>
                  <a:lnTo>
                    <a:pt x="713" y="326"/>
                  </a:lnTo>
                  <a:lnTo>
                    <a:pt x="352" y="1459"/>
                  </a:lnTo>
                  <a:lnTo>
                    <a:pt x="224" y="1931"/>
                  </a:lnTo>
                  <a:lnTo>
                    <a:pt x="76" y="2130"/>
                  </a:lnTo>
                  <a:lnTo>
                    <a:pt x="184" y="1775"/>
                  </a:lnTo>
                  <a:lnTo>
                    <a:pt x="259" y="1338"/>
                  </a:lnTo>
                  <a:lnTo>
                    <a:pt x="70" y="1900"/>
                  </a:lnTo>
                  <a:lnTo>
                    <a:pt x="0" y="2235"/>
                  </a:lnTo>
                  <a:lnTo>
                    <a:pt x="42" y="2406"/>
                  </a:lnTo>
                  <a:lnTo>
                    <a:pt x="190" y="2142"/>
                  </a:lnTo>
                  <a:lnTo>
                    <a:pt x="310" y="1988"/>
                  </a:lnTo>
                  <a:lnTo>
                    <a:pt x="529" y="1224"/>
                  </a:lnTo>
                  <a:lnTo>
                    <a:pt x="724" y="920"/>
                  </a:lnTo>
                  <a:lnTo>
                    <a:pt x="563" y="1022"/>
                  </a:lnTo>
                  <a:lnTo>
                    <a:pt x="793" y="108"/>
                  </a:lnTo>
                  <a:lnTo>
                    <a:pt x="833" y="0"/>
                  </a:lnTo>
                  <a:lnTo>
                    <a:pt x="759" y="0"/>
                  </a:lnTo>
                  <a:close/>
                </a:path>
              </a:pathLst>
            </a:custGeom>
            <a:solidFill>
              <a:srgbClr val="CCCCFF"/>
            </a:solidFill>
            <a:ln w="9525">
              <a:noFill/>
              <a:round/>
              <a:headEnd/>
              <a:tailEnd/>
            </a:ln>
          </p:spPr>
          <p:txBody>
            <a:bodyPr/>
            <a:lstStyle/>
            <a:p>
              <a:endParaRPr lang="en-US"/>
            </a:p>
          </p:txBody>
        </p:sp>
        <p:sp>
          <p:nvSpPr>
            <p:cNvPr id="47135" name="Freeform 28"/>
            <p:cNvSpPr>
              <a:spLocks noChangeAspect="1"/>
            </p:cNvSpPr>
            <p:nvPr/>
          </p:nvSpPr>
          <p:spPr bwMode="auto">
            <a:xfrm>
              <a:off x="5063" y="2296"/>
              <a:ext cx="163" cy="1097"/>
            </a:xfrm>
            <a:custGeom>
              <a:avLst/>
              <a:gdLst>
                <a:gd name="T0" fmla="*/ 0 w 449"/>
                <a:gd name="T1" fmla="*/ 11 h 1792"/>
                <a:gd name="T2" fmla="*/ 21 w 449"/>
                <a:gd name="T3" fmla="*/ 161 h 1792"/>
                <a:gd name="T4" fmla="*/ 21 w 449"/>
                <a:gd name="T5" fmla="*/ 383 h 1792"/>
                <a:gd name="T6" fmla="*/ 28 w 449"/>
                <a:gd name="T7" fmla="*/ 523 h 1792"/>
                <a:gd name="T8" fmla="*/ 33 w 449"/>
                <a:gd name="T9" fmla="*/ 672 h 1792"/>
                <a:gd name="T10" fmla="*/ 54 w 449"/>
                <a:gd name="T11" fmla="*/ 629 h 1792"/>
                <a:gd name="T12" fmla="*/ 59 w 449"/>
                <a:gd name="T13" fmla="*/ 406 h 1792"/>
                <a:gd name="T14" fmla="*/ 58 w 449"/>
                <a:gd name="T15" fmla="*/ 297 h 1792"/>
                <a:gd name="T16" fmla="*/ 47 w 449"/>
                <a:gd name="T17" fmla="*/ 422 h 1792"/>
                <a:gd name="T18" fmla="*/ 42 w 449"/>
                <a:gd name="T19" fmla="*/ 583 h 1792"/>
                <a:gd name="T20" fmla="*/ 30 w 449"/>
                <a:gd name="T21" fmla="*/ 370 h 1792"/>
                <a:gd name="T22" fmla="*/ 29 w 449"/>
                <a:gd name="T23" fmla="*/ 150 h 1792"/>
                <a:gd name="T24" fmla="*/ 12 w 449"/>
                <a:gd name="T25" fmla="*/ 26 h 1792"/>
                <a:gd name="T26" fmla="*/ 13 w 449"/>
                <a:gd name="T27" fmla="*/ 0 h 1792"/>
                <a:gd name="T28" fmla="*/ 4 w 449"/>
                <a:gd name="T29" fmla="*/ 4 h 1792"/>
                <a:gd name="T30" fmla="*/ 0 w 449"/>
                <a:gd name="T31" fmla="*/ 11 h 1792"/>
                <a:gd name="T32" fmla="*/ 0 w 449"/>
                <a:gd name="T33" fmla="*/ 11 h 17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9"/>
                <a:gd name="T52" fmla="*/ 0 h 1792"/>
                <a:gd name="T53" fmla="*/ 449 w 449"/>
                <a:gd name="T54" fmla="*/ 1792 h 17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9" h="1792">
                  <a:moveTo>
                    <a:pt x="0" y="29"/>
                  </a:moveTo>
                  <a:lnTo>
                    <a:pt x="156" y="430"/>
                  </a:lnTo>
                  <a:lnTo>
                    <a:pt x="156" y="1023"/>
                  </a:lnTo>
                  <a:lnTo>
                    <a:pt x="208" y="1395"/>
                  </a:lnTo>
                  <a:lnTo>
                    <a:pt x="248" y="1792"/>
                  </a:lnTo>
                  <a:lnTo>
                    <a:pt x="409" y="1680"/>
                  </a:lnTo>
                  <a:lnTo>
                    <a:pt x="449" y="1085"/>
                  </a:lnTo>
                  <a:lnTo>
                    <a:pt x="443" y="793"/>
                  </a:lnTo>
                  <a:lnTo>
                    <a:pt x="356" y="1125"/>
                  </a:lnTo>
                  <a:lnTo>
                    <a:pt x="316" y="1557"/>
                  </a:lnTo>
                  <a:lnTo>
                    <a:pt x="225" y="988"/>
                  </a:lnTo>
                  <a:lnTo>
                    <a:pt x="219" y="401"/>
                  </a:lnTo>
                  <a:lnTo>
                    <a:pt x="92" y="68"/>
                  </a:lnTo>
                  <a:lnTo>
                    <a:pt x="103" y="0"/>
                  </a:lnTo>
                  <a:lnTo>
                    <a:pt x="29" y="11"/>
                  </a:lnTo>
                  <a:lnTo>
                    <a:pt x="0" y="29"/>
                  </a:lnTo>
                  <a:close/>
                </a:path>
              </a:pathLst>
            </a:custGeom>
            <a:solidFill>
              <a:srgbClr val="CCCCFF"/>
            </a:solidFill>
            <a:ln w="9525">
              <a:noFill/>
              <a:round/>
              <a:headEnd/>
              <a:tailEnd/>
            </a:ln>
          </p:spPr>
          <p:txBody>
            <a:bodyPr/>
            <a:lstStyle/>
            <a:p>
              <a:endParaRPr lang="en-US"/>
            </a:p>
          </p:txBody>
        </p:sp>
        <p:sp>
          <p:nvSpPr>
            <p:cNvPr id="47136" name="Freeform 29"/>
            <p:cNvSpPr>
              <a:spLocks noChangeAspect="1"/>
            </p:cNvSpPr>
            <p:nvPr/>
          </p:nvSpPr>
          <p:spPr bwMode="auto">
            <a:xfrm>
              <a:off x="4896" y="1929"/>
              <a:ext cx="346" cy="285"/>
            </a:xfrm>
            <a:custGeom>
              <a:avLst/>
              <a:gdLst>
                <a:gd name="T0" fmla="*/ 5 w 953"/>
                <a:gd name="T1" fmla="*/ 138 h 466"/>
                <a:gd name="T2" fmla="*/ 54 w 953"/>
                <a:gd name="T3" fmla="*/ 91 h 466"/>
                <a:gd name="T4" fmla="*/ 5 w 953"/>
                <a:gd name="T5" fmla="*/ 43 h 466"/>
                <a:gd name="T6" fmla="*/ 24 w 953"/>
                <a:gd name="T7" fmla="*/ 20 h 466"/>
                <a:gd name="T8" fmla="*/ 72 w 953"/>
                <a:gd name="T9" fmla="*/ 26 h 466"/>
                <a:gd name="T10" fmla="*/ 93 w 953"/>
                <a:gd name="T11" fmla="*/ 0 h 466"/>
                <a:gd name="T12" fmla="*/ 126 w 953"/>
                <a:gd name="T13" fmla="*/ 23 h 466"/>
                <a:gd name="T14" fmla="*/ 116 w 953"/>
                <a:gd name="T15" fmla="*/ 110 h 466"/>
                <a:gd name="T16" fmla="*/ 85 w 953"/>
                <a:gd name="T17" fmla="*/ 119 h 466"/>
                <a:gd name="T18" fmla="*/ 67 w 953"/>
                <a:gd name="T19" fmla="*/ 155 h 466"/>
                <a:gd name="T20" fmla="*/ 40 w 953"/>
                <a:gd name="T21" fmla="*/ 174 h 466"/>
                <a:gd name="T22" fmla="*/ 65 w 953"/>
                <a:gd name="T23" fmla="*/ 131 h 466"/>
                <a:gd name="T24" fmla="*/ 23 w 953"/>
                <a:gd name="T25" fmla="*/ 160 h 466"/>
                <a:gd name="T26" fmla="*/ 0 w 953"/>
                <a:gd name="T27" fmla="*/ 157 h 466"/>
                <a:gd name="T28" fmla="*/ 5 w 953"/>
                <a:gd name="T29" fmla="*/ 138 h 466"/>
                <a:gd name="T30" fmla="*/ 5 w 953"/>
                <a:gd name="T31" fmla="*/ 138 h 4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3"/>
                <a:gd name="T49" fmla="*/ 0 h 466"/>
                <a:gd name="T50" fmla="*/ 953 w 953"/>
                <a:gd name="T51" fmla="*/ 466 h 4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3" h="466">
                  <a:moveTo>
                    <a:pt x="40" y="369"/>
                  </a:moveTo>
                  <a:lnTo>
                    <a:pt x="411" y="244"/>
                  </a:lnTo>
                  <a:lnTo>
                    <a:pt x="35" y="116"/>
                  </a:lnTo>
                  <a:lnTo>
                    <a:pt x="181" y="52"/>
                  </a:lnTo>
                  <a:lnTo>
                    <a:pt x="546" y="69"/>
                  </a:lnTo>
                  <a:lnTo>
                    <a:pt x="706" y="0"/>
                  </a:lnTo>
                  <a:lnTo>
                    <a:pt x="953" y="61"/>
                  </a:lnTo>
                  <a:lnTo>
                    <a:pt x="879" y="295"/>
                  </a:lnTo>
                  <a:lnTo>
                    <a:pt x="643" y="318"/>
                  </a:lnTo>
                  <a:lnTo>
                    <a:pt x="510" y="415"/>
                  </a:lnTo>
                  <a:lnTo>
                    <a:pt x="299" y="466"/>
                  </a:lnTo>
                  <a:lnTo>
                    <a:pt x="493" y="352"/>
                  </a:lnTo>
                  <a:lnTo>
                    <a:pt x="177" y="426"/>
                  </a:lnTo>
                  <a:lnTo>
                    <a:pt x="0" y="420"/>
                  </a:lnTo>
                  <a:lnTo>
                    <a:pt x="40" y="369"/>
                  </a:lnTo>
                  <a:close/>
                </a:path>
              </a:pathLst>
            </a:custGeom>
            <a:solidFill>
              <a:srgbClr val="CCCCFF"/>
            </a:solidFill>
            <a:ln w="9525">
              <a:noFill/>
              <a:round/>
              <a:headEnd/>
              <a:tailEnd/>
            </a:ln>
          </p:spPr>
          <p:txBody>
            <a:bodyPr/>
            <a:lstStyle/>
            <a:p>
              <a:endParaRPr lang="en-US"/>
            </a:p>
          </p:txBody>
        </p:sp>
        <p:sp>
          <p:nvSpPr>
            <p:cNvPr id="47137" name="Freeform 30"/>
            <p:cNvSpPr>
              <a:spLocks noChangeAspect="1"/>
            </p:cNvSpPr>
            <p:nvPr/>
          </p:nvSpPr>
          <p:spPr bwMode="auto">
            <a:xfrm>
              <a:off x="4372" y="2458"/>
              <a:ext cx="124" cy="206"/>
            </a:xfrm>
            <a:custGeom>
              <a:avLst/>
              <a:gdLst>
                <a:gd name="T0" fmla="*/ 16 w 344"/>
                <a:gd name="T1" fmla="*/ 0 h 339"/>
                <a:gd name="T2" fmla="*/ 0 w 344"/>
                <a:gd name="T3" fmla="*/ 125 h 339"/>
                <a:gd name="T4" fmla="*/ 31 w 344"/>
                <a:gd name="T5" fmla="*/ 116 h 339"/>
                <a:gd name="T6" fmla="*/ 45 w 344"/>
                <a:gd name="T7" fmla="*/ 74 h 339"/>
                <a:gd name="T8" fmla="*/ 37 w 344"/>
                <a:gd name="T9" fmla="*/ 53 h 339"/>
                <a:gd name="T10" fmla="*/ 18 w 344"/>
                <a:gd name="T11" fmla="*/ 94 h 339"/>
                <a:gd name="T12" fmla="*/ 16 w 344"/>
                <a:gd name="T13" fmla="*/ 49 h 339"/>
                <a:gd name="T14" fmla="*/ 21 w 344"/>
                <a:gd name="T15" fmla="*/ 26 h 339"/>
                <a:gd name="T16" fmla="*/ 16 w 344"/>
                <a:gd name="T17" fmla="*/ 0 h 339"/>
                <a:gd name="T18" fmla="*/ 16 w 344"/>
                <a:gd name="T19" fmla="*/ 0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339"/>
                <a:gd name="T32" fmla="*/ 344 w 344"/>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339">
                  <a:moveTo>
                    <a:pt x="119" y="0"/>
                  </a:moveTo>
                  <a:lnTo>
                    <a:pt x="0" y="339"/>
                  </a:lnTo>
                  <a:lnTo>
                    <a:pt x="235" y="314"/>
                  </a:lnTo>
                  <a:lnTo>
                    <a:pt x="344" y="200"/>
                  </a:lnTo>
                  <a:lnTo>
                    <a:pt x="287" y="143"/>
                  </a:lnTo>
                  <a:lnTo>
                    <a:pt x="136" y="253"/>
                  </a:lnTo>
                  <a:lnTo>
                    <a:pt x="119" y="131"/>
                  </a:lnTo>
                  <a:lnTo>
                    <a:pt x="165" y="69"/>
                  </a:lnTo>
                  <a:lnTo>
                    <a:pt x="119" y="0"/>
                  </a:lnTo>
                  <a:close/>
                </a:path>
              </a:pathLst>
            </a:custGeom>
            <a:solidFill>
              <a:schemeClr val="folHlink"/>
            </a:solidFill>
            <a:ln w="9525">
              <a:noFill/>
              <a:round/>
              <a:headEnd/>
              <a:tailEnd/>
            </a:ln>
          </p:spPr>
          <p:txBody>
            <a:bodyPr/>
            <a:lstStyle/>
            <a:p>
              <a:endParaRPr lang="en-US"/>
            </a:p>
          </p:txBody>
        </p:sp>
        <p:sp>
          <p:nvSpPr>
            <p:cNvPr id="47138" name="Freeform 31"/>
            <p:cNvSpPr>
              <a:spLocks noChangeAspect="1"/>
            </p:cNvSpPr>
            <p:nvPr/>
          </p:nvSpPr>
          <p:spPr bwMode="auto">
            <a:xfrm>
              <a:off x="4274" y="2819"/>
              <a:ext cx="103" cy="264"/>
            </a:xfrm>
            <a:custGeom>
              <a:avLst/>
              <a:gdLst>
                <a:gd name="T0" fmla="*/ 22 w 287"/>
                <a:gd name="T1" fmla="*/ 0 h 432"/>
                <a:gd name="T2" fmla="*/ 20 w 287"/>
                <a:gd name="T3" fmla="*/ 65 h 432"/>
                <a:gd name="T4" fmla="*/ 0 w 287"/>
                <a:gd name="T5" fmla="*/ 161 h 432"/>
                <a:gd name="T6" fmla="*/ 37 w 287"/>
                <a:gd name="T7" fmla="*/ 144 h 432"/>
                <a:gd name="T8" fmla="*/ 32 w 287"/>
                <a:gd name="T9" fmla="*/ 97 h 432"/>
                <a:gd name="T10" fmla="*/ 35 w 287"/>
                <a:gd name="T11" fmla="*/ 36 h 432"/>
                <a:gd name="T12" fmla="*/ 22 w 287"/>
                <a:gd name="T13" fmla="*/ 0 h 432"/>
                <a:gd name="T14" fmla="*/ 22 w 287"/>
                <a:gd name="T15" fmla="*/ 0 h 432"/>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432"/>
                <a:gd name="T26" fmla="*/ 287 w 287"/>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432">
                  <a:moveTo>
                    <a:pt x="173" y="0"/>
                  </a:moveTo>
                  <a:lnTo>
                    <a:pt x="156" y="173"/>
                  </a:lnTo>
                  <a:lnTo>
                    <a:pt x="0" y="432"/>
                  </a:lnTo>
                  <a:lnTo>
                    <a:pt x="287" y="386"/>
                  </a:lnTo>
                  <a:lnTo>
                    <a:pt x="247" y="259"/>
                  </a:lnTo>
                  <a:lnTo>
                    <a:pt x="270" y="97"/>
                  </a:lnTo>
                  <a:lnTo>
                    <a:pt x="173" y="0"/>
                  </a:lnTo>
                  <a:close/>
                </a:path>
              </a:pathLst>
            </a:custGeom>
            <a:solidFill>
              <a:schemeClr val="folHlink"/>
            </a:solidFill>
            <a:ln w="9525">
              <a:noFill/>
              <a:round/>
              <a:headEnd/>
              <a:tailEnd/>
            </a:ln>
          </p:spPr>
          <p:txBody>
            <a:bodyPr/>
            <a:lstStyle/>
            <a:p>
              <a:endParaRPr lang="en-US"/>
            </a:p>
          </p:txBody>
        </p:sp>
        <p:sp>
          <p:nvSpPr>
            <p:cNvPr id="47139" name="Freeform 32"/>
            <p:cNvSpPr>
              <a:spLocks noChangeAspect="1"/>
            </p:cNvSpPr>
            <p:nvPr/>
          </p:nvSpPr>
          <p:spPr bwMode="auto">
            <a:xfrm>
              <a:off x="4173" y="3214"/>
              <a:ext cx="159" cy="283"/>
            </a:xfrm>
            <a:custGeom>
              <a:avLst/>
              <a:gdLst>
                <a:gd name="T0" fmla="*/ 29 w 439"/>
                <a:gd name="T1" fmla="*/ 0 h 462"/>
                <a:gd name="T2" fmla="*/ 26 w 439"/>
                <a:gd name="T3" fmla="*/ 55 h 462"/>
                <a:gd name="T4" fmla="*/ 0 w 439"/>
                <a:gd name="T5" fmla="*/ 173 h 462"/>
                <a:gd name="T6" fmla="*/ 23 w 439"/>
                <a:gd name="T7" fmla="*/ 141 h 462"/>
                <a:gd name="T8" fmla="*/ 37 w 439"/>
                <a:gd name="T9" fmla="*/ 89 h 462"/>
                <a:gd name="T10" fmla="*/ 43 w 439"/>
                <a:gd name="T11" fmla="*/ 137 h 462"/>
                <a:gd name="T12" fmla="*/ 58 w 439"/>
                <a:gd name="T13" fmla="*/ 128 h 462"/>
                <a:gd name="T14" fmla="*/ 49 w 439"/>
                <a:gd name="T15" fmla="*/ 74 h 462"/>
                <a:gd name="T16" fmla="*/ 34 w 439"/>
                <a:gd name="T17" fmla="*/ 16 h 462"/>
                <a:gd name="T18" fmla="*/ 29 w 439"/>
                <a:gd name="T19" fmla="*/ 0 h 462"/>
                <a:gd name="T20" fmla="*/ 29 w 439"/>
                <a:gd name="T21" fmla="*/ 0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9"/>
                <a:gd name="T34" fmla="*/ 0 h 462"/>
                <a:gd name="T35" fmla="*/ 439 w 439"/>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9" h="462">
                  <a:moveTo>
                    <a:pt x="217" y="0"/>
                  </a:moveTo>
                  <a:lnTo>
                    <a:pt x="198" y="146"/>
                  </a:lnTo>
                  <a:lnTo>
                    <a:pt x="0" y="462"/>
                  </a:lnTo>
                  <a:lnTo>
                    <a:pt x="175" y="376"/>
                  </a:lnTo>
                  <a:lnTo>
                    <a:pt x="278" y="237"/>
                  </a:lnTo>
                  <a:lnTo>
                    <a:pt x="329" y="365"/>
                  </a:lnTo>
                  <a:lnTo>
                    <a:pt x="439" y="342"/>
                  </a:lnTo>
                  <a:lnTo>
                    <a:pt x="369" y="197"/>
                  </a:lnTo>
                  <a:lnTo>
                    <a:pt x="261" y="43"/>
                  </a:lnTo>
                  <a:lnTo>
                    <a:pt x="217" y="0"/>
                  </a:lnTo>
                  <a:close/>
                </a:path>
              </a:pathLst>
            </a:custGeom>
            <a:solidFill>
              <a:schemeClr val="folHlink"/>
            </a:solidFill>
            <a:ln w="9525">
              <a:noFill/>
              <a:round/>
              <a:headEnd/>
              <a:tailEnd/>
            </a:ln>
          </p:spPr>
          <p:txBody>
            <a:bodyPr/>
            <a:lstStyle/>
            <a:p>
              <a:endParaRPr lang="en-US"/>
            </a:p>
          </p:txBody>
        </p:sp>
        <p:sp>
          <p:nvSpPr>
            <p:cNvPr id="47140" name="Freeform 33"/>
            <p:cNvSpPr>
              <a:spLocks noChangeAspect="1"/>
            </p:cNvSpPr>
            <p:nvPr/>
          </p:nvSpPr>
          <p:spPr bwMode="auto">
            <a:xfrm>
              <a:off x="4540" y="1414"/>
              <a:ext cx="687" cy="576"/>
            </a:xfrm>
            <a:custGeom>
              <a:avLst/>
              <a:gdLst>
                <a:gd name="T0" fmla="*/ 17 w 1892"/>
                <a:gd name="T1" fmla="*/ 1 h 941"/>
                <a:gd name="T2" fmla="*/ 5 w 1892"/>
                <a:gd name="T3" fmla="*/ 87 h 941"/>
                <a:gd name="T4" fmla="*/ 0 w 1892"/>
                <a:gd name="T5" fmla="*/ 146 h 941"/>
                <a:gd name="T6" fmla="*/ 7 w 1892"/>
                <a:gd name="T7" fmla="*/ 212 h 941"/>
                <a:gd name="T8" fmla="*/ 12 w 1892"/>
                <a:gd name="T9" fmla="*/ 216 h 941"/>
                <a:gd name="T10" fmla="*/ 19 w 1892"/>
                <a:gd name="T11" fmla="*/ 240 h 941"/>
                <a:gd name="T12" fmla="*/ 17 w 1892"/>
                <a:gd name="T13" fmla="*/ 290 h 941"/>
                <a:gd name="T14" fmla="*/ 63 w 1892"/>
                <a:gd name="T15" fmla="*/ 293 h 941"/>
                <a:gd name="T16" fmla="*/ 78 w 1892"/>
                <a:gd name="T17" fmla="*/ 283 h 941"/>
                <a:gd name="T18" fmla="*/ 83 w 1892"/>
                <a:gd name="T19" fmla="*/ 344 h 941"/>
                <a:gd name="T20" fmla="*/ 95 w 1892"/>
                <a:gd name="T21" fmla="*/ 336 h 941"/>
                <a:gd name="T22" fmla="*/ 124 w 1892"/>
                <a:gd name="T23" fmla="*/ 353 h 941"/>
                <a:gd name="T24" fmla="*/ 151 w 1892"/>
                <a:gd name="T25" fmla="*/ 330 h 941"/>
                <a:gd name="T26" fmla="*/ 162 w 1892"/>
                <a:gd name="T27" fmla="*/ 291 h 941"/>
                <a:gd name="T28" fmla="*/ 173 w 1892"/>
                <a:gd name="T29" fmla="*/ 327 h 941"/>
                <a:gd name="T30" fmla="*/ 232 w 1892"/>
                <a:gd name="T31" fmla="*/ 285 h 941"/>
                <a:gd name="T32" fmla="*/ 249 w 1892"/>
                <a:gd name="T33" fmla="*/ 258 h 941"/>
                <a:gd name="T34" fmla="*/ 249 w 1892"/>
                <a:gd name="T35" fmla="*/ 233 h 941"/>
                <a:gd name="T36" fmla="*/ 225 w 1892"/>
                <a:gd name="T37" fmla="*/ 134 h 941"/>
                <a:gd name="T38" fmla="*/ 183 w 1892"/>
                <a:gd name="T39" fmla="*/ 114 h 941"/>
                <a:gd name="T40" fmla="*/ 148 w 1892"/>
                <a:gd name="T41" fmla="*/ 137 h 941"/>
                <a:gd name="T42" fmla="*/ 146 w 1892"/>
                <a:gd name="T43" fmla="*/ 84 h 941"/>
                <a:gd name="T44" fmla="*/ 171 w 1892"/>
                <a:gd name="T45" fmla="*/ 0 h 941"/>
                <a:gd name="T46" fmla="*/ 17 w 1892"/>
                <a:gd name="T47" fmla="*/ 1 h 941"/>
                <a:gd name="T48" fmla="*/ 17 w 1892"/>
                <a:gd name="T49" fmla="*/ 1 h 9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2"/>
                <a:gd name="T76" fmla="*/ 0 h 941"/>
                <a:gd name="T77" fmla="*/ 1892 w 1892"/>
                <a:gd name="T78" fmla="*/ 941 h 9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2" h="941">
                  <a:moveTo>
                    <a:pt x="130" y="2"/>
                  </a:moveTo>
                  <a:lnTo>
                    <a:pt x="38" y="232"/>
                  </a:lnTo>
                  <a:lnTo>
                    <a:pt x="0" y="388"/>
                  </a:lnTo>
                  <a:lnTo>
                    <a:pt x="52" y="567"/>
                  </a:lnTo>
                  <a:lnTo>
                    <a:pt x="90" y="576"/>
                  </a:lnTo>
                  <a:lnTo>
                    <a:pt x="141" y="641"/>
                  </a:lnTo>
                  <a:lnTo>
                    <a:pt x="130" y="774"/>
                  </a:lnTo>
                  <a:lnTo>
                    <a:pt x="478" y="783"/>
                  </a:lnTo>
                  <a:lnTo>
                    <a:pt x="590" y="755"/>
                  </a:lnTo>
                  <a:lnTo>
                    <a:pt x="628" y="918"/>
                  </a:lnTo>
                  <a:lnTo>
                    <a:pt x="725" y="897"/>
                  </a:lnTo>
                  <a:lnTo>
                    <a:pt x="940" y="941"/>
                  </a:lnTo>
                  <a:lnTo>
                    <a:pt x="1143" y="880"/>
                  </a:lnTo>
                  <a:lnTo>
                    <a:pt x="1225" y="776"/>
                  </a:lnTo>
                  <a:lnTo>
                    <a:pt x="1314" y="874"/>
                  </a:lnTo>
                  <a:lnTo>
                    <a:pt x="1759" y="762"/>
                  </a:lnTo>
                  <a:lnTo>
                    <a:pt x="1892" y="688"/>
                  </a:lnTo>
                  <a:lnTo>
                    <a:pt x="1888" y="620"/>
                  </a:lnTo>
                  <a:lnTo>
                    <a:pt x="1706" y="357"/>
                  </a:lnTo>
                  <a:lnTo>
                    <a:pt x="1386" y="306"/>
                  </a:lnTo>
                  <a:lnTo>
                    <a:pt x="1122" y="365"/>
                  </a:lnTo>
                  <a:lnTo>
                    <a:pt x="1105" y="224"/>
                  </a:lnTo>
                  <a:lnTo>
                    <a:pt x="1299" y="0"/>
                  </a:lnTo>
                  <a:lnTo>
                    <a:pt x="130" y="2"/>
                  </a:lnTo>
                  <a:close/>
                </a:path>
              </a:pathLst>
            </a:custGeom>
            <a:solidFill>
              <a:srgbClr val="333399"/>
            </a:solidFill>
            <a:ln w="9525">
              <a:noFill/>
              <a:round/>
              <a:headEnd/>
              <a:tailEnd/>
            </a:ln>
          </p:spPr>
          <p:txBody>
            <a:bodyPr/>
            <a:lstStyle/>
            <a:p>
              <a:endParaRPr lang="en-US"/>
            </a:p>
          </p:txBody>
        </p:sp>
        <p:sp>
          <p:nvSpPr>
            <p:cNvPr id="47141" name="Freeform 34"/>
            <p:cNvSpPr>
              <a:spLocks noChangeAspect="1"/>
            </p:cNvSpPr>
            <p:nvPr/>
          </p:nvSpPr>
          <p:spPr bwMode="auto">
            <a:xfrm>
              <a:off x="4570" y="1414"/>
              <a:ext cx="197" cy="474"/>
            </a:xfrm>
            <a:custGeom>
              <a:avLst/>
              <a:gdLst>
                <a:gd name="T0" fmla="*/ 12 w 546"/>
                <a:gd name="T1" fmla="*/ 19 h 774"/>
                <a:gd name="T2" fmla="*/ 2 w 546"/>
                <a:gd name="T3" fmla="*/ 118 h 774"/>
                <a:gd name="T4" fmla="*/ 0 w 546"/>
                <a:gd name="T5" fmla="*/ 179 h 774"/>
                <a:gd name="T6" fmla="*/ 33 w 546"/>
                <a:gd name="T7" fmla="*/ 221 h 774"/>
                <a:gd name="T8" fmla="*/ 12 w 546"/>
                <a:gd name="T9" fmla="*/ 220 h 774"/>
                <a:gd name="T10" fmla="*/ 7 w 546"/>
                <a:gd name="T11" fmla="*/ 263 h 774"/>
                <a:gd name="T12" fmla="*/ 6 w 546"/>
                <a:gd name="T13" fmla="*/ 290 h 774"/>
                <a:gd name="T14" fmla="*/ 66 w 546"/>
                <a:gd name="T15" fmla="*/ 283 h 774"/>
                <a:gd name="T16" fmla="*/ 61 w 546"/>
                <a:gd name="T17" fmla="*/ 168 h 774"/>
                <a:gd name="T18" fmla="*/ 71 w 546"/>
                <a:gd name="T19" fmla="*/ 96 h 774"/>
                <a:gd name="T20" fmla="*/ 69 w 546"/>
                <a:gd name="T21" fmla="*/ 0 h 774"/>
                <a:gd name="T22" fmla="*/ 12 w 546"/>
                <a:gd name="T23" fmla="*/ 19 h 774"/>
                <a:gd name="T24" fmla="*/ 12 w 546"/>
                <a:gd name="T25" fmla="*/ 19 h 7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6"/>
                <a:gd name="T40" fmla="*/ 0 h 774"/>
                <a:gd name="T41" fmla="*/ 546 w 546"/>
                <a:gd name="T42" fmla="*/ 774 h 7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6" h="774">
                  <a:moveTo>
                    <a:pt x="90" y="51"/>
                  </a:moveTo>
                  <a:lnTo>
                    <a:pt x="15" y="314"/>
                  </a:lnTo>
                  <a:lnTo>
                    <a:pt x="0" y="477"/>
                  </a:lnTo>
                  <a:lnTo>
                    <a:pt x="255" y="589"/>
                  </a:lnTo>
                  <a:lnTo>
                    <a:pt x="93" y="586"/>
                  </a:lnTo>
                  <a:lnTo>
                    <a:pt x="53" y="701"/>
                  </a:lnTo>
                  <a:lnTo>
                    <a:pt x="48" y="774"/>
                  </a:lnTo>
                  <a:lnTo>
                    <a:pt x="508" y="755"/>
                  </a:lnTo>
                  <a:lnTo>
                    <a:pt x="470" y="449"/>
                  </a:lnTo>
                  <a:lnTo>
                    <a:pt x="546" y="255"/>
                  </a:lnTo>
                  <a:lnTo>
                    <a:pt x="531" y="0"/>
                  </a:lnTo>
                  <a:lnTo>
                    <a:pt x="90" y="51"/>
                  </a:lnTo>
                  <a:close/>
                </a:path>
              </a:pathLst>
            </a:custGeom>
            <a:solidFill>
              <a:schemeClr val="tx1"/>
            </a:solidFill>
            <a:ln w="9525">
              <a:noFill/>
              <a:round/>
              <a:headEnd/>
              <a:tailEnd/>
            </a:ln>
          </p:spPr>
          <p:txBody>
            <a:bodyPr/>
            <a:lstStyle/>
            <a:p>
              <a:endParaRPr lang="en-US"/>
            </a:p>
          </p:txBody>
        </p:sp>
        <p:sp>
          <p:nvSpPr>
            <p:cNvPr id="47142" name="Freeform 35"/>
            <p:cNvSpPr>
              <a:spLocks noChangeAspect="1"/>
            </p:cNvSpPr>
            <p:nvPr/>
          </p:nvSpPr>
          <p:spPr bwMode="auto">
            <a:xfrm>
              <a:off x="4778" y="1414"/>
              <a:ext cx="439" cy="583"/>
            </a:xfrm>
            <a:custGeom>
              <a:avLst/>
              <a:gdLst>
                <a:gd name="T0" fmla="*/ 6 w 1209"/>
                <a:gd name="T1" fmla="*/ 11 h 952"/>
                <a:gd name="T2" fmla="*/ 6 w 1209"/>
                <a:gd name="T3" fmla="*/ 73 h 952"/>
                <a:gd name="T4" fmla="*/ 10 w 1209"/>
                <a:gd name="T5" fmla="*/ 121 h 952"/>
                <a:gd name="T6" fmla="*/ 3 w 1209"/>
                <a:gd name="T7" fmla="*/ 157 h 952"/>
                <a:gd name="T8" fmla="*/ 0 w 1209"/>
                <a:gd name="T9" fmla="*/ 208 h 952"/>
                <a:gd name="T10" fmla="*/ 5 w 1209"/>
                <a:gd name="T11" fmla="*/ 274 h 952"/>
                <a:gd name="T12" fmla="*/ 28 w 1209"/>
                <a:gd name="T13" fmla="*/ 299 h 952"/>
                <a:gd name="T14" fmla="*/ 4 w 1209"/>
                <a:gd name="T15" fmla="*/ 317 h 952"/>
                <a:gd name="T16" fmla="*/ 8 w 1209"/>
                <a:gd name="T17" fmla="*/ 357 h 952"/>
                <a:gd name="T18" fmla="*/ 50 w 1209"/>
                <a:gd name="T19" fmla="*/ 350 h 952"/>
                <a:gd name="T20" fmla="*/ 66 w 1209"/>
                <a:gd name="T21" fmla="*/ 345 h 952"/>
                <a:gd name="T22" fmla="*/ 75 w 1209"/>
                <a:gd name="T23" fmla="*/ 291 h 952"/>
                <a:gd name="T24" fmla="*/ 87 w 1209"/>
                <a:gd name="T25" fmla="*/ 328 h 952"/>
                <a:gd name="T26" fmla="*/ 125 w 1209"/>
                <a:gd name="T27" fmla="*/ 298 h 952"/>
                <a:gd name="T28" fmla="*/ 159 w 1209"/>
                <a:gd name="T29" fmla="*/ 241 h 952"/>
                <a:gd name="T30" fmla="*/ 140 w 1209"/>
                <a:gd name="T31" fmla="*/ 244 h 952"/>
                <a:gd name="T32" fmla="*/ 148 w 1209"/>
                <a:gd name="T33" fmla="*/ 206 h 952"/>
                <a:gd name="T34" fmla="*/ 128 w 1209"/>
                <a:gd name="T35" fmla="*/ 173 h 952"/>
                <a:gd name="T36" fmla="*/ 96 w 1209"/>
                <a:gd name="T37" fmla="*/ 148 h 952"/>
                <a:gd name="T38" fmla="*/ 69 w 1209"/>
                <a:gd name="T39" fmla="*/ 160 h 952"/>
                <a:gd name="T40" fmla="*/ 59 w 1209"/>
                <a:gd name="T41" fmla="*/ 84 h 952"/>
                <a:gd name="T42" fmla="*/ 85 w 1209"/>
                <a:gd name="T43" fmla="*/ 0 h 952"/>
                <a:gd name="T44" fmla="*/ 6 w 1209"/>
                <a:gd name="T45" fmla="*/ 11 h 952"/>
                <a:gd name="T46" fmla="*/ 6 w 1209"/>
                <a:gd name="T47" fmla="*/ 11 h 9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9"/>
                <a:gd name="T73" fmla="*/ 0 h 952"/>
                <a:gd name="T74" fmla="*/ 1209 w 1209"/>
                <a:gd name="T75" fmla="*/ 952 h 9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9" h="952">
                  <a:moveTo>
                    <a:pt x="46" y="30"/>
                  </a:moveTo>
                  <a:lnTo>
                    <a:pt x="46" y="194"/>
                  </a:lnTo>
                  <a:lnTo>
                    <a:pt x="76" y="321"/>
                  </a:lnTo>
                  <a:lnTo>
                    <a:pt x="23" y="418"/>
                  </a:lnTo>
                  <a:lnTo>
                    <a:pt x="0" y="553"/>
                  </a:lnTo>
                  <a:lnTo>
                    <a:pt x="38" y="732"/>
                  </a:lnTo>
                  <a:lnTo>
                    <a:pt x="209" y="798"/>
                  </a:lnTo>
                  <a:lnTo>
                    <a:pt x="31" y="844"/>
                  </a:lnTo>
                  <a:lnTo>
                    <a:pt x="63" y="952"/>
                  </a:lnTo>
                  <a:lnTo>
                    <a:pt x="381" y="933"/>
                  </a:lnTo>
                  <a:lnTo>
                    <a:pt x="504" y="920"/>
                  </a:lnTo>
                  <a:lnTo>
                    <a:pt x="569" y="776"/>
                  </a:lnTo>
                  <a:lnTo>
                    <a:pt x="658" y="874"/>
                  </a:lnTo>
                  <a:lnTo>
                    <a:pt x="951" y="793"/>
                  </a:lnTo>
                  <a:lnTo>
                    <a:pt x="1209" y="641"/>
                  </a:lnTo>
                  <a:lnTo>
                    <a:pt x="1063" y="652"/>
                  </a:lnTo>
                  <a:lnTo>
                    <a:pt x="1120" y="549"/>
                  </a:lnTo>
                  <a:lnTo>
                    <a:pt x="972" y="462"/>
                  </a:lnTo>
                  <a:lnTo>
                    <a:pt x="730" y="394"/>
                  </a:lnTo>
                  <a:lnTo>
                    <a:pt x="523" y="426"/>
                  </a:lnTo>
                  <a:lnTo>
                    <a:pt x="449" y="224"/>
                  </a:lnTo>
                  <a:lnTo>
                    <a:pt x="643" y="0"/>
                  </a:lnTo>
                  <a:lnTo>
                    <a:pt x="46" y="30"/>
                  </a:lnTo>
                  <a:close/>
                </a:path>
              </a:pathLst>
            </a:custGeom>
            <a:solidFill>
              <a:schemeClr val="tx1"/>
            </a:solidFill>
            <a:ln w="9525">
              <a:noFill/>
              <a:round/>
              <a:headEnd/>
              <a:tailEnd/>
            </a:ln>
          </p:spPr>
          <p:txBody>
            <a:bodyPr/>
            <a:lstStyle/>
            <a:p>
              <a:endParaRPr lang="en-US"/>
            </a:p>
          </p:txBody>
        </p:sp>
        <p:sp>
          <p:nvSpPr>
            <p:cNvPr id="47143" name="Freeform 36"/>
            <p:cNvSpPr>
              <a:spLocks noChangeAspect="1"/>
            </p:cNvSpPr>
            <p:nvPr/>
          </p:nvSpPr>
          <p:spPr bwMode="auto">
            <a:xfrm>
              <a:off x="4099" y="1989"/>
              <a:ext cx="318" cy="1409"/>
            </a:xfrm>
            <a:custGeom>
              <a:avLst/>
              <a:gdLst>
                <a:gd name="T0" fmla="*/ 5 w 876"/>
                <a:gd name="T1" fmla="*/ 862 h 2304"/>
                <a:gd name="T2" fmla="*/ 0 w 876"/>
                <a:gd name="T3" fmla="*/ 856 h 2304"/>
                <a:gd name="T4" fmla="*/ 111 w 876"/>
                <a:gd name="T5" fmla="*/ 10 h 2304"/>
                <a:gd name="T6" fmla="*/ 114 w 876"/>
                <a:gd name="T7" fmla="*/ 0 h 2304"/>
                <a:gd name="T8" fmla="*/ 115 w 876"/>
                <a:gd name="T9" fmla="*/ 2 h 2304"/>
                <a:gd name="T10" fmla="*/ 115 w 876"/>
                <a:gd name="T11" fmla="*/ 28 h 2304"/>
                <a:gd name="T12" fmla="*/ 113 w 876"/>
                <a:gd name="T13" fmla="*/ 64 h 2304"/>
                <a:gd name="T14" fmla="*/ 111 w 876"/>
                <a:gd name="T15" fmla="*/ 83 h 2304"/>
                <a:gd name="T16" fmla="*/ 105 w 876"/>
                <a:gd name="T17" fmla="*/ 119 h 2304"/>
                <a:gd name="T18" fmla="*/ 99 w 876"/>
                <a:gd name="T19" fmla="*/ 155 h 2304"/>
                <a:gd name="T20" fmla="*/ 94 w 876"/>
                <a:gd name="T21" fmla="*/ 199 h 2304"/>
                <a:gd name="T22" fmla="*/ 87 w 876"/>
                <a:gd name="T23" fmla="*/ 242 h 2304"/>
                <a:gd name="T24" fmla="*/ 82 w 876"/>
                <a:gd name="T25" fmla="*/ 286 h 2304"/>
                <a:gd name="T26" fmla="*/ 76 w 876"/>
                <a:gd name="T27" fmla="*/ 331 h 2304"/>
                <a:gd name="T28" fmla="*/ 70 w 876"/>
                <a:gd name="T29" fmla="*/ 375 h 2304"/>
                <a:gd name="T30" fmla="*/ 64 w 876"/>
                <a:gd name="T31" fmla="*/ 420 h 2304"/>
                <a:gd name="T32" fmla="*/ 58 w 876"/>
                <a:gd name="T33" fmla="*/ 464 h 2304"/>
                <a:gd name="T34" fmla="*/ 52 w 876"/>
                <a:gd name="T35" fmla="*/ 508 h 2304"/>
                <a:gd name="T36" fmla="*/ 46 w 876"/>
                <a:gd name="T37" fmla="*/ 552 h 2304"/>
                <a:gd name="T38" fmla="*/ 41 w 876"/>
                <a:gd name="T39" fmla="*/ 596 h 2304"/>
                <a:gd name="T40" fmla="*/ 35 w 876"/>
                <a:gd name="T41" fmla="*/ 641 h 2304"/>
                <a:gd name="T42" fmla="*/ 29 w 876"/>
                <a:gd name="T43" fmla="*/ 685 h 2304"/>
                <a:gd name="T44" fmla="*/ 23 w 876"/>
                <a:gd name="T45" fmla="*/ 729 h 2304"/>
                <a:gd name="T46" fmla="*/ 17 w 876"/>
                <a:gd name="T47" fmla="*/ 774 h 2304"/>
                <a:gd name="T48" fmla="*/ 11 w 876"/>
                <a:gd name="T49" fmla="*/ 818 h 2304"/>
                <a:gd name="T50" fmla="*/ 5 w 876"/>
                <a:gd name="T51" fmla="*/ 862 h 2304"/>
                <a:gd name="T52" fmla="*/ 5 w 876"/>
                <a:gd name="T53" fmla="*/ 862 h 23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76"/>
                <a:gd name="T82" fmla="*/ 0 h 2304"/>
                <a:gd name="T83" fmla="*/ 876 w 876"/>
                <a:gd name="T84" fmla="*/ 2304 h 23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76" h="2304">
                  <a:moveTo>
                    <a:pt x="42" y="2304"/>
                  </a:moveTo>
                  <a:lnTo>
                    <a:pt x="0" y="2289"/>
                  </a:lnTo>
                  <a:lnTo>
                    <a:pt x="840" y="27"/>
                  </a:lnTo>
                  <a:lnTo>
                    <a:pt x="865" y="0"/>
                  </a:lnTo>
                  <a:lnTo>
                    <a:pt x="876" y="6"/>
                  </a:lnTo>
                  <a:lnTo>
                    <a:pt x="874" y="76"/>
                  </a:lnTo>
                  <a:lnTo>
                    <a:pt x="855" y="171"/>
                  </a:lnTo>
                  <a:lnTo>
                    <a:pt x="844" y="223"/>
                  </a:lnTo>
                  <a:lnTo>
                    <a:pt x="800" y="318"/>
                  </a:lnTo>
                  <a:lnTo>
                    <a:pt x="754" y="413"/>
                  </a:lnTo>
                  <a:lnTo>
                    <a:pt x="711" y="531"/>
                  </a:lnTo>
                  <a:lnTo>
                    <a:pt x="665" y="648"/>
                  </a:lnTo>
                  <a:lnTo>
                    <a:pt x="621" y="766"/>
                  </a:lnTo>
                  <a:lnTo>
                    <a:pt x="576" y="884"/>
                  </a:lnTo>
                  <a:lnTo>
                    <a:pt x="530" y="1002"/>
                  </a:lnTo>
                  <a:lnTo>
                    <a:pt x="486" y="1122"/>
                  </a:lnTo>
                  <a:lnTo>
                    <a:pt x="443" y="1240"/>
                  </a:lnTo>
                  <a:lnTo>
                    <a:pt x="397" y="1357"/>
                  </a:lnTo>
                  <a:lnTo>
                    <a:pt x="353" y="1475"/>
                  </a:lnTo>
                  <a:lnTo>
                    <a:pt x="308" y="1595"/>
                  </a:lnTo>
                  <a:lnTo>
                    <a:pt x="264" y="1713"/>
                  </a:lnTo>
                  <a:lnTo>
                    <a:pt x="218" y="1831"/>
                  </a:lnTo>
                  <a:lnTo>
                    <a:pt x="175" y="1949"/>
                  </a:lnTo>
                  <a:lnTo>
                    <a:pt x="131" y="2068"/>
                  </a:lnTo>
                  <a:lnTo>
                    <a:pt x="85" y="2186"/>
                  </a:lnTo>
                  <a:lnTo>
                    <a:pt x="42" y="2304"/>
                  </a:lnTo>
                  <a:close/>
                </a:path>
              </a:pathLst>
            </a:custGeom>
            <a:solidFill>
              <a:srgbClr val="000000"/>
            </a:solidFill>
            <a:ln w="9525">
              <a:noFill/>
              <a:round/>
              <a:headEnd/>
              <a:tailEnd/>
            </a:ln>
          </p:spPr>
          <p:txBody>
            <a:bodyPr/>
            <a:lstStyle/>
            <a:p>
              <a:endParaRPr lang="en-US"/>
            </a:p>
          </p:txBody>
        </p:sp>
        <p:sp>
          <p:nvSpPr>
            <p:cNvPr id="47144" name="Freeform 37"/>
            <p:cNvSpPr>
              <a:spLocks noChangeAspect="1"/>
            </p:cNvSpPr>
            <p:nvPr/>
          </p:nvSpPr>
          <p:spPr bwMode="auto">
            <a:xfrm>
              <a:off x="4125" y="1998"/>
              <a:ext cx="361" cy="1525"/>
            </a:xfrm>
            <a:custGeom>
              <a:avLst/>
              <a:gdLst>
                <a:gd name="T0" fmla="*/ 131 w 996"/>
                <a:gd name="T1" fmla="*/ 9 h 2490"/>
                <a:gd name="T2" fmla="*/ 128 w 996"/>
                <a:gd name="T3" fmla="*/ 55 h 2490"/>
                <a:gd name="T4" fmla="*/ 123 w 996"/>
                <a:gd name="T5" fmla="*/ 99 h 2490"/>
                <a:gd name="T6" fmla="*/ 116 w 996"/>
                <a:gd name="T7" fmla="*/ 152 h 2490"/>
                <a:gd name="T8" fmla="*/ 108 w 996"/>
                <a:gd name="T9" fmla="*/ 216 h 2490"/>
                <a:gd name="T10" fmla="*/ 103 w 996"/>
                <a:gd name="T11" fmla="*/ 250 h 2490"/>
                <a:gd name="T12" fmla="*/ 98 w 996"/>
                <a:gd name="T13" fmla="*/ 286 h 2490"/>
                <a:gd name="T14" fmla="*/ 94 w 996"/>
                <a:gd name="T15" fmla="*/ 323 h 2490"/>
                <a:gd name="T16" fmla="*/ 88 w 996"/>
                <a:gd name="T17" fmla="*/ 361 h 2490"/>
                <a:gd name="T18" fmla="*/ 83 w 996"/>
                <a:gd name="T19" fmla="*/ 400 h 2490"/>
                <a:gd name="T20" fmla="*/ 77 w 996"/>
                <a:gd name="T21" fmla="*/ 439 h 2490"/>
                <a:gd name="T22" fmla="*/ 72 w 996"/>
                <a:gd name="T23" fmla="*/ 480 h 2490"/>
                <a:gd name="T24" fmla="*/ 66 w 996"/>
                <a:gd name="T25" fmla="*/ 518 h 2490"/>
                <a:gd name="T26" fmla="*/ 61 w 996"/>
                <a:gd name="T27" fmla="*/ 558 h 2490"/>
                <a:gd name="T28" fmla="*/ 55 w 996"/>
                <a:gd name="T29" fmla="*/ 596 h 2490"/>
                <a:gd name="T30" fmla="*/ 50 w 996"/>
                <a:gd name="T31" fmla="*/ 634 h 2490"/>
                <a:gd name="T32" fmla="*/ 45 w 996"/>
                <a:gd name="T33" fmla="*/ 670 h 2490"/>
                <a:gd name="T34" fmla="*/ 40 w 996"/>
                <a:gd name="T35" fmla="*/ 706 h 2490"/>
                <a:gd name="T36" fmla="*/ 35 w 996"/>
                <a:gd name="T37" fmla="*/ 739 h 2490"/>
                <a:gd name="T38" fmla="*/ 26 w 996"/>
                <a:gd name="T39" fmla="*/ 801 h 2490"/>
                <a:gd name="T40" fmla="*/ 18 w 996"/>
                <a:gd name="T41" fmla="*/ 853 h 2490"/>
                <a:gd name="T42" fmla="*/ 12 w 996"/>
                <a:gd name="T43" fmla="*/ 894 h 2490"/>
                <a:gd name="T44" fmla="*/ 7 w 996"/>
                <a:gd name="T45" fmla="*/ 921 h 2490"/>
                <a:gd name="T46" fmla="*/ 4 w 996"/>
                <a:gd name="T47" fmla="*/ 934 h 2490"/>
                <a:gd name="T48" fmla="*/ 1 w 996"/>
                <a:gd name="T49" fmla="*/ 928 h 2490"/>
                <a:gd name="T50" fmla="*/ 0 w 996"/>
                <a:gd name="T51" fmla="*/ 910 h 2490"/>
                <a:gd name="T52" fmla="*/ 4 w 996"/>
                <a:gd name="T53" fmla="*/ 872 h 2490"/>
                <a:gd name="T54" fmla="*/ 11 w 996"/>
                <a:gd name="T55" fmla="*/ 824 h 2490"/>
                <a:gd name="T56" fmla="*/ 18 w 996"/>
                <a:gd name="T57" fmla="*/ 769 h 2490"/>
                <a:gd name="T58" fmla="*/ 26 w 996"/>
                <a:gd name="T59" fmla="*/ 709 h 2490"/>
                <a:gd name="T60" fmla="*/ 31 w 996"/>
                <a:gd name="T61" fmla="*/ 677 h 2490"/>
                <a:gd name="T62" fmla="*/ 36 w 996"/>
                <a:gd name="T63" fmla="*/ 643 h 2490"/>
                <a:gd name="T64" fmla="*/ 41 w 996"/>
                <a:gd name="T65" fmla="*/ 610 h 2490"/>
                <a:gd name="T66" fmla="*/ 46 w 996"/>
                <a:gd name="T67" fmla="*/ 574 h 2490"/>
                <a:gd name="T68" fmla="*/ 51 w 996"/>
                <a:gd name="T69" fmla="*/ 540 h 2490"/>
                <a:gd name="T70" fmla="*/ 57 w 996"/>
                <a:gd name="T71" fmla="*/ 504 h 2490"/>
                <a:gd name="T72" fmla="*/ 62 w 996"/>
                <a:gd name="T73" fmla="*/ 469 h 2490"/>
                <a:gd name="T74" fmla="*/ 67 w 996"/>
                <a:gd name="T75" fmla="*/ 433 h 2490"/>
                <a:gd name="T76" fmla="*/ 72 w 996"/>
                <a:gd name="T77" fmla="*/ 397 h 2490"/>
                <a:gd name="T78" fmla="*/ 78 w 996"/>
                <a:gd name="T79" fmla="*/ 361 h 2490"/>
                <a:gd name="T80" fmla="*/ 83 w 996"/>
                <a:gd name="T81" fmla="*/ 328 h 2490"/>
                <a:gd name="T82" fmla="*/ 87 w 996"/>
                <a:gd name="T83" fmla="*/ 293 h 2490"/>
                <a:gd name="T84" fmla="*/ 97 w 996"/>
                <a:gd name="T85" fmla="*/ 228 h 2490"/>
                <a:gd name="T86" fmla="*/ 105 w 996"/>
                <a:gd name="T87" fmla="*/ 168 h 2490"/>
                <a:gd name="T88" fmla="*/ 112 w 996"/>
                <a:gd name="T89" fmla="*/ 113 h 2490"/>
                <a:gd name="T90" fmla="*/ 118 w 996"/>
                <a:gd name="T91" fmla="*/ 66 h 2490"/>
                <a:gd name="T92" fmla="*/ 124 w 996"/>
                <a:gd name="T93" fmla="*/ 0 h 2490"/>
                <a:gd name="T94" fmla="*/ 131 w 996"/>
                <a:gd name="T95" fmla="*/ 9 h 2490"/>
                <a:gd name="T96" fmla="*/ 131 w 996"/>
                <a:gd name="T97" fmla="*/ 9 h 24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6"/>
                <a:gd name="T148" fmla="*/ 0 h 2490"/>
                <a:gd name="T149" fmla="*/ 996 w 996"/>
                <a:gd name="T150" fmla="*/ 2490 h 24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6" h="2490">
                  <a:moveTo>
                    <a:pt x="996" y="25"/>
                  </a:moveTo>
                  <a:lnTo>
                    <a:pt x="970" y="147"/>
                  </a:lnTo>
                  <a:lnTo>
                    <a:pt x="932" y="263"/>
                  </a:lnTo>
                  <a:lnTo>
                    <a:pt x="882" y="407"/>
                  </a:lnTo>
                  <a:lnTo>
                    <a:pt x="819" y="576"/>
                  </a:lnTo>
                  <a:lnTo>
                    <a:pt x="785" y="667"/>
                  </a:lnTo>
                  <a:lnTo>
                    <a:pt x="749" y="763"/>
                  </a:lnTo>
                  <a:lnTo>
                    <a:pt x="711" y="861"/>
                  </a:lnTo>
                  <a:lnTo>
                    <a:pt x="671" y="964"/>
                  </a:lnTo>
                  <a:lnTo>
                    <a:pt x="631" y="1067"/>
                  </a:lnTo>
                  <a:lnTo>
                    <a:pt x="589" y="1171"/>
                  </a:lnTo>
                  <a:lnTo>
                    <a:pt x="548" y="1278"/>
                  </a:lnTo>
                  <a:lnTo>
                    <a:pt x="506" y="1382"/>
                  </a:lnTo>
                  <a:lnTo>
                    <a:pt x="464" y="1487"/>
                  </a:lnTo>
                  <a:lnTo>
                    <a:pt x="422" y="1589"/>
                  </a:lnTo>
                  <a:lnTo>
                    <a:pt x="382" y="1690"/>
                  </a:lnTo>
                  <a:lnTo>
                    <a:pt x="342" y="1787"/>
                  </a:lnTo>
                  <a:lnTo>
                    <a:pt x="302" y="1882"/>
                  </a:lnTo>
                  <a:lnTo>
                    <a:pt x="266" y="1971"/>
                  </a:lnTo>
                  <a:lnTo>
                    <a:pt x="196" y="2135"/>
                  </a:lnTo>
                  <a:lnTo>
                    <a:pt x="137" y="2274"/>
                  </a:lnTo>
                  <a:lnTo>
                    <a:pt x="89" y="2382"/>
                  </a:lnTo>
                  <a:lnTo>
                    <a:pt x="55" y="2454"/>
                  </a:lnTo>
                  <a:lnTo>
                    <a:pt x="27" y="2490"/>
                  </a:lnTo>
                  <a:lnTo>
                    <a:pt x="10" y="2475"/>
                  </a:lnTo>
                  <a:lnTo>
                    <a:pt x="0" y="2426"/>
                  </a:lnTo>
                  <a:lnTo>
                    <a:pt x="34" y="2323"/>
                  </a:lnTo>
                  <a:lnTo>
                    <a:pt x="80" y="2198"/>
                  </a:lnTo>
                  <a:lnTo>
                    <a:pt x="137" y="2051"/>
                  </a:lnTo>
                  <a:lnTo>
                    <a:pt x="202" y="1890"/>
                  </a:lnTo>
                  <a:lnTo>
                    <a:pt x="238" y="1804"/>
                  </a:lnTo>
                  <a:lnTo>
                    <a:pt x="276" y="1715"/>
                  </a:lnTo>
                  <a:lnTo>
                    <a:pt x="312" y="1626"/>
                  </a:lnTo>
                  <a:lnTo>
                    <a:pt x="352" y="1532"/>
                  </a:lnTo>
                  <a:lnTo>
                    <a:pt x="392" y="1439"/>
                  </a:lnTo>
                  <a:lnTo>
                    <a:pt x="432" y="1344"/>
                  </a:lnTo>
                  <a:lnTo>
                    <a:pt x="472" y="1249"/>
                  </a:lnTo>
                  <a:lnTo>
                    <a:pt x="511" y="1154"/>
                  </a:lnTo>
                  <a:lnTo>
                    <a:pt x="551" y="1059"/>
                  </a:lnTo>
                  <a:lnTo>
                    <a:pt x="591" y="964"/>
                  </a:lnTo>
                  <a:lnTo>
                    <a:pt x="629" y="873"/>
                  </a:lnTo>
                  <a:lnTo>
                    <a:pt x="665" y="782"/>
                  </a:lnTo>
                  <a:lnTo>
                    <a:pt x="738" y="609"/>
                  </a:lnTo>
                  <a:lnTo>
                    <a:pt x="800" y="447"/>
                  </a:lnTo>
                  <a:lnTo>
                    <a:pt x="854" y="301"/>
                  </a:lnTo>
                  <a:lnTo>
                    <a:pt x="897" y="177"/>
                  </a:lnTo>
                  <a:lnTo>
                    <a:pt x="941" y="0"/>
                  </a:lnTo>
                  <a:lnTo>
                    <a:pt x="996" y="25"/>
                  </a:lnTo>
                  <a:close/>
                </a:path>
              </a:pathLst>
            </a:custGeom>
            <a:solidFill>
              <a:srgbClr val="000000"/>
            </a:solidFill>
            <a:ln w="9525">
              <a:noFill/>
              <a:round/>
              <a:headEnd/>
              <a:tailEnd/>
            </a:ln>
          </p:spPr>
          <p:txBody>
            <a:bodyPr/>
            <a:lstStyle/>
            <a:p>
              <a:endParaRPr lang="en-US"/>
            </a:p>
          </p:txBody>
        </p:sp>
        <p:sp>
          <p:nvSpPr>
            <p:cNvPr id="47145" name="Freeform 38"/>
            <p:cNvSpPr>
              <a:spLocks noChangeAspect="1"/>
            </p:cNvSpPr>
            <p:nvPr/>
          </p:nvSpPr>
          <p:spPr bwMode="auto">
            <a:xfrm>
              <a:off x="4235" y="3182"/>
              <a:ext cx="378" cy="216"/>
            </a:xfrm>
            <a:custGeom>
              <a:avLst/>
              <a:gdLst>
                <a:gd name="T0" fmla="*/ 3 w 1044"/>
                <a:gd name="T1" fmla="*/ 0 h 354"/>
                <a:gd name="T2" fmla="*/ 20 w 1044"/>
                <a:gd name="T3" fmla="*/ 9 h 354"/>
                <a:gd name="T4" fmla="*/ 37 w 1044"/>
                <a:gd name="T5" fmla="*/ 29 h 354"/>
                <a:gd name="T6" fmla="*/ 48 w 1044"/>
                <a:gd name="T7" fmla="*/ 43 h 354"/>
                <a:gd name="T8" fmla="*/ 59 w 1044"/>
                <a:gd name="T9" fmla="*/ 56 h 354"/>
                <a:gd name="T10" fmla="*/ 70 w 1044"/>
                <a:gd name="T11" fmla="*/ 67 h 354"/>
                <a:gd name="T12" fmla="*/ 82 w 1044"/>
                <a:gd name="T13" fmla="*/ 76 h 354"/>
                <a:gd name="T14" fmla="*/ 109 w 1044"/>
                <a:gd name="T15" fmla="*/ 91 h 354"/>
                <a:gd name="T16" fmla="*/ 135 w 1044"/>
                <a:gd name="T17" fmla="*/ 107 h 354"/>
                <a:gd name="T18" fmla="*/ 137 w 1044"/>
                <a:gd name="T19" fmla="*/ 121 h 354"/>
                <a:gd name="T20" fmla="*/ 133 w 1044"/>
                <a:gd name="T21" fmla="*/ 132 h 354"/>
                <a:gd name="T22" fmla="*/ 112 w 1044"/>
                <a:gd name="T23" fmla="*/ 121 h 354"/>
                <a:gd name="T24" fmla="*/ 82 w 1044"/>
                <a:gd name="T25" fmla="*/ 99 h 354"/>
                <a:gd name="T26" fmla="*/ 67 w 1044"/>
                <a:gd name="T27" fmla="*/ 85 h 354"/>
                <a:gd name="T28" fmla="*/ 52 w 1044"/>
                <a:gd name="T29" fmla="*/ 73 h 354"/>
                <a:gd name="T30" fmla="*/ 33 w 1044"/>
                <a:gd name="T31" fmla="*/ 51 h 354"/>
                <a:gd name="T32" fmla="*/ 23 w 1044"/>
                <a:gd name="T33" fmla="*/ 35 h 354"/>
                <a:gd name="T34" fmla="*/ 13 w 1044"/>
                <a:gd name="T35" fmla="*/ 22 h 354"/>
                <a:gd name="T36" fmla="*/ 3 w 1044"/>
                <a:gd name="T37" fmla="*/ 17 h 354"/>
                <a:gd name="T38" fmla="*/ 0 w 1044"/>
                <a:gd name="T39" fmla="*/ 9 h 354"/>
                <a:gd name="T40" fmla="*/ 3 w 1044"/>
                <a:gd name="T41" fmla="*/ 0 h 354"/>
                <a:gd name="T42" fmla="*/ 3 w 1044"/>
                <a:gd name="T43" fmla="*/ 0 h 3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4"/>
                <a:gd name="T67" fmla="*/ 0 h 354"/>
                <a:gd name="T68" fmla="*/ 1044 w 1044"/>
                <a:gd name="T69" fmla="*/ 354 h 3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4" h="354">
                  <a:moveTo>
                    <a:pt x="25" y="0"/>
                  </a:moveTo>
                  <a:lnTo>
                    <a:pt x="156" y="23"/>
                  </a:lnTo>
                  <a:lnTo>
                    <a:pt x="282" y="78"/>
                  </a:lnTo>
                  <a:lnTo>
                    <a:pt x="365" y="116"/>
                  </a:lnTo>
                  <a:lnTo>
                    <a:pt x="449" y="151"/>
                  </a:lnTo>
                  <a:lnTo>
                    <a:pt x="536" y="179"/>
                  </a:lnTo>
                  <a:lnTo>
                    <a:pt x="626" y="204"/>
                  </a:lnTo>
                  <a:lnTo>
                    <a:pt x="831" y="244"/>
                  </a:lnTo>
                  <a:lnTo>
                    <a:pt x="1034" y="287"/>
                  </a:lnTo>
                  <a:lnTo>
                    <a:pt x="1044" y="325"/>
                  </a:lnTo>
                  <a:lnTo>
                    <a:pt x="1010" y="354"/>
                  </a:lnTo>
                  <a:lnTo>
                    <a:pt x="854" y="325"/>
                  </a:lnTo>
                  <a:lnTo>
                    <a:pt x="626" y="267"/>
                  </a:lnTo>
                  <a:lnTo>
                    <a:pt x="508" y="230"/>
                  </a:lnTo>
                  <a:lnTo>
                    <a:pt x="401" y="196"/>
                  </a:lnTo>
                  <a:lnTo>
                    <a:pt x="251" y="137"/>
                  </a:lnTo>
                  <a:lnTo>
                    <a:pt x="177" y="95"/>
                  </a:lnTo>
                  <a:lnTo>
                    <a:pt x="101" y="59"/>
                  </a:lnTo>
                  <a:lnTo>
                    <a:pt x="23" y="46"/>
                  </a:lnTo>
                  <a:lnTo>
                    <a:pt x="0" y="23"/>
                  </a:lnTo>
                  <a:lnTo>
                    <a:pt x="25" y="0"/>
                  </a:lnTo>
                  <a:close/>
                </a:path>
              </a:pathLst>
            </a:custGeom>
            <a:solidFill>
              <a:srgbClr val="000000"/>
            </a:solidFill>
            <a:ln w="9525">
              <a:noFill/>
              <a:round/>
              <a:headEnd/>
              <a:tailEnd/>
            </a:ln>
          </p:spPr>
          <p:txBody>
            <a:bodyPr/>
            <a:lstStyle/>
            <a:p>
              <a:endParaRPr lang="en-US"/>
            </a:p>
          </p:txBody>
        </p:sp>
        <p:sp>
          <p:nvSpPr>
            <p:cNvPr id="47146" name="Freeform 39"/>
            <p:cNvSpPr>
              <a:spLocks noChangeAspect="1"/>
            </p:cNvSpPr>
            <p:nvPr/>
          </p:nvSpPr>
          <p:spPr bwMode="auto">
            <a:xfrm>
              <a:off x="4252" y="3086"/>
              <a:ext cx="356" cy="219"/>
            </a:xfrm>
            <a:custGeom>
              <a:avLst/>
              <a:gdLst>
                <a:gd name="T0" fmla="*/ 4 w 981"/>
                <a:gd name="T1" fmla="*/ 0 h 359"/>
                <a:gd name="T2" fmla="*/ 20 w 981"/>
                <a:gd name="T3" fmla="*/ 13 h 359"/>
                <a:gd name="T4" fmla="*/ 33 w 981"/>
                <a:gd name="T5" fmla="*/ 26 h 359"/>
                <a:gd name="T6" fmla="*/ 48 w 981"/>
                <a:gd name="T7" fmla="*/ 41 h 359"/>
                <a:gd name="T8" fmla="*/ 63 w 981"/>
                <a:gd name="T9" fmla="*/ 57 h 359"/>
                <a:gd name="T10" fmla="*/ 77 w 981"/>
                <a:gd name="T11" fmla="*/ 73 h 359"/>
                <a:gd name="T12" fmla="*/ 89 w 981"/>
                <a:gd name="T13" fmla="*/ 85 h 359"/>
                <a:gd name="T14" fmla="*/ 97 w 981"/>
                <a:gd name="T15" fmla="*/ 93 h 359"/>
                <a:gd name="T16" fmla="*/ 113 w 981"/>
                <a:gd name="T17" fmla="*/ 106 h 359"/>
                <a:gd name="T18" fmla="*/ 127 w 981"/>
                <a:gd name="T19" fmla="*/ 118 h 359"/>
                <a:gd name="T20" fmla="*/ 129 w 981"/>
                <a:gd name="T21" fmla="*/ 129 h 359"/>
                <a:gd name="T22" fmla="*/ 125 w 981"/>
                <a:gd name="T23" fmla="*/ 134 h 359"/>
                <a:gd name="T24" fmla="*/ 105 w 981"/>
                <a:gd name="T25" fmla="*/ 116 h 359"/>
                <a:gd name="T26" fmla="*/ 86 w 981"/>
                <a:gd name="T27" fmla="*/ 99 h 359"/>
                <a:gd name="T28" fmla="*/ 64 w 981"/>
                <a:gd name="T29" fmla="*/ 79 h 359"/>
                <a:gd name="T30" fmla="*/ 42 w 981"/>
                <a:gd name="T31" fmla="*/ 57 h 359"/>
                <a:gd name="T32" fmla="*/ 23 w 981"/>
                <a:gd name="T33" fmla="*/ 38 h 359"/>
                <a:gd name="T34" fmla="*/ 9 w 981"/>
                <a:gd name="T35" fmla="*/ 24 h 359"/>
                <a:gd name="T36" fmla="*/ 2 w 981"/>
                <a:gd name="T37" fmla="*/ 15 h 359"/>
                <a:gd name="T38" fmla="*/ 0 w 981"/>
                <a:gd name="T39" fmla="*/ 5 h 359"/>
                <a:gd name="T40" fmla="*/ 4 w 981"/>
                <a:gd name="T41" fmla="*/ 0 h 359"/>
                <a:gd name="T42" fmla="*/ 4 w 981"/>
                <a:gd name="T43" fmla="*/ 0 h 3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81"/>
                <a:gd name="T67" fmla="*/ 0 h 359"/>
                <a:gd name="T68" fmla="*/ 981 w 981"/>
                <a:gd name="T69" fmla="*/ 359 h 3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81" h="359">
                  <a:moveTo>
                    <a:pt x="28" y="0"/>
                  </a:moveTo>
                  <a:lnTo>
                    <a:pt x="154" y="34"/>
                  </a:lnTo>
                  <a:lnTo>
                    <a:pt x="253" y="70"/>
                  </a:lnTo>
                  <a:lnTo>
                    <a:pt x="363" y="112"/>
                  </a:lnTo>
                  <a:lnTo>
                    <a:pt x="477" y="154"/>
                  </a:lnTo>
                  <a:lnTo>
                    <a:pt x="583" y="195"/>
                  </a:lnTo>
                  <a:lnTo>
                    <a:pt x="673" y="228"/>
                  </a:lnTo>
                  <a:lnTo>
                    <a:pt x="739" y="251"/>
                  </a:lnTo>
                  <a:lnTo>
                    <a:pt x="859" y="283"/>
                  </a:lnTo>
                  <a:lnTo>
                    <a:pt x="965" y="317"/>
                  </a:lnTo>
                  <a:lnTo>
                    <a:pt x="981" y="346"/>
                  </a:lnTo>
                  <a:lnTo>
                    <a:pt x="952" y="359"/>
                  </a:lnTo>
                  <a:lnTo>
                    <a:pt x="794" y="311"/>
                  </a:lnTo>
                  <a:lnTo>
                    <a:pt x="650" y="266"/>
                  </a:lnTo>
                  <a:lnTo>
                    <a:pt x="486" y="211"/>
                  </a:lnTo>
                  <a:lnTo>
                    <a:pt x="323" y="154"/>
                  </a:lnTo>
                  <a:lnTo>
                    <a:pt x="177" y="102"/>
                  </a:lnTo>
                  <a:lnTo>
                    <a:pt x="68" y="64"/>
                  </a:lnTo>
                  <a:lnTo>
                    <a:pt x="15" y="41"/>
                  </a:lnTo>
                  <a:lnTo>
                    <a:pt x="0" y="15"/>
                  </a:lnTo>
                  <a:lnTo>
                    <a:pt x="28" y="0"/>
                  </a:lnTo>
                  <a:close/>
                </a:path>
              </a:pathLst>
            </a:custGeom>
            <a:solidFill>
              <a:srgbClr val="000000"/>
            </a:solidFill>
            <a:ln w="9525">
              <a:noFill/>
              <a:round/>
              <a:headEnd/>
              <a:tailEnd/>
            </a:ln>
          </p:spPr>
          <p:txBody>
            <a:bodyPr/>
            <a:lstStyle/>
            <a:p>
              <a:endParaRPr lang="en-US"/>
            </a:p>
          </p:txBody>
        </p:sp>
        <p:sp>
          <p:nvSpPr>
            <p:cNvPr id="47147" name="Freeform 40"/>
            <p:cNvSpPr>
              <a:spLocks noChangeAspect="1"/>
            </p:cNvSpPr>
            <p:nvPr/>
          </p:nvSpPr>
          <p:spPr bwMode="auto">
            <a:xfrm>
              <a:off x="4331" y="2765"/>
              <a:ext cx="304" cy="210"/>
            </a:xfrm>
            <a:custGeom>
              <a:avLst/>
              <a:gdLst>
                <a:gd name="T0" fmla="*/ 4 w 839"/>
                <a:gd name="T1" fmla="*/ 0 h 346"/>
                <a:gd name="T2" fmla="*/ 26 w 839"/>
                <a:gd name="T3" fmla="*/ 18 h 346"/>
                <a:gd name="T4" fmla="*/ 49 w 839"/>
                <a:gd name="T5" fmla="*/ 37 h 346"/>
                <a:gd name="T6" fmla="*/ 62 w 839"/>
                <a:gd name="T7" fmla="*/ 52 h 346"/>
                <a:gd name="T8" fmla="*/ 80 w 839"/>
                <a:gd name="T9" fmla="*/ 72 h 346"/>
                <a:gd name="T10" fmla="*/ 96 w 839"/>
                <a:gd name="T11" fmla="*/ 92 h 346"/>
                <a:gd name="T12" fmla="*/ 109 w 839"/>
                <a:gd name="T13" fmla="*/ 113 h 346"/>
                <a:gd name="T14" fmla="*/ 110 w 839"/>
                <a:gd name="T15" fmla="*/ 123 h 346"/>
                <a:gd name="T16" fmla="*/ 106 w 839"/>
                <a:gd name="T17" fmla="*/ 127 h 346"/>
                <a:gd name="T18" fmla="*/ 96 w 839"/>
                <a:gd name="T19" fmla="*/ 116 h 346"/>
                <a:gd name="T20" fmla="*/ 86 w 839"/>
                <a:gd name="T21" fmla="*/ 103 h 346"/>
                <a:gd name="T22" fmla="*/ 75 w 839"/>
                <a:gd name="T23" fmla="*/ 92 h 346"/>
                <a:gd name="T24" fmla="*/ 66 w 839"/>
                <a:gd name="T25" fmla="*/ 82 h 346"/>
                <a:gd name="T26" fmla="*/ 45 w 839"/>
                <a:gd name="T27" fmla="*/ 63 h 346"/>
                <a:gd name="T28" fmla="*/ 25 w 839"/>
                <a:gd name="T29" fmla="*/ 42 h 346"/>
                <a:gd name="T30" fmla="*/ 1 w 839"/>
                <a:gd name="T31" fmla="*/ 14 h 346"/>
                <a:gd name="T32" fmla="*/ 0 w 839"/>
                <a:gd name="T33" fmla="*/ 3 h 346"/>
                <a:gd name="T34" fmla="*/ 4 w 839"/>
                <a:gd name="T35" fmla="*/ 0 h 346"/>
                <a:gd name="T36" fmla="*/ 4 w 839"/>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9"/>
                <a:gd name="T58" fmla="*/ 0 h 346"/>
                <a:gd name="T59" fmla="*/ 839 w 839"/>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9" h="346">
                  <a:moveTo>
                    <a:pt x="31" y="0"/>
                  </a:moveTo>
                  <a:lnTo>
                    <a:pt x="200" y="48"/>
                  </a:lnTo>
                  <a:lnTo>
                    <a:pt x="371" y="101"/>
                  </a:lnTo>
                  <a:lnTo>
                    <a:pt x="476" y="141"/>
                  </a:lnTo>
                  <a:lnTo>
                    <a:pt x="607" y="194"/>
                  </a:lnTo>
                  <a:lnTo>
                    <a:pt x="734" y="251"/>
                  </a:lnTo>
                  <a:lnTo>
                    <a:pt x="827" y="306"/>
                  </a:lnTo>
                  <a:lnTo>
                    <a:pt x="839" y="335"/>
                  </a:lnTo>
                  <a:lnTo>
                    <a:pt x="808" y="346"/>
                  </a:lnTo>
                  <a:lnTo>
                    <a:pt x="730" y="314"/>
                  </a:lnTo>
                  <a:lnTo>
                    <a:pt x="651" y="278"/>
                  </a:lnTo>
                  <a:lnTo>
                    <a:pt x="575" y="249"/>
                  </a:lnTo>
                  <a:lnTo>
                    <a:pt x="499" y="222"/>
                  </a:lnTo>
                  <a:lnTo>
                    <a:pt x="346" y="169"/>
                  </a:lnTo>
                  <a:lnTo>
                    <a:pt x="194" y="114"/>
                  </a:lnTo>
                  <a:lnTo>
                    <a:pt x="8" y="38"/>
                  </a:lnTo>
                  <a:lnTo>
                    <a:pt x="0" y="8"/>
                  </a:lnTo>
                  <a:lnTo>
                    <a:pt x="31" y="0"/>
                  </a:lnTo>
                  <a:close/>
                </a:path>
              </a:pathLst>
            </a:custGeom>
            <a:solidFill>
              <a:srgbClr val="000000"/>
            </a:solidFill>
            <a:ln w="9525">
              <a:noFill/>
              <a:round/>
              <a:headEnd/>
              <a:tailEnd/>
            </a:ln>
          </p:spPr>
          <p:txBody>
            <a:bodyPr/>
            <a:lstStyle/>
            <a:p>
              <a:endParaRPr lang="en-US"/>
            </a:p>
          </p:txBody>
        </p:sp>
        <p:sp>
          <p:nvSpPr>
            <p:cNvPr id="47148" name="Freeform 41"/>
            <p:cNvSpPr>
              <a:spLocks noChangeAspect="1"/>
            </p:cNvSpPr>
            <p:nvPr/>
          </p:nvSpPr>
          <p:spPr bwMode="auto">
            <a:xfrm>
              <a:off x="4335" y="2680"/>
              <a:ext cx="289" cy="191"/>
            </a:xfrm>
            <a:custGeom>
              <a:avLst/>
              <a:gdLst>
                <a:gd name="T0" fmla="*/ 4 w 792"/>
                <a:gd name="T1" fmla="*/ 0 h 312"/>
                <a:gd name="T2" fmla="*/ 20 w 792"/>
                <a:gd name="T3" fmla="*/ 15 h 312"/>
                <a:gd name="T4" fmla="*/ 36 w 792"/>
                <a:gd name="T5" fmla="*/ 30 h 312"/>
                <a:gd name="T6" fmla="*/ 53 w 792"/>
                <a:gd name="T7" fmla="*/ 47 h 312"/>
                <a:gd name="T8" fmla="*/ 70 w 792"/>
                <a:gd name="T9" fmla="*/ 65 h 312"/>
                <a:gd name="T10" fmla="*/ 86 w 792"/>
                <a:gd name="T11" fmla="*/ 81 h 312"/>
                <a:gd name="T12" fmla="*/ 104 w 792"/>
                <a:gd name="T13" fmla="*/ 101 h 312"/>
                <a:gd name="T14" fmla="*/ 105 w 792"/>
                <a:gd name="T15" fmla="*/ 112 h 312"/>
                <a:gd name="T16" fmla="*/ 102 w 792"/>
                <a:gd name="T17" fmla="*/ 117 h 312"/>
                <a:gd name="T18" fmla="*/ 86 w 792"/>
                <a:gd name="T19" fmla="*/ 105 h 312"/>
                <a:gd name="T20" fmla="*/ 65 w 792"/>
                <a:gd name="T21" fmla="*/ 84 h 312"/>
                <a:gd name="T22" fmla="*/ 54 w 792"/>
                <a:gd name="T23" fmla="*/ 72 h 312"/>
                <a:gd name="T24" fmla="*/ 43 w 792"/>
                <a:gd name="T25" fmla="*/ 60 h 312"/>
                <a:gd name="T26" fmla="*/ 27 w 792"/>
                <a:gd name="T27" fmla="*/ 43 h 312"/>
                <a:gd name="T28" fmla="*/ 14 w 792"/>
                <a:gd name="T29" fmla="*/ 31 h 312"/>
                <a:gd name="T30" fmla="*/ 2 w 792"/>
                <a:gd name="T31" fmla="*/ 17 h 312"/>
                <a:gd name="T32" fmla="*/ 0 w 792"/>
                <a:gd name="T33" fmla="*/ 6 h 312"/>
                <a:gd name="T34" fmla="*/ 4 w 792"/>
                <a:gd name="T35" fmla="*/ 0 h 312"/>
                <a:gd name="T36" fmla="*/ 4 w 792"/>
                <a:gd name="T37" fmla="*/ 0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2"/>
                <a:gd name="T58" fmla="*/ 0 h 312"/>
                <a:gd name="T59" fmla="*/ 792 w 7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2" h="312">
                  <a:moveTo>
                    <a:pt x="28" y="0"/>
                  </a:moveTo>
                  <a:lnTo>
                    <a:pt x="154" y="40"/>
                  </a:lnTo>
                  <a:lnTo>
                    <a:pt x="270" y="80"/>
                  </a:lnTo>
                  <a:lnTo>
                    <a:pt x="399" y="126"/>
                  </a:lnTo>
                  <a:lnTo>
                    <a:pt x="530" y="173"/>
                  </a:lnTo>
                  <a:lnTo>
                    <a:pt x="646" y="217"/>
                  </a:lnTo>
                  <a:lnTo>
                    <a:pt x="779" y="270"/>
                  </a:lnTo>
                  <a:lnTo>
                    <a:pt x="792" y="299"/>
                  </a:lnTo>
                  <a:lnTo>
                    <a:pt x="764" y="312"/>
                  </a:lnTo>
                  <a:lnTo>
                    <a:pt x="650" y="280"/>
                  </a:lnTo>
                  <a:lnTo>
                    <a:pt x="490" y="223"/>
                  </a:lnTo>
                  <a:lnTo>
                    <a:pt x="405" y="192"/>
                  </a:lnTo>
                  <a:lnTo>
                    <a:pt x="327" y="160"/>
                  </a:lnTo>
                  <a:lnTo>
                    <a:pt x="205" y="114"/>
                  </a:lnTo>
                  <a:lnTo>
                    <a:pt x="108" y="82"/>
                  </a:lnTo>
                  <a:lnTo>
                    <a:pt x="15" y="44"/>
                  </a:lnTo>
                  <a:lnTo>
                    <a:pt x="0" y="15"/>
                  </a:lnTo>
                  <a:lnTo>
                    <a:pt x="28" y="0"/>
                  </a:lnTo>
                  <a:close/>
                </a:path>
              </a:pathLst>
            </a:custGeom>
            <a:solidFill>
              <a:srgbClr val="000000"/>
            </a:solidFill>
            <a:ln w="9525">
              <a:noFill/>
              <a:round/>
              <a:headEnd/>
              <a:tailEnd/>
            </a:ln>
          </p:spPr>
          <p:txBody>
            <a:bodyPr/>
            <a:lstStyle/>
            <a:p>
              <a:endParaRPr lang="en-US"/>
            </a:p>
          </p:txBody>
        </p:sp>
        <p:sp>
          <p:nvSpPr>
            <p:cNvPr id="47149" name="Freeform 42"/>
            <p:cNvSpPr>
              <a:spLocks noChangeAspect="1"/>
            </p:cNvSpPr>
            <p:nvPr/>
          </p:nvSpPr>
          <p:spPr bwMode="auto">
            <a:xfrm>
              <a:off x="4416" y="2390"/>
              <a:ext cx="319" cy="241"/>
            </a:xfrm>
            <a:custGeom>
              <a:avLst/>
              <a:gdLst>
                <a:gd name="T0" fmla="*/ 4 w 880"/>
                <a:gd name="T1" fmla="*/ 0 h 393"/>
                <a:gd name="T2" fmla="*/ 31 w 880"/>
                <a:gd name="T3" fmla="*/ 23 h 393"/>
                <a:gd name="T4" fmla="*/ 47 w 880"/>
                <a:gd name="T5" fmla="*/ 41 h 393"/>
                <a:gd name="T6" fmla="*/ 58 w 880"/>
                <a:gd name="T7" fmla="*/ 56 h 393"/>
                <a:gd name="T8" fmla="*/ 70 w 880"/>
                <a:gd name="T9" fmla="*/ 73 h 393"/>
                <a:gd name="T10" fmla="*/ 82 w 880"/>
                <a:gd name="T11" fmla="*/ 91 h 393"/>
                <a:gd name="T12" fmla="*/ 94 w 880"/>
                <a:gd name="T13" fmla="*/ 109 h 393"/>
                <a:gd name="T14" fmla="*/ 105 w 880"/>
                <a:gd name="T15" fmla="*/ 124 h 393"/>
                <a:gd name="T16" fmla="*/ 114 w 880"/>
                <a:gd name="T17" fmla="*/ 132 h 393"/>
                <a:gd name="T18" fmla="*/ 116 w 880"/>
                <a:gd name="T19" fmla="*/ 142 h 393"/>
                <a:gd name="T20" fmla="*/ 112 w 880"/>
                <a:gd name="T21" fmla="*/ 148 h 393"/>
                <a:gd name="T22" fmla="*/ 101 w 880"/>
                <a:gd name="T23" fmla="*/ 138 h 393"/>
                <a:gd name="T24" fmla="*/ 84 w 880"/>
                <a:gd name="T25" fmla="*/ 117 h 393"/>
                <a:gd name="T26" fmla="*/ 75 w 880"/>
                <a:gd name="T27" fmla="*/ 104 h 393"/>
                <a:gd name="T28" fmla="*/ 67 w 880"/>
                <a:gd name="T29" fmla="*/ 93 h 393"/>
                <a:gd name="T30" fmla="*/ 55 w 880"/>
                <a:gd name="T31" fmla="*/ 76 h 393"/>
                <a:gd name="T32" fmla="*/ 42 w 880"/>
                <a:gd name="T33" fmla="*/ 61 h 393"/>
                <a:gd name="T34" fmla="*/ 28 w 880"/>
                <a:gd name="T35" fmla="*/ 48 h 393"/>
                <a:gd name="T36" fmla="*/ 15 w 880"/>
                <a:gd name="T37" fmla="*/ 34 h 393"/>
                <a:gd name="T38" fmla="*/ 3 w 880"/>
                <a:gd name="T39" fmla="*/ 18 h 393"/>
                <a:gd name="T40" fmla="*/ 0 w 880"/>
                <a:gd name="T41" fmla="*/ 6 h 393"/>
                <a:gd name="T42" fmla="*/ 4 w 880"/>
                <a:gd name="T43" fmla="*/ 0 h 393"/>
                <a:gd name="T44" fmla="*/ 4 w 880"/>
                <a:gd name="T45" fmla="*/ 0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0"/>
                <a:gd name="T70" fmla="*/ 0 h 393"/>
                <a:gd name="T71" fmla="*/ 880 w 880"/>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0" h="393">
                  <a:moveTo>
                    <a:pt x="31" y="0"/>
                  </a:moveTo>
                  <a:lnTo>
                    <a:pt x="234" y="61"/>
                  </a:lnTo>
                  <a:lnTo>
                    <a:pt x="356" y="110"/>
                  </a:lnTo>
                  <a:lnTo>
                    <a:pt x="443" y="148"/>
                  </a:lnTo>
                  <a:lnTo>
                    <a:pt x="533" y="194"/>
                  </a:lnTo>
                  <a:lnTo>
                    <a:pt x="622" y="241"/>
                  </a:lnTo>
                  <a:lnTo>
                    <a:pt x="711" y="289"/>
                  </a:lnTo>
                  <a:lnTo>
                    <a:pt x="803" y="329"/>
                  </a:lnTo>
                  <a:lnTo>
                    <a:pt x="865" y="350"/>
                  </a:lnTo>
                  <a:lnTo>
                    <a:pt x="880" y="378"/>
                  </a:lnTo>
                  <a:lnTo>
                    <a:pt x="850" y="393"/>
                  </a:lnTo>
                  <a:lnTo>
                    <a:pt x="768" y="367"/>
                  </a:lnTo>
                  <a:lnTo>
                    <a:pt x="639" y="310"/>
                  </a:lnTo>
                  <a:lnTo>
                    <a:pt x="571" y="277"/>
                  </a:lnTo>
                  <a:lnTo>
                    <a:pt x="508" y="247"/>
                  </a:lnTo>
                  <a:lnTo>
                    <a:pt x="417" y="203"/>
                  </a:lnTo>
                  <a:lnTo>
                    <a:pt x="318" y="163"/>
                  </a:lnTo>
                  <a:lnTo>
                    <a:pt x="213" y="127"/>
                  </a:lnTo>
                  <a:lnTo>
                    <a:pt x="111" y="89"/>
                  </a:lnTo>
                  <a:lnTo>
                    <a:pt x="19" y="47"/>
                  </a:lnTo>
                  <a:lnTo>
                    <a:pt x="0" y="17"/>
                  </a:lnTo>
                  <a:lnTo>
                    <a:pt x="31" y="0"/>
                  </a:lnTo>
                  <a:close/>
                </a:path>
              </a:pathLst>
            </a:custGeom>
            <a:solidFill>
              <a:srgbClr val="000000"/>
            </a:solidFill>
            <a:ln w="9525">
              <a:noFill/>
              <a:round/>
              <a:headEnd/>
              <a:tailEnd/>
            </a:ln>
          </p:spPr>
          <p:txBody>
            <a:bodyPr/>
            <a:lstStyle/>
            <a:p>
              <a:endParaRPr lang="en-US"/>
            </a:p>
          </p:txBody>
        </p:sp>
        <p:sp>
          <p:nvSpPr>
            <p:cNvPr id="47150" name="Freeform 43"/>
            <p:cNvSpPr>
              <a:spLocks noChangeAspect="1"/>
            </p:cNvSpPr>
            <p:nvPr/>
          </p:nvSpPr>
          <p:spPr bwMode="auto">
            <a:xfrm>
              <a:off x="4432" y="2313"/>
              <a:ext cx="319" cy="209"/>
            </a:xfrm>
            <a:custGeom>
              <a:avLst/>
              <a:gdLst>
                <a:gd name="T0" fmla="*/ 4 w 876"/>
                <a:gd name="T1" fmla="*/ 0 h 342"/>
                <a:gd name="T2" fmla="*/ 21 w 876"/>
                <a:gd name="T3" fmla="*/ 18 h 342"/>
                <a:gd name="T4" fmla="*/ 39 w 876"/>
                <a:gd name="T5" fmla="*/ 35 h 342"/>
                <a:gd name="T6" fmla="*/ 59 w 876"/>
                <a:gd name="T7" fmla="*/ 55 h 342"/>
                <a:gd name="T8" fmla="*/ 79 w 876"/>
                <a:gd name="T9" fmla="*/ 75 h 342"/>
                <a:gd name="T10" fmla="*/ 96 w 876"/>
                <a:gd name="T11" fmla="*/ 93 h 342"/>
                <a:gd name="T12" fmla="*/ 114 w 876"/>
                <a:gd name="T13" fmla="*/ 112 h 342"/>
                <a:gd name="T14" fmla="*/ 116 w 876"/>
                <a:gd name="T15" fmla="*/ 122 h 342"/>
                <a:gd name="T16" fmla="*/ 113 w 876"/>
                <a:gd name="T17" fmla="*/ 128 h 342"/>
                <a:gd name="T18" fmla="*/ 99 w 876"/>
                <a:gd name="T19" fmla="*/ 116 h 342"/>
                <a:gd name="T20" fmla="*/ 88 w 876"/>
                <a:gd name="T21" fmla="*/ 105 h 342"/>
                <a:gd name="T22" fmla="*/ 75 w 876"/>
                <a:gd name="T23" fmla="*/ 92 h 342"/>
                <a:gd name="T24" fmla="*/ 63 w 876"/>
                <a:gd name="T25" fmla="*/ 78 h 342"/>
                <a:gd name="T26" fmla="*/ 51 w 876"/>
                <a:gd name="T27" fmla="*/ 64 h 342"/>
                <a:gd name="T28" fmla="*/ 34 w 876"/>
                <a:gd name="T29" fmla="*/ 48 h 342"/>
                <a:gd name="T30" fmla="*/ 17 w 876"/>
                <a:gd name="T31" fmla="*/ 33 h 342"/>
                <a:gd name="T32" fmla="*/ 2 w 876"/>
                <a:gd name="T33" fmla="*/ 16 h 342"/>
                <a:gd name="T34" fmla="*/ 0 w 876"/>
                <a:gd name="T35" fmla="*/ 6 h 342"/>
                <a:gd name="T36" fmla="*/ 4 w 876"/>
                <a:gd name="T37" fmla="*/ 0 h 342"/>
                <a:gd name="T38" fmla="*/ 4 w 876"/>
                <a:gd name="T39" fmla="*/ 0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6"/>
                <a:gd name="T61" fmla="*/ 0 h 342"/>
                <a:gd name="T62" fmla="*/ 876 w 876"/>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6" h="342">
                  <a:moveTo>
                    <a:pt x="28" y="0"/>
                  </a:moveTo>
                  <a:lnTo>
                    <a:pt x="160" y="47"/>
                  </a:lnTo>
                  <a:lnTo>
                    <a:pt x="293" y="93"/>
                  </a:lnTo>
                  <a:lnTo>
                    <a:pt x="443" y="148"/>
                  </a:lnTo>
                  <a:lnTo>
                    <a:pt x="593" y="201"/>
                  </a:lnTo>
                  <a:lnTo>
                    <a:pt x="726" y="249"/>
                  </a:lnTo>
                  <a:lnTo>
                    <a:pt x="861" y="300"/>
                  </a:lnTo>
                  <a:lnTo>
                    <a:pt x="876" y="328"/>
                  </a:lnTo>
                  <a:lnTo>
                    <a:pt x="848" y="342"/>
                  </a:lnTo>
                  <a:lnTo>
                    <a:pt x="745" y="311"/>
                  </a:lnTo>
                  <a:lnTo>
                    <a:pt x="661" y="281"/>
                  </a:lnTo>
                  <a:lnTo>
                    <a:pt x="566" y="245"/>
                  </a:lnTo>
                  <a:lnTo>
                    <a:pt x="471" y="209"/>
                  </a:lnTo>
                  <a:lnTo>
                    <a:pt x="382" y="172"/>
                  </a:lnTo>
                  <a:lnTo>
                    <a:pt x="258" y="127"/>
                  </a:lnTo>
                  <a:lnTo>
                    <a:pt x="133" y="89"/>
                  </a:lnTo>
                  <a:lnTo>
                    <a:pt x="13" y="43"/>
                  </a:lnTo>
                  <a:lnTo>
                    <a:pt x="0" y="15"/>
                  </a:lnTo>
                  <a:lnTo>
                    <a:pt x="28" y="0"/>
                  </a:lnTo>
                  <a:close/>
                </a:path>
              </a:pathLst>
            </a:custGeom>
            <a:solidFill>
              <a:srgbClr val="000000"/>
            </a:solidFill>
            <a:ln w="9525">
              <a:noFill/>
              <a:round/>
              <a:headEnd/>
              <a:tailEnd/>
            </a:ln>
          </p:spPr>
          <p:txBody>
            <a:bodyPr/>
            <a:lstStyle/>
            <a:p>
              <a:endParaRPr lang="en-US"/>
            </a:p>
          </p:txBody>
        </p:sp>
        <p:sp>
          <p:nvSpPr>
            <p:cNvPr id="47151" name="Freeform 44"/>
            <p:cNvSpPr>
              <a:spLocks noChangeAspect="1"/>
            </p:cNvSpPr>
            <p:nvPr/>
          </p:nvSpPr>
          <p:spPr bwMode="auto">
            <a:xfrm>
              <a:off x="4573" y="2319"/>
              <a:ext cx="231" cy="50"/>
            </a:xfrm>
            <a:custGeom>
              <a:avLst/>
              <a:gdLst>
                <a:gd name="T0" fmla="*/ 3 w 637"/>
                <a:gd name="T1" fmla="*/ 8 h 84"/>
                <a:gd name="T2" fmla="*/ 23 w 637"/>
                <a:gd name="T3" fmla="*/ 6 h 84"/>
                <a:gd name="T4" fmla="*/ 80 w 637"/>
                <a:gd name="T5" fmla="*/ 0 h 84"/>
                <a:gd name="T6" fmla="*/ 84 w 637"/>
                <a:gd name="T7" fmla="*/ 5 h 84"/>
                <a:gd name="T8" fmla="*/ 83 w 637"/>
                <a:gd name="T9" fmla="*/ 15 h 84"/>
                <a:gd name="T10" fmla="*/ 78 w 637"/>
                <a:gd name="T11" fmla="*/ 25 h 84"/>
                <a:gd name="T12" fmla="*/ 72 w 637"/>
                <a:gd name="T13" fmla="*/ 30 h 84"/>
                <a:gd name="T14" fmla="*/ 3 w 637"/>
                <a:gd name="T15" fmla="*/ 24 h 84"/>
                <a:gd name="T16" fmla="*/ 0 w 637"/>
                <a:gd name="T17" fmla="*/ 15 h 84"/>
                <a:gd name="T18" fmla="*/ 3 w 637"/>
                <a:gd name="T19" fmla="*/ 8 h 84"/>
                <a:gd name="T20" fmla="*/ 3 w 637"/>
                <a:gd name="T21" fmla="*/ 8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7"/>
                <a:gd name="T34" fmla="*/ 0 h 84"/>
                <a:gd name="T35" fmla="*/ 637 w 637"/>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7" h="84">
                  <a:moveTo>
                    <a:pt x="23" y="21"/>
                  </a:moveTo>
                  <a:lnTo>
                    <a:pt x="173" y="17"/>
                  </a:lnTo>
                  <a:lnTo>
                    <a:pt x="610" y="0"/>
                  </a:lnTo>
                  <a:lnTo>
                    <a:pt x="637" y="13"/>
                  </a:lnTo>
                  <a:lnTo>
                    <a:pt x="629" y="42"/>
                  </a:lnTo>
                  <a:lnTo>
                    <a:pt x="593" y="70"/>
                  </a:lnTo>
                  <a:lnTo>
                    <a:pt x="545" y="84"/>
                  </a:lnTo>
                  <a:lnTo>
                    <a:pt x="21" y="67"/>
                  </a:lnTo>
                  <a:lnTo>
                    <a:pt x="0" y="44"/>
                  </a:lnTo>
                  <a:lnTo>
                    <a:pt x="23" y="21"/>
                  </a:lnTo>
                  <a:close/>
                </a:path>
              </a:pathLst>
            </a:custGeom>
            <a:solidFill>
              <a:srgbClr val="000000"/>
            </a:solidFill>
            <a:ln w="9525">
              <a:noFill/>
              <a:round/>
              <a:headEnd/>
              <a:tailEnd/>
            </a:ln>
          </p:spPr>
          <p:txBody>
            <a:bodyPr/>
            <a:lstStyle/>
            <a:p>
              <a:endParaRPr lang="en-US"/>
            </a:p>
          </p:txBody>
        </p:sp>
        <p:sp>
          <p:nvSpPr>
            <p:cNvPr id="47152" name="Freeform 45"/>
            <p:cNvSpPr>
              <a:spLocks noChangeAspect="1"/>
            </p:cNvSpPr>
            <p:nvPr/>
          </p:nvSpPr>
          <p:spPr bwMode="auto">
            <a:xfrm>
              <a:off x="4433" y="2232"/>
              <a:ext cx="188" cy="90"/>
            </a:xfrm>
            <a:custGeom>
              <a:avLst/>
              <a:gdLst>
                <a:gd name="T0" fmla="*/ 6 w 517"/>
                <a:gd name="T1" fmla="*/ 28 h 147"/>
                <a:gd name="T2" fmla="*/ 27 w 517"/>
                <a:gd name="T3" fmla="*/ 16 h 147"/>
                <a:gd name="T4" fmla="*/ 48 w 517"/>
                <a:gd name="T5" fmla="*/ 9 h 147"/>
                <a:gd name="T6" fmla="*/ 62 w 517"/>
                <a:gd name="T7" fmla="*/ 0 h 147"/>
                <a:gd name="T8" fmla="*/ 68 w 517"/>
                <a:gd name="T9" fmla="*/ 9 h 147"/>
                <a:gd name="T10" fmla="*/ 67 w 517"/>
                <a:gd name="T11" fmla="*/ 17 h 147"/>
                <a:gd name="T12" fmla="*/ 63 w 517"/>
                <a:gd name="T13" fmla="*/ 20 h 147"/>
                <a:gd name="T14" fmla="*/ 54 w 517"/>
                <a:gd name="T15" fmla="*/ 25 h 147"/>
                <a:gd name="T16" fmla="*/ 36 w 517"/>
                <a:gd name="T17" fmla="*/ 41 h 147"/>
                <a:gd name="T18" fmla="*/ 28 w 517"/>
                <a:gd name="T19" fmla="*/ 51 h 147"/>
                <a:gd name="T20" fmla="*/ 20 w 517"/>
                <a:gd name="T21" fmla="*/ 55 h 147"/>
                <a:gd name="T22" fmla="*/ 6 w 517"/>
                <a:gd name="T23" fmla="*/ 50 h 147"/>
                <a:gd name="T24" fmla="*/ 2 w 517"/>
                <a:gd name="T25" fmla="*/ 51 h 147"/>
                <a:gd name="T26" fmla="*/ 0 w 517"/>
                <a:gd name="T27" fmla="*/ 37 h 147"/>
                <a:gd name="T28" fmla="*/ 6 w 517"/>
                <a:gd name="T29" fmla="*/ 28 h 147"/>
                <a:gd name="T30" fmla="*/ 6 w 517"/>
                <a:gd name="T31" fmla="*/ 28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7"/>
                <a:gd name="T49" fmla="*/ 0 h 147"/>
                <a:gd name="T50" fmla="*/ 517 w 517"/>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7" h="147">
                  <a:moveTo>
                    <a:pt x="43" y="74"/>
                  </a:moveTo>
                  <a:lnTo>
                    <a:pt x="205" y="42"/>
                  </a:lnTo>
                  <a:lnTo>
                    <a:pt x="367" y="25"/>
                  </a:lnTo>
                  <a:lnTo>
                    <a:pt x="469" y="0"/>
                  </a:lnTo>
                  <a:lnTo>
                    <a:pt x="517" y="25"/>
                  </a:lnTo>
                  <a:lnTo>
                    <a:pt x="507" y="44"/>
                  </a:lnTo>
                  <a:lnTo>
                    <a:pt x="475" y="52"/>
                  </a:lnTo>
                  <a:lnTo>
                    <a:pt x="410" y="67"/>
                  </a:lnTo>
                  <a:lnTo>
                    <a:pt x="272" y="109"/>
                  </a:lnTo>
                  <a:lnTo>
                    <a:pt x="209" y="135"/>
                  </a:lnTo>
                  <a:lnTo>
                    <a:pt x="154" y="147"/>
                  </a:lnTo>
                  <a:lnTo>
                    <a:pt x="45" y="133"/>
                  </a:lnTo>
                  <a:lnTo>
                    <a:pt x="15" y="135"/>
                  </a:lnTo>
                  <a:lnTo>
                    <a:pt x="0" y="99"/>
                  </a:lnTo>
                  <a:lnTo>
                    <a:pt x="43" y="74"/>
                  </a:lnTo>
                  <a:close/>
                </a:path>
              </a:pathLst>
            </a:custGeom>
            <a:solidFill>
              <a:srgbClr val="000000"/>
            </a:solidFill>
            <a:ln w="9525">
              <a:noFill/>
              <a:round/>
              <a:headEnd/>
              <a:tailEnd/>
            </a:ln>
          </p:spPr>
          <p:txBody>
            <a:bodyPr/>
            <a:lstStyle/>
            <a:p>
              <a:endParaRPr lang="en-US"/>
            </a:p>
          </p:txBody>
        </p:sp>
        <p:sp>
          <p:nvSpPr>
            <p:cNvPr id="47153" name="Freeform 46"/>
            <p:cNvSpPr>
              <a:spLocks noChangeAspect="1"/>
            </p:cNvSpPr>
            <p:nvPr/>
          </p:nvSpPr>
          <p:spPr bwMode="auto">
            <a:xfrm>
              <a:off x="4607" y="2112"/>
              <a:ext cx="48" cy="140"/>
            </a:xfrm>
            <a:custGeom>
              <a:avLst/>
              <a:gdLst>
                <a:gd name="T0" fmla="*/ 17 w 135"/>
                <a:gd name="T1" fmla="*/ 23 h 228"/>
                <a:gd name="T2" fmla="*/ 11 w 135"/>
                <a:gd name="T3" fmla="*/ 52 h 228"/>
                <a:gd name="T4" fmla="*/ 5 w 135"/>
                <a:gd name="T5" fmla="*/ 82 h 228"/>
                <a:gd name="T6" fmla="*/ 1 w 135"/>
                <a:gd name="T7" fmla="*/ 86 h 228"/>
                <a:gd name="T8" fmla="*/ 0 w 135"/>
                <a:gd name="T9" fmla="*/ 74 h 228"/>
                <a:gd name="T10" fmla="*/ 2 w 135"/>
                <a:gd name="T11" fmla="*/ 53 h 228"/>
                <a:gd name="T12" fmla="*/ 7 w 135"/>
                <a:gd name="T13" fmla="*/ 10 h 228"/>
                <a:gd name="T14" fmla="*/ 10 w 135"/>
                <a:gd name="T15" fmla="*/ 0 h 228"/>
                <a:gd name="T16" fmla="*/ 14 w 135"/>
                <a:gd name="T17" fmla="*/ 1 h 228"/>
                <a:gd name="T18" fmla="*/ 17 w 135"/>
                <a:gd name="T19" fmla="*/ 23 h 228"/>
                <a:gd name="T20" fmla="*/ 17 w 135"/>
                <a:gd name="T21" fmla="*/ 23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228"/>
                <a:gd name="T35" fmla="*/ 135 w 135"/>
                <a:gd name="T36" fmla="*/ 228 h 2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228">
                  <a:moveTo>
                    <a:pt x="135" y="60"/>
                  </a:moveTo>
                  <a:lnTo>
                    <a:pt x="91" y="138"/>
                  </a:lnTo>
                  <a:lnTo>
                    <a:pt x="40" y="216"/>
                  </a:lnTo>
                  <a:lnTo>
                    <a:pt x="9" y="228"/>
                  </a:lnTo>
                  <a:lnTo>
                    <a:pt x="0" y="197"/>
                  </a:lnTo>
                  <a:lnTo>
                    <a:pt x="21" y="142"/>
                  </a:lnTo>
                  <a:lnTo>
                    <a:pt x="53" y="26"/>
                  </a:lnTo>
                  <a:lnTo>
                    <a:pt x="80" y="0"/>
                  </a:lnTo>
                  <a:lnTo>
                    <a:pt x="112" y="1"/>
                  </a:lnTo>
                  <a:lnTo>
                    <a:pt x="135" y="60"/>
                  </a:lnTo>
                  <a:close/>
                </a:path>
              </a:pathLst>
            </a:custGeom>
            <a:solidFill>
              <a:srgbClr val="000000"/>
            </a:solidFill>
            <a:ln w="9525">
              <a:noFill/>
              <a:round/>
              <a:headEnd/>
              <a:tailEnd/>
            </a:ln>
          </p:spPr>
          <p:txBody>
            <a:bodyPr/>
            <a:lstStyle/>
            <a:p>
              <a:endParaRPr lang="en-US"/>
            </a:p>
          </p:txBody>
        </p:sp>
        <p:sp>
          <p:nvSpPr>
            <p:cNvPr id="47154" name="Freeform 47"/>
            <p:cNvSpPr>
              <a:spLocks noChangeAspect="1"/>
            </p:cNvSpPr>
            <p:nvPr/>
          </p:nvSpPr>
          <p:spPr bwMode="auto">
            <a:xfrm>
              <a:off x="4599" y="2242"/>
              <a:ext cx="195" cy="93"/>
            </a:xfrm>
            <a:custGeom>
              <a:avLst/>
              <a:gdLst>
                <a:gd name="T0" fmla="*/ 4 w 538"/>
                <a:gd name="T1" fmla="*/ 0 h 152"/>
                <a:gd name="T2" fmla="*/ 18 w 538"/>
                <a:gd name="T3" fmla="*/ 7 h 152"/>
                <a:gd name="T4" fmla="*/ 30 w 538"/>
                <a:gd name="T5" fmla="*/ 18 h 152"/>
                <a:gd name="T6" fmla="*/ 42 w 538"/>
                <a:gd name="T7" fmla="*/ 31 h 152"/>
                <a:gd name="T8" fmla="*/ 56 w 538"/>
                <a:gd name="T9" fmla="*/ 38 h 152"/>
                <a:gd name="T10" fmla="*/ 71 w 538"/>
                <a:gd name="T11" fmla="*/ 47 h 152"/>
                <a:gd name="T12" fmla="*/ 65 w 538"/>
                <a:gd name="T13" fmla="*/ 54 h 152"/>
                <a:gd name="T14" fmla="*/ 54 w 538"/>
                <a:gd name="T15" fmla="*/ 57 h 152"/>
                <a:gd name="T16" fmla="*/ 28 w 538"/>
                <a:gd name="T17" fmla="*/ 41 h 152"/>
                <a:gd name="T18" fmla="*/ 14 w 538"/>
                <a:gd name="T19" fmla="*/ 29 h 152"/>
                <a:gd name="T20" fmla="*/ 2 w 538"/>
                <a:gd name="T21" fmla="*/ 16 h 152"/>
                <a:gd name="T22" fmla="*/ 0 w 538"/>
                <a:gd name="T23" fmla="*/ 6 h 152"/>
                <a:gd name="T24" fmla="*/ 4 w 538"/>
                <a:gd name="T25" fmla="*/ 0 h 152"/>
                <a:gd name="T26" fmla="*/ 4 w 538"/>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8"/>
                <a:gd name="T43" fmla="*/ 0 h 152"/>
                <a:gd name="T44" fmla="*/ 538 w 53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8" h="152">
                  <a:moveTo>
                    <a:pt x="27" y="0"/>
                  </a:moveTo>
                  <a:lnTo>
                    <a:pt x="137" y="20"/>
                  </a:lnTo>
                  <a:lnTo>
                    <a:pt x="228" y="49"/>
                  </a:lnTo>
                  <a:lnTo>
                    <a:pt x="317" y="81"/>
                  </a:lnTo>
                  <a:lnTo>
                    <a:pt x="428" y="102"/>
                  </a:lnTo>
                  <a:lnTo>
                    <a:pt x="538" y="125"/>
                  </a:lnTo>
                  <a:lnTo>
                    <a:pt x="496" y="144"/>
                  </a:lnTo>
                  <a:lnTo>
                    <a:pt x="411" y="152"/>
                  </a:lnTo>
                  <a:lnTo>
                    <a:pt x="209" y="110"/>
                  </a:lnTo>
                  <a:lnTo>
                    <a:pt x="110" y="79"/>
                  </a:lnTo>
                  <a:lnTo>
                    <a:pt x="15" y="43"/>
                  </a:lnTo>
                  <a:lnTo>
                    <a:pt x="0" y="17"/>
                  </a:lnTo>
                  <a:lnTo>
                    <a:pt x="27" y="0"/>
                  </a:lnTo>
                  <a:close/>
                </a:path>
              </a:pathLst>
            </a:custGeom>
            <a:solidFill>
              <a:srgbClr val="000000"/>
            </a:solidFill>
            <a:ln w="9525">
              <a:noFill/>
              <a:round/>
              <a:headEnd/>
              <a:tailEnd/>
            </a:ln>
          </p:spPr>
          <p:txBody>
            <a:bodyPr/>
            <a:lstStyle/>
            <a:p>
              <a:endParaRPr lang="en-US"/>
            </a:p>
          </p:txBody>
        </p:sp>
        <p:sp>
          <p:nvSpPr>
            <p:cNvPr id="47155" name="Freeform 48"/>
            <p:cNvSpPr>
              <a:spLocks noChangeAspect="1"/>
            </p:cNvSpPr>
            <p:nvPr/>
          </p:nvSpPr>
          <p:spPr bwMode="auto">
            <a:xfrm>
              <a:off x="4536" y="2500"/>
              <a:ext cx="47" cy="149"/>
            </a:xfrm>
            <a:custGeom>
              <a:avLst/>
              <a:gdLst>
                <a:gd name="T0" fmla="*/ 17 w 129"/>
                <a:gd name="T1" fmla="*/ 20 h 243"/>
                <a:gd name="T2" fmla="*/ 12 w 129"/>
                <a:gd name="T3" fmla="*/ 54 h 243"/>
                <a:gd name="T4" fmla="*/ 5 w 129"/>
                <a:gd name="T5" fmla="*/ 87 h 243"/>
                <a:gd name="T6" fmla="*/ 1 w 129"/>
                <a:gd name="T7" fmla="*/ 91 h 243"/>
                <a:gd name="T8" fmla="*/ 0 w 129"/>
                <a:gd name="T9" fmla="*/ 80 h 243"/>
                <a:gd name="T10" fmla="*/ 3 w 129"/>
                <a:gd name="T11" fmla="*/ 56 h 243"/>
                <a:gd name="T12" fmla="*/ 6 w 129"/>
                <a:gd name="T13" fmla="*/ 10 h 243"/>
                <a:gd name="T14" fmla="*/ 9 w 129"/>
                <a:gd name="T15" fmla="*/ 1 h 243"/>
                <a:gd name="T16" fmla="*/ 13 w 129"/>
                <a:gd name="T17" fmla="*/ 0 h 243"/>
                <a:gd name="T18" fmla="*/ 17 w 129"/>
                <a:gd name="T19" fmla="*/ 20 h 243"/>
                <a:gd name="T20" fmla="*/ 17 w 129"/>
                <a:gd name="T21" fmla="*/ 2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243"/>
                <a:gd name="T35" fmla="*/ 129 w 129"/>
                <a:gd name="T36" fmla="*/ 243 h 2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243">
                  <a:moveTo>
                    <a:pt x="129" y="53"/>
                  </a:moveTo>
                  <a:lnTo>
                    <a:pt x="89" y="144"/>
                  </a:lnTo>
                  <a:lnTo>
                    <a:pt x="40" y="231"/>
                  </a:lnTo>
                  <a:lnTo>
                    <a:pt x="10" y="243"/>
                  </a:lnTo>
                  <a:lnTo>
                    <a:pt x="0" y="212"/>
                  </a:lnTo>
                  <a:lnTo>
                    <a:pt x="21" y="148"/>
                  </a:lnTo>
                  <a:lnTo>
                    <a:pt x="48" y="28"/>
                  </a:lnTo>
                  <a:lnTo>
                    <a:pt x="70" y="1"/>
                  </a:lnTo>
                  <a:lnTo>
                    <a:pt x="101" y="0"/>
                  </a:lnTo>
                  <a:lnTo>
                    <a:pt x="129" y="53"/>
                  </a:lnTo>
                  <a:close/>
                </a:path>
              </a:pathLst>
            </a:custGeom>
            <a:solidFill>
              <a:srgbClr val="000000"/>
            </a:solidFill>
            <a:ln w="9525">
              <a:noFill/>
              <a:round/>
              <a:headEnd/>
              <a:tailEnd/>
            </a:ln>
          </p:spPr>
          <p:txBody>
            <a:bodyPr/>
            <a:lstStyle/>
            <a:p>
              <a:endParaRPr lang="en-US"/>
            </a:p>
          </p:txBody>
        </p:sp>
        <p:sp>
          <p:nvSpPr>
            <p:cNvPr id="47156" name="Freeform 49"/>
            <p:cNvSpPr>
              <a:spLocks noChangeAspect="1"/>
            </p:cNvSpPr>
            <p:nvPr/>
          </p:nvSpPr>
          <p:spPr bwMode="auto">
            <a:xfrm>
              <a:off x="4340" y="2641"/>
              <a:ext cx="161" cy="54"/>
            </a:xfrm>
            <a:custGeom>
              <a:avLst/>
              <a:gdLst>
                <a:gd name="T0" fmla="*/ 5 w 443"/>
                <a:gd name="T1" fmla="*/ 1 h 89"/>
                <a:gd name="T2" fmla="*/ 30 w 443"/>
                <a:gd name="T3" fmla="*/ 0 h 89"/>
                <a:gd name="T4" fmla="*/ 56 w 443"/>
                <a:gd name="T5" fmla="*/ 3 h 89"/>
                <a:gd name="T6" fmla="*/ 59 w 443"/>
                <a:gd name="T7" fmla="*/ 11 h 89"/>
                <a:gd name="T8" fmla="*/ 56 w 443"/>
                <a:gd name="T9" fmla="*/ 19 h 89"/>
                <a:gd name="T10" fmla="*/ 31 w 443"/>
                <a:gd name="T11" fmla="*/ 25 h 89"/>
                <a:gd name="T12" fmla="*/ 6 w 443"/>
                <a:gd name="T13" fmla="*/ 33 h 89"/>
                <a:gd name="T14" fmla="*/ 0 w 443"/>
                <a:gd name="T15" fmla="*/ 18 h 89"/>
                <a:gd name="T16" fmla="*/ 1 w 443"/>
                <a:gd name="T17" fmla="*/ 7 h 89"/>
                <a:gd name="T18" fmla="*/ 5 w 443"/>
                <a:gd name="T19" fmla="*/ 1 h 89"/>
                <a:gd name="T20" fmla="*/ 5 w 443"/>
                <a:gd name="T21" fmla="*/ 1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3"/>
                <a:gd name="T34" fmla="*/ 0 h 89"/>
                <a:gd name="T35" fmla="*/ 443 w 44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3" h="89">
                  <a:moveTo>
                    <a:pt x="38" y="3"/>
                  </a:moveTo>
                  <a:lnTo>
                    <a:pt x="228" y="0"/>
                  </a:lnTo>
                  <a:lnTo>
                    <a:pt x="420" y="9"/>
                  </a:lnTo>
                  <a:lnTo>
                    <a:pt x="443" y="30"/>
                  </a:lnTo>
                  <a:lnTo>
                    <a:pt x="420" y="53"/>
                  </a:lnTo>
                  <a:lnTo>
                    <a:pt x="232" y="70"/>
                  </a:lnTo>
                  <a:lnTo>
                    <a:pt x="46" y="89"/>
                  </a:lnTo>
                  <a:lnTo>
                    <a:pt x="0" y="49"/>
                  </a:lnTo>
                  <a:lnTo>
                    <a:pt x="8" y="20"/>
                  </a:lnTo>
                  <a:lnTo>
                    <a:pt x="38" y="3"/>
                  </a:lnTo>
                  <a:close/>
                </a:path>
              </a:pathLst>
            </a:custGeom>
            <a:solidFill>
              <a:srgbClr val="000000"/>
            </a:solidFill>
            <a:ln w="9525">
              <a:noFill/>
              <a:round/>
              <a:headEnd/>
              <a:tailEnd/>
            </a:ln>
          </p:spPr>
          <p:txBody>
            <a:bodyPr/>
            <a:lstStyle/>
            <a:p>
              <a:endParaRPr lang="en-US"/>
            </a:p>
          </p:txBody>
        </p:sp>
        <p:sp>
          <p:nvSpPr>
            <p:cNvPr id="47157" name="Freeform 50"/>
            <p:cNvSpPr>
              <a:spLocks noChangeAspect="1"/>
            </p:cNvSpPr>
            <p:nvPr/>
          </p:nvSpPr>
          <p:spPr bwMode="auto">
            <a:xfrm>
              <a:off x="4531" y="2642"/>
              <a:ext cx="193" cy="142"/>
            </a:xfrm>
            <a:custGeom>
              <a:avLst/>
              <a:gdLst>
                <a:gd name="T0" fmla="*/ 4 w 528"/>
                <a:gd name="T1" fmla="*/ 0 h 232"/>
                <a:gd name="T2" fmla="*/ 16 w 528"/>
                <a:gd name="T3" fmla="*/ 10 h 232"/>
                <a:gd name="T4" fmla="*/ 39 w 528"/>
                <a:gd name="T5" fmla="*/ 30 h 232"/>
                <a:gd name="T6" fmla="*/ 60 w 528"/>
                <a:gd name="T7" fmla="*/ 50 h 232"/>
                <a:gd name="T8" fmla="*/ 71 w 528"/>
                <a:gd name="T9" fmla="*/ 59 h 232"/>
                <a:gd name="T10" fmla="*/ 69 w 528"/>
                <a:gd name="T11" fmla="*/ 76 h 232"/>
                <a:gd name="T12" fmla="*/ 66 w 528"/>
                <a:gd name="T13" fmla="*/ 83 h 232"/>
                <a:gd name="T14" fmla="*/ 63 w 528"/>
                <a:gd name="T15" fmla="*/ 87 h 232"/>
                <a:gd name="T16" fmla="*/ 53 w 528"/>
                <a:gd name="T17" fmla="*/ 79 h 232"/>
                <a:gd name="T18" fmla="*/ 35 w 528"/>
                <a:gd name="T19" fmla="*/ 59 h 232"/>
                <a:gd name="T20" fmla="*/ 17 w 528"/>
                <a:gd name="T21" fmla="*/ 39 h 232"/>
                <a:gd name="T22" fmla="*/ 7 w 528"/>
                <a:gd name="T23" fmla="*/ 26 h 232"/>
                <a:gd name="T24" fmla="*/ 2 w 528"/>
                <a:gd name="T25" fmla="*/ 17 h 232"/>
                <a:gd name="T26" fmla="*/ 0 w 528"/>
                <a:gd name="T27" fmla="*/ 6 h 232"/>
                <a:gd name="T28" fmla="*/ 4 w 528"/>
                <a:gd name="T29" fmla="*/ 0 h 232"/>
                <a:gd name="T30" fmla="*/ 4 w 528"/>
                <a:gd name="T31" fmla="*/ 0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8"/>
                <a:gd name="T49" fmla="*/ 0 h 232"/>
                <a:gd name="T50" fmla="*/ 528 w 528"/>
                <a:gd name="T51" fmla="*/ 232 h 2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8" h="232">
                  <a:moveTo>
                    <a:pt x="32" y="0"/>
                  </a:moveTo>
                  <a:lnTo>
                    <a:pt x="121" y="27"/>
                  </a:lnTo>
                  <a:lnTo>
                    <a:pt x="289" y="80"/>
                  </a:lnTo>
                  <a:lnTo>
                    <a:pt x="452" y="132"/>
                  </a:lnTo>
                  <a:lnTo>
                    <a:pt x="528" y="158"/>
                  </a:lnTo>
                  <a:lnTo>
                    <a:pt x="517" y="202"/>
                  </a:lnTo>
                  <a:lnTo>
                    <a:pt x="494" y="223"/>
                  </a:lnTo>
                  <a:lnTo>
                    <a:pt x="467" y="232"/>
                  </a:lnTo>
                  <a:lnTo>
                    <a:pt x="395" y="210"/>
                  </a:lnTo>
                  <a:lnTo>
                    <a:pt x="262" y="158"/>
                  </a:lnTo>
                  <a:lnTo>
                    <a:pt x="127" y="103"/>
                  </a:lnTo>
                  <a:lnTo>
                    <a:pt x="51" y="69"/>
                  </a:lnTo>
                  <a:lnTo>
                    <a:pt x="13" y="46"/>
                  </a:lnTo>
                  <a:lnTo>
                    <a:pt x="0" y="14"/>
                  </a:lnTo>
                  <a:lnTo>
                    <a:pt x="32" y="0"/>
                  </a:lnTo>
                  <a:close/>
                </a:path>
              </a:pathLst>
            </a:custGeom>
            <a:solidFill>
              <a:srgbClr val="000000"/>
            </a:solidFill>
            <a:ln w="9525">
              <a:noFill/>
              <a:round/>
              <a:headEnd/>
              <a:tailEnd/>
            </a:ln>
          </p:spPr>
          <p:txBody>
            <a:bodyPr/>
            <a:lstStyle/>
            <a:p>
              <a:endParaRPr lang="en-US"/>
            </a:p>
          </p:txBody>
        </p:sp>
        <p:sp>
          <p:nvSpPr>
            <p:cNvPr id="47158" name="Freeform 51"/>
            <p:cNvSpPr>
              <a:spLocks noChangeAspect="1"/>
            </p:cNvSpPr>
            <p:nvPr/>
          </p:nvSpPr>
          <p:spPr bwMode="auto">
            <a:xfrm>
              <a:off x="4259" y="3045"/>
              <a:ext cx="185" cy="77"/>
            </a:xfrm>
            <a:custGeom>
              <a:avLst/>
              <a:gdLst>
                <a:gd name="T0" fmla="*/ 5 w 509"/>
                <a:gd name="T1" fmla="*/ 47 h 127"/>
                <a:gd name="T2" fmla="*/ 0 w 509"/>
                <a:gd name="T3" fmla="*/ 28 h 127"/>
                <a:gd name="T4" fmla="*/ 2 w 509"/>
                <a:gd name="T5" fmla="*/ 22 h 127"/>
                <a:gd name="T6" fmla="*/ 5 w 509"/>
                <a:gd name="T7" fmla="*/ 18 h 127"/>
                <a:gd name="T8" fmla="*/ 22 w 509"/>
                <a:gd name="T9" fmla="*/ 8 h 127"/>
                <a:gd name="T10" fmla="*/ 43 w 509"/>
                <a:gd name="T11" fmla="*/ 4 h 127"/>
                <a:gd name="T12" fmla="*/ 64 w 509"/>
                <a:gd name="T13" fmla="*/ 0 h 127"/>
                <a:gd name="T14" fmla="*/ 67 w 509"/>
                <a:gd name="T15" fmla="*/ 6 h 127"/>
                <a:gd name="T16" fmla="*/ 65 w 509"/>
                <a:gd name="T17" fmla="*/ 16 h 127"/>
                <a:gd name="T18" fmla="*/ 53 w 509"/>
                <a:gd name="T19" fmla="*/ 24 h 127"/>
                <a:gd name="T20" fmla="*/ 33 w 509"/>
                <a:gd name="T21" fmla="*/ 34 h 127"/>
                <a:gd name="T22" fmla="*/ 14 w 509"/>
                <a:gd name="T23" fmla="*/ 44 h 127"/>
                <a:gd name="T24" fmla="*/ 5 w 509"/>
                <a:gd name="T25" fmla="*/ 47 h 127"/>
                <a:gd name="T26" fmla="*/ 5 w 509"/>
                <a:gd name="T27" fmla="*/ 47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9"/>
                <a:gd name="T43" fmla="*/ 0 h 127"/>
                <a:gd name="T44" fmla="*/ 509 w 509"/>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9" h="127">
                  <a:moveTo>
                    <a:pt x="38" y="127"/>
                  </a:moveTo>
                  <a:lnTo>
                    <a:pt x="0" y="78"/>
                  </a:lnTo>
                  <a:lnTo>
                    <a:pt x="13" y="61"/>
                  </a:lnTo>
                  <a:lnTo>
                    <a:pt x="40" y="48"/>
                  </a:lnTo>
                  <a:lnTo>
                    <a:pt x="165" y="23"/>
                  </a:lnTo>
                  <a:lnTo>
                    <a:pt x="323" y="10"/>
                  </a:lnTo>
                  <a:lnTo>
                    <a:pt x="485" y="0"/>
                  </a:lnTo>
                  <a:lnTo>
                    <a:pt x="509" y="17"/>
                  </a:lnTo>
                  <a:lnTo>
                    <a:pt x="490" y="44"/>
                  </a:lnTo>
                  <a:lnTo>
                    <a:pt x="401" y="65"/>
                  </a:lnTo>
                  <a:lnTo>
                    <a:pt x="251" y="93"/>
                  </a:lnTo>
                  <a:lnTo>
                    <a:pt x="108" y="118"/>
                  </a:lnTo>
                  <a:lnTo>
                    <a:pt x="38" y="127"/>
                  </a:lnTo>
                  <a:close/>
                </a:path>
              </a:pathLst>
            </a:custGeom>
            <a:solidFill>
              <a:srgbClr val="000000"/>
            </a:solidFill>
            <a:ln w="9525">
              <a:noFill/>
              <a:round/>
              <a:headEnd/>
              <a:tailEnd/>
            </a:ln>
          </p:spPr>
          <p:txBody>
            <a:bodyPr/>
            <a:lstStyle/>
            <a:p>
              <a:endParaRPr lang="en-US"/>
            </a:p>
          </p:txBody>
        </p:sp>
        <p:sp>
          <p:nvSpPr>
            <p:cNvPr id="47159" name="Freeform 52"/>
            <p:cNvSpPr>
              <a:spLocks noChangeAspect="1"/>
            </p:cNvSpPr>
            <p:nvPr/>
          </p:nvSpPr>
          <p:spPr bwMode="auto">
            <a:xfrm>
              <a:off x="4463" y="2858"/>
              <a:ext cx="48" cy="214"/>
            </a:xfrm>
            <a:custGeom>
              <a:avLst/>
              <a:gdLst>
                <a:gd name="T0" fmla="*/ 17 w 132"/>
                <a:gd name="T1" fmla="*/ 13 h 352"/>
                <a:gd name="T2" fmla="*/ 12 w 132"/>
                <a:gd name="T3" fmla="*/ 86 h 352"/>
                <a:gd name="T4" fmla="*/ 9 w 132"/>
                <a:gd name="T5" fmla="*/ 105 h 352"/>
                <a:gd name="T6" fmla="*/ 6 w 132"/>
                <a:gd name="T7" fmla="*/ 124 h 352"/>
                <a:gd name="T8" fmla="*/ 2 w 132"/>
                <a:gd name="T9" fmla="*/ 130 h 352"/>
                <a:gd name="T10" fmla="*/ 0 w 132"/>
                <a:gd name="T11" fmla="*/ 119 h 352"/>
                <a:gd name="T12" fmla="*/ 2 w 132"/>
                <a:gd name="T13" fmla="*/ 80 h 352"/>
                <a:gd name="T14" fmla="*/ 5 w 132"/>
                <a:gd name="T15" fmla="*/ 44 h 352"/>
                <a:gd name="T16" fmla="*/ 10 w 132"/>
                <a:gd name="T17" fmla="*/ 9 h 352"/>
                <a:gd name="T18" fmla="*/ 11 w 132"/>
                <a:gd name="T19" fmla="*/ 1 h 352"/>
                <a:gd name="T20" fmla="*/ 14 w 132"/>
                <a:gd name="T21" fmla="*/ 0 h 352"/>
                <a:gd name="T22" fmla="*/ 17 w 132"/>
                <a:gd name="T23" fmla="*/ 13 h 352"/>
                <a:gd name="T24" fmla="*/ 17 w 132"/>
                <a:gd name="T25" fmla="*/ 13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52"/>
                <a:gd name="T41" fmla="*/ 132 w 132"/>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52">
                  <a:moveTo>
                    <a:pt x="132" y="34"/>
                  </a:moveTo>
                  <a:lnTo>
                    <a:pt x="88" y="234"/>
                  </a:lnTo>
                  <a:lnTo>
                    <a:pt x="67" y="285"/>
                  </a:lnTo>
                  <a:lnTo>
                    <a:pt x="44" y="335"/>
                  </a:lnTo>
                  <a:lnTo>
                    <a:pt x="16" y="352"/>
                  </a:lnTo>
                  <a:lnTo>
                    <a:pt x="0" y="323"/>
                  </a:lnTo>
                  <a:lnTo>
                    <a:pt x="14" y="217"/>
                  </a:lnTo>
                  <a:lnTo>
                    <a:pt x="38" y="118"/>
                  </a:lnTo>
                  <a:lnTo>
                    <a:pt x="73" y="25"/>
                  </a:lnTo>
                  <a:lnTo>
                    <a:pt x="86" y="4"/>
                  </a:lnTo>
                  <a:lnTo>
                    <a:pt x="107" y="0"/>
                  </a:lnTo>
                  <a:lnTo>
                    <a:pt x="132" y="34"/>
                  </a:lnTo>
                  <a:close/>
                </a:path>
              </a:pathLst>
            </a:custGeom>
            <a:solidFill>
              <a:srgbClr val="000000"/>
            </a:solidFill>
            <a:ln w="9525">
              <a:noFill/>
              <a:round/>
              <a:headEnd/>
              <a:tailEnd/>
            </a:ln>
          </p:spPr>
          <p:txBody>
            <a:bodyPr/>
            <a:lstStyle/>
            <a:p>
              <a:endParaRPr lang="en-US"/>
            </a:p>
          </p:txBody>
        </p:sp>
        <p:sp>
          <p:nvSpPr>
            <p:cNvPr id="47160" name="Freeform 53"/>
            <p:cNvSpPr>
              <a:spLocks noChangeAspect="1"/>
            </p:cNvSpPr>
            <p:nvPr/>
          </p:nvSpPr>
          <p:spPr bwMode="auto">
            <a:xfrm>
              <a:off x="4472" y="3054"/>
              <a:ext cx="167" cy="116"/>
            </a:xfrm>
            <a:custGeom>
              <a:avLst/>
              <a:gdLst>
                <a:gd name="T0" fmla="*/ 60 w 462"/>
                <a:gd name="T1" fmla="*/ 42 h 190"/>
                <a:gd name="T2" fmla="*/ 60 w 462"/>
                <a:gd name="T3" fmla="*/ 60 h 190"/>
                <a:gd name="T4" fmla="*/ 56 w 462"/>
                <a:gd name="T5" fmla="*/ 71 h 190"/>
                <a:gd name="T6" fmla="*/ 47 w 462"/>
                <a:gd name="T7" fmla="*/ 61 h 190"/>
                <a:gd name="T8" fmla="*/ 37 w 462"/>
                <a:gd name="T9" fmla="*/ 51 h 190"/>
                <a:gd name="T10" fmla="*/ 23 w 462"/>
                <a:gd name="T11" fmla="*/ 38 h 190"/>
                <a:gd name="T12" fmla="*/ 10 w 462"/>
                <a:gd name="T13" fmla="*/ 25 h 190"/>
                <a:gd name="T14" fmla="*/ 2 w 462"/>
                <a:gd name="T15" fmla="*/ 16 h 190"/>
                <a:gd name="T16" fmla="*/ 0 w 462"/>
                <a:gd name="T17" fmla="*/ 5 h 190"/>
                <a:gd name="T18" fmla="*/ 4 w 462"/>
                <a:gd name="T19" fmla="*/ 0 h 190"/>
                <a:gd name="T20" fmla="*/ 17 w 462"/>
                <a:gd name="T21" fmla="*/ 11 h 190"/>
                <a:gd name="T22" fmla="*/ 60 w 462"/>
                <a:gd name="T23" fmla="*/ 42 h 190"/>
                <a:gd name="T24" fmla="*/ 60 w 462"/>
                <a:gd name="T25" fmla="*/ 42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2"/>
                <a:gd name="T40" fmla="*/ 0 h 190"/>
                <a:gd name="T41" fmla="*/ 462 w 462"/>
                <a:gd name="T42" fmla="*/ 190 h 1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2" h="190">
                  <a:moveTo>
                    <a:pt x="462" y="112"/>
                  </a:moveTo>
                  <a:lnTo>
                    <a:pt x="458" y="160"/>
                  </a:lnTo>
                  <a:lnTo>
                    <a:pt x="428" y="190"/>
                  </a:lnTo>
                  <a:lnTo>
                    <a:pt x="360" y="164"/>
                  </a:lnTo>
                  <a:lnTo>
                    <a:pt x="282" y="137"/>
                  </a:lnTo>
                  <a:lnTo>
                    <a:pt x="177" y="101"/>
                  </a:lnTo>
                  <a:lnTo>
                    <a:pt x="76" y="67"/>
                  </a:lnTo>
                  <a:lnTo>
                    <a:pt x="15" y="42"/>
                  </a:lnTo>
                  <a:lnTo>
                    <a:pt x="0" y="14"/>
                  </a:lnTo>
                  <a:lnTo>
                    <a:pt x="29" y="0"/>
                  </a:lnTo>
                  <a:lnTo>
                    <a:pt x="131" y="29"/>
                  </a:lnTo>
                  <a:lnTo>
                    <a:pt x="462" y="112"/>
                  </a:lnTo>
                  <a:close/>
                </a:path>
              </a:pathLst>
            </a:custGeom>
            <a:solidFill>
              <a:srgbClr val="000000"/>
            </a:solidFill>
            <a:ln w="9525">
              <a:noFill/>
              <a:round/>
              <a:headEnd/>
              <a:tailEnd/>
            </a:ln>
          </p:spPr>
          <p:txBody>
            <a:bodyPr/>
            <a:lstStyle/>
            <a:p>
              <a:endParaRPr lang="en-US"/>
            </a:p>
          </p:txBody>
        </p:sp>
        <p:sp>
          <p:nvSpPr>
            <p:cNvPr id="47161" name="Freeform 54"/>
            <p:cNvSpPr>
              <a:spLocks noChangeAspect="1"/>
            </p:cNvSpPr>
            <p:nvPr/>
          </p:nvSpPr>
          <p:spPr bwMode="auto">
            <a:xfrm>
              <a:off x="4381" y="3294"/>
              <a:ext cx="41" cy="148"/>
            </a:xfrm>
            <a:custGeom>
              <a:avLst/>
              <a:gdLst>
                <a:gd name="T0" fmla="*/ 15 w 112"/>
                <a:gd name="T1" fmla="*/ 23 h 241"/>
                <a:gd name="T2" fmla="*/ 12 w 112"/>
                <a:gd name="T3" fmla="*/ 46 h 241"/>
                <a:gd name="T4" fmla="*/ 7 w 112"/>
                <a:gd name="T5" fmla="*/ 84 h 241"/>
                <a:gd name="T6" fmla="*/ 4 w 112"/>
                <a:gd name="T7" fmla="*/ 91 h 241"/>
                <a:gd name="T8" fmla="*/ 1 w 112"/>
                <a:gd name="T9" fmla="*/ 82 h 241"/>
                <a:gd name="T10" fmla="*/ 1 w 112"/>
                <a:gd name="T11" fmla="*/ 61 h 241"/>
                <a:gd name="T12" fmla="*/ 1 w 112"/>
                <a:gd name="T13" fmla="*/ 41 h 241"/>
                <a:gd name="T14" fmla="*/ 0 w 112"/>
                <a:gd name="T15" fmla="*/ 18 h 241"/>
                <a:gd name="T16" fmla="*/ 2 w 112"/>
                <a:gd name="T17" fmla="*/ 4 h 241"/>
                <a:gd name="T18" fmla="*/ 8 w 112"/>
                <a:gd name="T19" fmla="*/ 0 h 241"/>
                <a:gd name="T20" fmla="*/ 14 w 112"/>
                <a:gd name="T21" fmla="*/ 7 h 241"/>
                <a:gd name="T22" fmla="*/ 15 w 112"/>
                <a:gd name="T23" fmla="*/ 23 h 241"/>
                <a:gd name="T24" fmla="*/ 15 w 112"/>
                <a:gd name="T25" fmla="*/ 23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241"/>
                <a:gd name="T41" fmla="*/ 112 w 112"/>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241">
                  <a:moveTo>
                    <a:pt x="112" y="61"/>
                  </a:moveTo>
                  <a:lnTo>
                    <a:pt x="91" y="122"/>
                  </a:lnTo>
                  <a:lnTo>
                    <a:pt x="52" y="222"/>
                  </a:lnTo>
                  <a:lnTo>
                    <a:pt x="27" y="241"/>
                  </a:lnTo>
                  <a:lnTo>
                    <a:pt x="8" y="217"/>
                  </a:lnTo>
                  <a:lnTo>
                    <a:pt x="8" y="161"/>
                  </a:lnTo>
                  <a:lnTo>
                    <a:pt x="8" y="108"/>
                  </a:lnTo>
                  <a:lnTo>
                    <a:pt x="0" y="49"/>
                  </a:lnTo>
                  <a:lnTo>
                    <a:pt x="17" y="9"/>
                  </a:lnTo>
                  <a:lnTo>
                    <a:pt x="61" y="0"/>
                  </a:lnTo>
                  <a:lnTo>
                    <a:pt x="103" y="19"/>
                  </a:lnTo>
                  <a:lnTo>
                    <a:pt x="112" y="61"/>
                  </a:lnTo>
                  <a:close/>
                </a:path>
              </a:pathLst>
            </a:custGeom>
            <a:solidFill>
              <a:srgbClr val="000000"/>
            </a:solidFill>
            <a:ln w="9525">
              <a:noFill/>
              <a:round/>
              <a:headEnd/>
              <a:tailEnd/>
            </a:ln>
          </p:spPr>
          <p:txBody>
            <a:bodyPr/>
            <a:lstStyle/>
            <a:p>
              <a:endParaRPr lang="en-US"/>
            </a:p>
          </p:txBody>
        </p:sp>
        <p:sp>
          <p:nvSpPr>
            <p:cNvPr id="47162" name="Freeform 55"/>
            <p:cNvSpPr>
              <a:spLocks noChangeAspect="1"/>
            </p:cNvSpPr>
            <p:nvPr/>
          </p:nvSpPr>
          <p:spPr bwMode="auto">
            <a:xfrm>
              <a:off x="4336" y="1972"/>
              <a:ext cx="525" cy="292"/>
            </a:xfrm>
            <a:custGeom>
              <a:avLst/>
              <a:gdLst>
                <a:gd name="T0" fmla="*/ 3 w 1444"/>
                <a:gd name="T1" fmla="*/ 0 h 477"/>
                <a:gd name="T2" fmla="*/ 35 w 1444"/>
                <a:gd name="T3" fmla="*/ 10 h 477"/>
                <a:gd name="T4" fmla="*/ 55 w 1444"/>
                <a:gd name="T5" fmla="*/ 23 h 477"/>
                <a:gd name="T6" fmla="*/ 76 w 1444"/>
                <a:gd name="T7" fmla="*/ 37 h 477"/>
                <a:gd name="T8" fmla="*/ 97 w 1444"/>
                <a:gd name="T9" fmla="*/ 54 h 477"/>
                <a:gd name="T10" fmla="*/ 117 w 1444"/>
                <a:gd name="T11" fmla="*/ 71 h 477"/>
                <a:gd name="T12" fmla="*/ 135 w 1444"/>
                <a:gd name="T13" fmla="*/ 86 h 477"/>
                <a:gd name="T14" fmla="*/ 148 w 1444"/>
                <a:gd name="T15" fmla="*/ 100 h 477"/>
                <a:gd name="T16" fmla="*/ 168 w 1444"/>
                <a:gd name="T17" fmla="*/ 118 h 477"/>
                <a:gd name="T18" fmla="*/ 187 w 1444"/>
                <a:gd name="T19" fmla="*/ 140 h 477"/>
                <a:gd name="T20" fmla="*/ 191 w 1444"/>
                <a:gd name="T21" fmla="*/ 153 h 477"/>
                <a:gd name="T22" fmla="*/ 191 w 1444"/>
                <a:gd name="T23" fmla="*/ 167 h 477"/>
                <a:gd name="T24" fmla="*/ 187 w 1444"/>
                <a:gd name="T25" fmla="*/ 178 h 477"/>
                <a:gd name="T26" fmla="*/ 181 w 1444"/>
                <a:gd name="T27" fmla="*/ 179 h 477"/>
                <a:gd name="T28" fmla="*/ 162 w 1444"/>
                <a:gd name="T29" fmla="*/ 161 h 477"/>
                <a:gd name="T30" fmla="*/ 144 w 1444"/>
                <a:gd name="T31" fmla="*/ 140 h 477"/>
                <a:gd name="T32" fmla="*/ 135 w 1444"/>
                <a:gd name="T33" fmla="*/ 128 h 477"/>
                <a:gd name="T34" fmla="*/ 126 w 1444"/>
                <a:gd name="T35" fmla="*/ 118 h 477"/>
                <a:gd name="T36" fmla="*/ 117 w 1444"/>
                <a:gd name="T37" fmla="*/ 108 h 477"/>
                <a:gd name="T38" fmla="*/ 108 w 1444"/>
                <a:gd name="T39" fmla="*/ 98 h 477"/>
                <a:gd name="T40" fmla="*/ 98 w 1444"/>
                <a:gd name="T41" fmla="*/ 91 h 477"/>
                <a:gd name="T42" fmla="*/ 84 w 1444"/>
                <a:gd name="T43" fmla="*/ 80 h 477"/>
                <a:gd name="T44" fmla="*/ 68 w 1444"/>
                <a:gd name="T45" fmla="*/ 67 h 477"/>
                <a:gd name="T46" fmla="*/ 51 w 1444"/>
                <a:gd name="T47" fmla="*/ 54 h 477"/>
                <a:gd name="T48" fmla="*/ 35 w 1444"/>
                <a:gd name="T49" fmla="*/ 43 h 477"/>
                <a:gd name="T50" fmla="*/ 20 w 1444"/>
                <a:gd name="T51" fmla="*/ 31 h 477"/>
                <a:gd name="T52" fmla="*/ 2 w 1444"/>
                <a:gd name="T53" fmla="*/ 16 h 477"/>
                <a:gd name="T54" fmla="*/ 0 w 1444"/>
                <a:gd name="T55" fmla="*/ 6 h 477"/>
                <a:gd name="T56" fmla="*/ 3 w 1444"/>
                <a:gd name="T57" fmla="*/ 0 h 477"/>
                <a:gd name="T58" fmla="*/ 3 w 1444"/>
                <a:gd name="T59" fmla="*/ 0 h 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4"/>
                <a:gd name="T91" fmla="*/ 0 h 477"/>
                <a:gd name="T92" fmla="*/ 1444 w 1444"/>
                <a:gd name="T93" fmla="*/ 477 h 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4" h="477">
                  <a:moveTo>
                    <a:pt x="26" y="0"/>
                  </a:moveTo>
                  <a:lnTo>
                    <a:pt x="260" y="28"/>
                  </a:lnTo>
                  <a:lnTo>
                    <a:pt x="412" y="60"/>
                  </a:lnTo>
                  <a:lnTo>
                    <a:pt x="574" y="100"/>
                  </a:lnTo>
                  <a:lnTo>
                    <a:pt x="735" y="144"/>
                  </a:lnTo>
                  <a:lnTo>
                    <a:pt x="887" y="190"/>
                  </a:lnTo>
                  <a:lnTo>
                    <a:pt x="1019" y="231"/>
                  </a:lnTo>
                  <a:lnTo>
                    <a:pt x="1121" y="268"/>
                  </a:lnTo>
                  <a:lnTo>
                    <a:pt x="1270" y="315"/>
                  </a:lnTo>
                  <a:lnTo>
                    <a:pt x="1412" y="372"/>
                  </a:lnTo>
                  <a:lnTo>
                    <a:pt x="1444" y="408"/>
                  </a:lnTo>
                  <a:lnTo>
                    <a:pt x="1443" y="446"/>
                  </a:lnTo>
                  <a:lnTo>
                    <a:pt x="1416" y="475"/>
                  </a:lnTo>
                  <a:lnTo>
                    <a:pt x="1368" y="477"/>
                  </a:lnTo>
                  <a:lnTo>
                    <a:pt x="1228" y="429"/>
                  </a:lnTo>
                  <a:lnTo>
                    <a:pt x="1091" y="372"/>
                  </a:lnTo>
                  <a:lnTo>
                    <a:pt x="1022" y="342"/>
                  </a:lnTo>
                  <a:lnTo>
                    <a:pt x="954" y="313"/>
                  </a:lnTo>
                  <a:lnTo>
                    <a:pt x="886" y="287"/>
                  </a:lnTo>
                  <a:lnTo>
                    <a:pt x="817" y="262"/>
                  </a:lnTo>
                  <a:lnTo>
                    <a:pt x="743" y="241"/>
                  </a:lnTo>
                  <a:lnTo>
                    <a:pt x="638" y="212"/>
                  </a:lnTo>
                  <a:lnTo>
                    <a:pt x="517" y="180"/>
                  </a:lnTo>
                  <a:lnTo>
                    <a:pt x="387" y="146"/>
                  </a:lnTo>
                  <a:lnTo>
                    <a:pt x="262" y="114"/>
                  </a:lnTo>
                  <a:lnTo>
                    <a:pt x="152" y="83"/>
                  </a:lnTo>
                  <a:lnTo>
                    <a:pt x="17" y="43"/>
                  </a:lnTo>
                  <a:lnTo>
                    <a:pt x="0" y="17"/>
                  </a:lnTo>
                  <a:lnTo>
                    <a:pt x="26" y="0"/>
                  </a:lnTo>
                  <a:close/>
                </a:path>
              </a:pathLst>
            </a:custGeom>
            <a:solidFill>
              <a:srgbClr val="000000"/>
            </a:solidFill>
            <a:ln w="9525">
              <a:noFill/>
              <a:round/>
              <a:headEnd/>
              <a:tailEnd/>
            </a:ln>
          </p:spPr>
          <p:txBody>
            <a:bodyPr/>
            <a:lstStyle/>
            <a:p>
              <a:endParaRPr lang="en-US"/>
            </a:p>
          </p:txBody>
        </p:sp>
        <p:sp>
          <p:nvSpPr>
            <p:cNvPr id="47163" name="Freeform 56"/>
            <p:cNvSpPr>
              <a:spLocks noChangeAspect="1"/>
            </p:cNvSpPr>
            <p:nvPr/>
          </p:nvSpPr>
          <p:spPr bwMode="auto">
            <a:xfrm>
              <a:off x="4340" y="1841"/>
              <a:ext cx="483" cy="235"/>
            </a:xfrm>
            <a:custGeom>
              <a:avLst/>
              <a:gdLst>
                <a:gd name="T0" fmla="*/ 7 w 1331"/>
                <a:gd name="T1" fmla="*/ 0 h 384"/>
                <a:gd name="T2" fmla="*/ 29 w 1331"/>
                <a:gd name="T3" fmla="*/ 10 h 384"/>
                <a:gd name="T4" fmla="*/ 44 w 1331"/>
                <a:gd name="T5" fmla="*/ 21 h 384"/>
                <a:gd name="T6" fmla="*/ 60 w 1331"/>
                <a:gd name="T7" fmla="*/ 33 h 384"/>
                <a:gd name="T8" fmla="*/ 77 w 1331"/>
                <a:gd name="T9" fmla="*/ 47 h 384"/>
                <a:gd name="T10" fmla="*/ 93 w 1331"/>
                <a:gd name="T11" fmla="*/ 59 h 384"/>
                <a:gd name="T12" fmla="*/ 106 w 1331"/>
                <a:gd name="T13" fmla="*/ 70 h 384"/>
                <a:gd name="T14" fmla="*/ 118 w 1331"/>
                <a:gd name="T15" fmla="*/ 79 h 384"/>
                <a:gd name="T16" fmla="*/ 129 w 1331"/>
                <a:gd name="T17" fmla="*/ 88 h 384"/>
                <a:gd name="T18" fmla="*/ 147 w 1331"/>
                <a:gd name="T19" fmla="*/ 102 h 384"/>
                <a:gd name="T20" fmla="*/ 163 w 1331"/>
                <a:gd name="T21" fmla="*/ 117 h 384"/>
                <a:gd name="T22" fmla="*/ 173 w 1331"/>
                <a:gd name="T23" fmla="*/ 128 h 384"/>
                <a:gd name="T24" fmla="*/ 175 w 1331"/>
                <a:gd name="T25" fmla="*/ 138 h 384"/>
                <a:gd name="T26" fmla="*/ 171 w 1331"/>
                <a:gd name="T27" fmla="*/ 144 h 384"/>
                <a:gd name="T28" fmla="*/ 144 w 1331"/>
                <a:gd name="T29" fmla="*/ 128 h 384"/>
                <a:gd name="T30" fmla="*/ 128 w 1331"/>
                <a:gd name="T31" fmla="*/ 116 h 384"/>
                <a:gd name="T32" fmla="*/ 115 w 1331"/>
                <a:gd name="T33" fmla="*/ 108 h 384"/>
                <a:gd name="T34" fmla="*/ 95 w 1331"/>
                <a:gd name="T35" fmla="*/ 93 h 384"/>
                <a:gd name="T36" fmla="*/ 74 w 1331"/>
                <a:gd name="T37" fmla="*/ 76 h 384"/>
                <a:gd name="T38" fmla="*/ 53 w 1331"/>
                <a:gd name="T39" fmla="*/ 61 h 384"/>
                <a:gd name="T40" fmla="*/ 33 w 1331"/>
                <a:gd name="T41" fmla="*/ 45 h 384"/>
                <a:gd name="T42" fmla="*/ 20 w 1331"/>
                <a:gd name="T43" fmla="*/ 34 h 384"/>
                <a:gd name="T44" fmla="*/ 8 w 1331"/>
                <a:gd name="T45" fmla="*/ 24 h 384"/>
                <a:gd name="T46" fmla="*/ 0 w 1331"/>
                <a:gd name="T47" fmla="*/ 9 h 384"/>
                <a:gd name="T48" fmla="*/ 1 w 1331"/>
                <a:gd name="T49" fmla="*/ 2 h 384"/>
                <a:gd name="T50" fmla="*/ 7 w 1331"/>
                <a:gd name="T51" fmla="*/ 0 h 384"/>
                <a:gd name="T52" fmla="*/ 7 w 1331"/>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31"/>
                <a:gd name="T82" fmla="*/ 0 h 384"/>
                <a:gd name="T83" fmla="*/ 1331 w 1331"/>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31" h="384">
                  <a:moveTo>
                    <a:pt x="51" y="0"/>
                  </a:moveTo>
                  <a:lnTo>
                    <a:pt x="219" y="26"/>
                  </a:lnTo>
                  <a:lnTo>
                    <a:pt x="333" y="55"/>
                  </a:lnTo>
                  <a:lnTo>
                    <a:pt x="456" y="89"/>
                  </a:lnTo>
                  <a:lnTo>
                    <a:pt x="582" y="125"/>
                  </a:lnTo>
                  <a:lnTo>
                    <a:pt x="702" y="159"/>
                  </a:lnTo>
                  <a:lnTo>
                    <a:pt x="808" y="188"/>
                  </a:lnTo>
                  <a:lnTo>
                    <a:pt x="894" y="211"/>
                  </a:lnTo>
                  <a:lnTo>
                    <a:pt x="981" y="234"/>
                  </a:lnTo>
                  <a:lnTo>
                    <a:pt x="1114" y="272"/>
                  </a:lnTo>
                  <a:lnTo>
                    <a:pt x="1241" y="312"/>
                  </a:lnTo>
                  <a:lnTo>
                    <a:pt x="1316" y="342"/>
                  </a:lnTo>
                  <a:lnTo>
                    <a:pt x="1331" y="370"/>
                  </a:lnTo>
                  <a:lnTo>
                    <a:pt x="1302" y="384"/>
                  </a:lnTo>
                  <a:lnTo>
                    <a:pt x="1095" y="342"/>
                  </a:lnTo>
                  <a:lnTo>
                    <a:pt x="975" y="310"/>
                  </a:lnTo>
                  <a:lnTo>
                    <a:pt x="876" y="287"/>
                  </a:lnTo>
                  <a:lnTo>
                    <a:pt x="719" y="249"/>
                  </a:lnTo>
                  <a:lnTo>
                    <a:pt x="561" y="205"/>
                  </a:lnTo>
                  <a:lnTo>
                    <a:pt x="405" y="161"/>
                  </a:lnTo>
                  <a:lnTo>
                    <a:pt x="247" y="121"/>
                  </a:lnTo>
                  <a:lnTo>
                    <a:pt x="152" y="91"/>
                  </a:lnTo>
                  <a:lnTo>
                    <a:pt x="57" y="63"/>
                  </a:lnTo>
                  <a:lnTo>
                    <a:pt x="0" y="24"/>
                  </a:lnTo>
                  <a:lnTo>
                    <a:pt x="11" y="7"/>
                  </a:lnTo>
                  <a:lnTo>
                    <a:pt x="51" y="0"/>
                  </a:lnTo>
                  <a:close/>
                </a:path>
              </a:pathLst>
            </a:custGeom>
            <a:solidFill>
              <a:srgbClr val="000000"/>
            </a:solidFill>
            <a:ln w="9525">
              <a:noFill/>
              <a:round/>
              <a:headEnd/>
              <a:tailEnd/>
            </a:ln>
          </p:spPr>
          <p:txBody>
            <a:bodyPr/>
            <a:lstStyle/>
            <a:p>
              <a:endParaRPr lang="en-US"/>
            </a:p>
          </p:txBody>
        </p:sp>
        <p:sp>
          <p:nvSpPr>
            <p:cNvPr id="47164" name="Freeform 57"/>
            <p:cNvSpPr>
              <a:spLocks noChangeAspect="1"/>
            </p:cNvSpPr>
            <p:nvPr/>
          </p:nvSpPr>
          <p:spPr bwMode="auto">
            <a:xfrm>
              <a:off x="4339" y="1789"/>
              <a:ext cx="217" cy="77"/>
            </a:xfrm>
            <a:custGeom>
              <a:avLst/>
              <a:gdLst>
                <a:gd name="T0" fmla="*/ 2 w 597"/>
                <a:gd name="T1" fmla="*/ 25 h 126"/>
                <a:gd name="T2" fmla="*/ 17 w 597"/>
                <a:gd name="T3" fmla="*/ 16 h 126"/>
                <a:gd name="T4" fmla="*/ 39 w 597"/>
                <a:gd name="T5" fmla="*/ 12 h 126"/>
                <a:gd name="T6" fmla="*/ 75 w 597"/>
                <a:gd name="T7" fmla="*/ 0 h 126"/>
                <a:gd name="T8" fmla="*/ 76 w 597"/>
                <a:gd name="T9" fmla="*/ 9 h 126"/>
                <a:gd name="T10" fmla="*/ 76 w 597"/>
                <a:gd name="T11" fmla="*/ 17 h 126"/>
                <a:gd name="T12" fmla="*/ 79 w 597"/>
                <a:gd name="T13" fmla="*/ 21 h 126"/>
                <a:gd name="T14" fmla="*/ 60 w 597"/>
                <a:gd name="T15" fmla="*/ 27 h 126"/>
                <a:gd name="T16" fmla="*/ 30 w 597"/>
                <a:gd name="T17" fmla="*/ 32 h 126"/>
                <a:gd name="T18" fmla="*/ 17 w 597"/>
                <a:gd name="T19" fmla="*/ 40 h 126"/>
                <a:gd name="T20" fmla="*/ 4 w 597"/>
                <a:gd name="T21" fmla="*/ 47 h 126"/>
                <a:gd name="T22" fmla="*/ 0 w 597"/>
                <a:gd name="T23" fmla="*/ 38 h 126"/>
                <a:gd name="T24" fmla="*/ 2 w 597"/>
                <a:gd name="T25" fmla="*/ 25 h 126"/>
                <a:gd name="T26" fmla="*/ 2 w 597"/>
                <a:gd name="T27" fmla="*/ 25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7"/>
                <a:gd name="T43" fmla="*/ 0 h 126"/>
                <a:gd name="T44" fmla="*/ 597 w 597"/>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7" h="126">
                  <a:moveTo>
                    <a:pt x="15" y="67"/>
                  </a:moveTo>
                  <a:lnTo>
                    <a:pt x="130" y="42"/>
                  </a:lnTo>
                  <a:lnTo>
                    <a:pt x="291" y="31"/>
                  </a:lnTo>
                  <a:lnTo>
                    <a:pt x="567" y="0"/>
                  </a:lnTo>
                  <a:lnTo>
                    <a:pt x="571" y="23"/>
                  </a:lnTo>
                  <a:lnTo>
                    <a:pt x="572" y="46"/>
                  </a:lnTo>
                  <a:lnTo>
                    <a:pt x="597" y="57"/>
                  </a:lnTo>
                  <a:lnTo>
                    <a:pt x="451" y="72"/>
                  </a:lnTo>
                  <a:lnTo>
                    <a:pt x="226" y="86"/>
                  </a:lnTo>
                  <a:lnTo>
                    <a:pt x="128" y="107"/>
                  </a:lnTo>
                  <a:lnTo>
                    <a:pt x="29" y="126"/>
                  </a:lnTo>
                  <a:lnTo>
                    <a:pt x="0" y="101"/>
                  </a:lnTo>
                  <a:lnTo>
                    <a:pt x="15" y="67"/>
                  </a:lnTo>
                  <a:close/>
                </a:path>
              </a:pathLst>
            </a:custGeom>
            <a:solidFill>
              <a:srgbClr val="000000"/>
            </a:solidFill>
            <a:ln w="9525">
              <a:noFill/>
              <a:round/>
              <a:headEnd/>
              <a:tailEnd/>
            </a:ln>
          </p:spPr>
          <p:txBody>
            <a:bodyPr/>
            <a:lstStyle/>
            <a:p>
              <a:endParaRPr lang="en-US"/>
            </a:p>
          </p:txBody>
        </p:sp>
        <p:sp>
          <p:nvSpPr>
            <p:cNvPr id="47165" name="Freeform 58"/>
            <p:cNvSpPr>
              <a:spLocks noChangeAspect="1"/>
            </p:cNvSpPr>
            <p:nvPr/>
          </p:nvSpPr>
          <p:spPr bwMode="auto">
            <a:xfrm>
              <a:off x="4892" y="1990"/>
              <a:ext cx="280" cy="89"/>
            </a:xfrm>
            <a:custGeom>
              <a:avLst/>
              <a:gdLst>
                <a:gd name="T0" fmla="*/ 0 w 772"/>
                <a:gd name="T1" fmla="*/ 30 h 144"/>
                <a:gd name="T2" fmla="*/ 49 w 772"/>
                <a:gd name="T3" fmla="*/ 15 h 144"/>
                <a:gd name="T4" fmla="*/ 74 w 772"/>
                <a:gd name="T5" fmla="*/ 5 h 144"/>
                <a:gd name="T6" fmla="*/ 99 w 772"/>
                <a:gd name="T7" fmla="*/ 0 h 144"/>
                <a:gd name="T8" fmla="*/ 102 w 772"/>
                <a:gd name="T9" fmla="*/ 9 h 144"/>
                <a:gd name="T10" fmla="*/ 99 w 772"/>
                <a:gd name="T11" fmla="*/ 17 h 144"/>
                <a:gd name="T12" fmla="*/ 53 w 772"/>
                <a:gd name="T13" fmla="*/ 36 h 144"/>
                <a:gd name="T14" fmla="*/ 30 w 772"/>
                <a:gd name="T15" fmla="*/ 49 h 144"/>
                <a:gd name="T16" fmla="*/ 7 w 772"/>
                <a:gd name="T17" fmla="*/ 55 h 144"/>
                <a:gd name="T18" fmla="*/ 0 w 772"/>
                <a:gd name="T19" fmla="*/ 43 h 144"/>
                <a:gd name="T20" fmla="*/ 0 w 772"/>
                <a:gd name="T21" fmla="*/ 30 h 144"/>
                <a:gd name="T22" fmla="*/ 0 w 772"/>
                <a:gd name="T23" fmla="*/ 3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2"/>
                <a:gd name="T37" fmla="*/ 0 h 144"/>
                <a:gd name="T38" fmla="*/ 772 w 772"/>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2" h="144">
                  <a:moveTo>
                    <a:pt x="0" y="78"/>
                  </a:moveTo>
                  <a:lnTo>
                    <a:pt x="374" y="40"/>
                  </a:lnTo>
                  <a:lnTo>
                    <a:pt x="561" y="13"/>
                  </a:lnTo>
                  <a:lnTo>
                    <a:pt x="749" y="0"/>
                  </a:lnTo>
                  <a:lnTo>
                    <a:pt x="772" y="23"/>
                  </a:lnTo>
                  <a:lnTo>
                    <a:pt x="749" y="46"/>
                  </a:lnTo>
                  <a:lnTo>
                    <a:pt x="401" y="95"/>
                  </a:lnTo>
                  <a:lnTo>
                    <a:pt x="232" y="129"/>
                  </a:lnTo>
                  <a:lnTo>
                    <a:pt x="53" y="144"/>
                  </a:lnTo>
                  <a:lnTo>
                    <a:pt x="4" y="112"/>
                  </a:lnTo>
                  <a:lnTo>
                    <a:pt x="0" y="78"/>
                  </a:lnTo>
                  <a:close/>
                </a:path>
              </a:pathLst>
            </a:custGeom>
            <a:solidFill>
              <a:srgbClr val="000000"/>
            </a:solidFill>
            <a:ln w="9525">
              <a:noFill/>
              <a:round/>
              <a:headEnd/>
              <a:tailEnd/>
            </a:ln>
          </p:spPr>
          <p:txBody>
            <a:bodyPr/>
            <a:lstStyle/>
            <a:p>
              <a:endParaRPr lang="en-US"/>
            </a:p>
          </p:txBody>
        </p:sp>
        <p:sp>
          <p:nvSpPr>
            <p:cNvPr id="47166" name="Freeform 59"/>
            <p:cNvSpPr>
              <a:spLocks noChangeAspect="1"/>
            </p:cNvSpPr>
            <p:nvPr/>
          </p:nvSpPr>
          <p:spPr bwMode="auto">
            <a:xfrm>
              <a:off x="4866" y="2134"/>
              <a:ext cx="361" cy="128"/>
            </a:xfrm>
            <a:custGeom>
              <a:avLst/>
              <a:gdLst>
                <a:gd name="T0" fmla="*/ 3 w 996"/>
                <a:gd name="T1" fmla="*/ 62 h 207"/>
                <a:gd name="T2" fmla="*/ 33 w 996"/>
                <a:gd name="T3" fmla="*/ 51 h 207"/>
                <a:gd name="T4" fmla="*/ 68 w 996"/>
                <a:gd name="T5" fmla="*/ 30 h 207"/>
                <a:gd name="T6" fmla="*/ 86 w 996"/>
                <a:gd name="T7" fmla="*/ 19 h 207"/>
                <a:gd name="T8" fmla="*/ 103 w 996"/>
                <a:gd name="T9" fmla="*/ 10 h 207"/>
                <a:gd name="T10" fmla="*/ 121 w 996"/>
                <a:gd name="T11" fmla="*/ 0 h 207"/>
                <a:gd name="T12" fmla="*/ 131 w 996"/>
                <a:gd name="T13" fmla="*/ 0 h 207"/>
                <a:gd name="T14" fmla="*/ 130 w 996"/>
                <a:gd name="T15" fmla="*/ 12 h 207"/>
                <a:gd name="T16" fmla="*/ 122 w 996"/>
                <a:gd name="T17" fmla="*/ 22 h 207"/>
                <a:gd name="T18" fmla="*/ 108 w 996"/>
                <a:gd name="T19" fmla="*/ 33 h 207"/>
                <a:gd name="T20" fmla="*/ 89 w 996"/>
                <a:gd name="T21" fmla="*/ 46 h 207"/>
                <a:gd name="T22" fmla="*/ 68 w 996"/>
                <a:gd name="T23" fmla="*/ 58 h 207"/>
                <a:gd name="T24" fmla="*/ 47 w 996"/>
                <a:gd name="T25" fmla="*/ 67 h 207"/>
                <a:gd name="T26" fmla="*/ 28 w 996"/>
                <a:gd name="T27" fmla="*/ 75 h 207"/>
                <a:gd name="T28" fmla="*/ 3 w 996"/>
                <a:gd name="T29" fmla="*/ 79 h 207"/>
                <a:gd name="T30" fmla="*/ 0 w 996"/>
                <a:gd name="T31" fmla="*/ 71 h 207"/>
                <a:gd name="T32" fmla="*/ 3 w 996"/>
                <a:gd name="T33" fmla="*/ 62 h 207"/>
                <a:gd name="T34" fmla="*/ 3 w 996"/>
                <a:gd name="T35" fmla="*/ 62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6"/>
                <a:gd name="T55" fmla="*/ 0 h 207"/>
                <a:gd name="T56" fmla="*/ 996 w 996"/>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6" h="207">
                  <a:moveTo>
                    <a:pt x="21" y="161"/>
                  </a:moveTo>
                  <a:lnTo>
                    <a:pt x="254" y="135"/>
                  </a:lnTo>
                  <a:lnTo>
                    <a:pt x="519" y="78"/>
                  </a:lnTo>
                  <a:lnTo>
                    <a:pt x="650" y="49"/>
                  </a:lnTo>
                  <a:lnTo>
                    <a:pt x="783" y="26"/>
                  </a:lnTo>
                  <a:lnTo>
                    <a:pt x="924" y="0"/>
                  </a:lnTo>
                  <a:lnTo>
                    <a:pt x="996" y="0"/>
                  </a:lnTo>
                  <a:lnTo>
                    <a:pt x="988" y="30"/>
                  </a:lnTo>
                  <a:lnTo>
                    <a:pt x="929" y="57"/>
                  </a:lnTo>
                  <a:lnTo>
                    <a:pt x="819" y="87"/>
                  </a:lnTo>
                  <a:lnTo>
                    <a:pt x="676" y="119"/>
                  </a:lnTo>
                  <a:lnTo>
                    <a:pt x="517" y="150"/>
                  </a:lnTo>
                  <a:lnTo>
                    <a:pt x="357" y="176"/>
                  </a:lnTo>
                  <a:lnTo>
                    <a:pt x="209" y="195"/>
                  </a:lnTo>
                  <a:lnTo>
                    <a:pt x="22" y="207"/>
                  </a:lnTo>
                  <a:lnTo>
                    <a:pt x="0" y="186"/>
                  </a:lnTo>
                  <a:lnTo>
                    <a:pt x="21" y="161"/>
                  </a:lnTo>
                  <a:close/>
                </a:path>
              </a:pathLst>
            </a:custGeom>
            <a:solidFill>
              <a:srgbClr val="000000"/>
            </a:solidFill>
            <a:ln w="9525">
              <a:noFill/>
              <a:round/>
              <a:headEnd/>
              <a:tailEnd/>
            </a:ln>
          </p:spPr>
          <p:txBody>
            <a:bodyPr/>
            <a:lstStyle/>
            <a:p>
              <a:endParaRPr lang="en-US"/>
            </a:p>
          </p:txBody>
        </p:sp>
        <p:sp>
          <p:nvSpPr>
            <p:cNvPr id="47167" name="Freeform 60"/>
            <p:cNvSpPr>
              <a:spLocks noChangeAspect="1"/>
            </p:cNvSpPr>
            <p:nvPr/>
          </p:nvSpPr>
          <p:spPr bwMode="auto">
            <a:xfrm>
              <a:off x="5217" y="2003"/>
              <a:ext cx="31" cy="151"/>
            </a:xfrm>
            <a:custGeom>
              <a:avLst/>
              <a:gdLst>
                <a:gd name="T0" fmla="*/ 11 w 84"/>
                <a:gd name="T1" fmla="*/ 12 h 245"/>
                <a:gd name="T2" fmla="*/ 10 w 84"/>
                <a:gd name="T3" fmla="*/ 46 h 245"/>
                <a:gd name="T4" fmla="*/ 6 w 84"/>
                <a:gd name="T5" fmla="*/ 86 h 245"/>
                <a:gd name="T6" fmla="*/ 3 w 84"/>
                <a:gd name="T7" fmla="*/ 93 h 245"/>
                <a:gd name="T8" fmla="*/ 0 w 84"/>
                <a:gd name="T9" fmla="*/ 83 h 245"/>
                <a:gd name="T10" fmla="*/ 0 w 84"/>
                <a:gd name="T11" fmla="*/ 43 h 245"/>
                <a:gd name="T12" fmla="*/ 4 w 84"/>
                <a:gd name="T13" fmla="*/ 9 h 245"/>
                <a:gd name="T14" fmla="*/ 6 w 84"/>
                <a:gd name="T15" fmla="*/ 1 h 245"/>
                <a:gd name="T16" fmla="*/ 8 w 84"/>
                <a:gd name="T17" fmla="*/ 0 h 245"/>
                <a:gd name="T18" fmla="*/ 11 w 84"/>
                <a:gd name="T19" fmla="*/ 12 h 245"/>
                <a:gd name="T20" fmla="*/ 11 w 84"/>
                <a:gd name="T21" fmla="*/ 12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245"/>
                <a:gd name="T35" fmla="*/ 84 w 84"/>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245">
                  <a:moveTo>
                    <a:pt x="84" y="32"/>
                  </a:moveTo>
                  <a:lnTo>
                    <a:pt x="73" y="122"/>
                  </a:lnTo>
                  <a:lnTo>
                    <a:pt x="46" y="226"/>
                  </a:lnTo>
                  <a:lnTo>
                    <a:pt x="21" y="245"/>
                  </a:lnTo>
                  <a:lnTo>
                    <a:pt x="2" y="218"/>
                  </a:lnTo>
                  <a:lnTo>
                    <a:pt x="0" y="114"/>
                  </a:lnTo>
                  <a:lnTo>
                    <a:pt x="29" y="23"/>
                  </a:lnTo>
                  <a:lnTo>
                    <a:pt x="42" y="4"/>
                  </a:lnTo>
                  <a:lnTo>
                    <a:pt x="61" y="0"/>
                  </a:lnTo>
                  <a:lnTo>
                    <a:pt x="84" y="32"/>
                  </a:lnTo>
                  <a:close/>
                </a:path>
              </a:pathLst>
            </a:custGeom>
            <a:solidFill>
              <a:srgbClr val="000000"/>
            </a:solidFill>
            <a:ln w="9525">
              <a:noFill/>
              <a:round/>
              <a:headEnd/>
              <a:tailEnd/>
            </a:ln>
          </p:spPr>
          <p:txBody>
            <a:bodyPr/>
            <a:lstStyle/>
            <a:p>
              <a:endParaRPr lang="en-US"/>
            </a:p>
          </p:txBody>
        </p:sp>
        <p:sp>
          <p:nvSpPr>
            <p:cNvPr id="47168" name="Freeform 61"/>
            <p:cNvSpPr>
              <a:spLocks noChangeAspect="1"/>
            </p:cNvSpPr>
            <p:nvPr/>
          </p:nvSpPr>
          <p:spPr bwMode="auto">
            <a:xfrm>
              <a:off x="4533" y="2240"/>
              <a:ext cx="316" cy="1568"/>
            </a:xfrm>
            <a:custGeom>
              <a:avLst/>
              <a:gdLst>
                <a:gd name="T0" fmla="*/ 115 w 869"/>
                <a:gd name="T1" fmla="*/ 2 h 2562"/>
                <a:gd name="T2" fmla="*/ 109 w 869"/>
                <a:gd name="T3" fmla="*/ 32 h 2562"/>
                <a:gd name="T4" fmla="*/ 104 w 869"/>
                <a:gd name="T5" fmla="*/ 72 h 2562"/>
                <a:gd name="T6" fmla="*/ 97 w 869"/>
                <a:gd name="T7" fmla="*/ 121 h 2562"/>
                <a:gd name="T8" fmla="*/ 90 w 869"/>
                <a:gd name="T9" fmla="*/ 178 h 2562"/>
                <a:gd name="T10" fmla="*/ 83 w 869"/>
                <a:gd name="T11" fmla="*/ 242 h 2562"/>
                <a:gd name="T12" fmla="*/ 75 w 869"/>
                <a:gd name="T13" fmla="*/ 310 h 2562"/>
                <a:gd name="T14" fmla="*/ 67 w 869"/>
                <a:gd name="T15" fmla="*/ 383 h 2562"/>
                <a:gd name="T16" fmla="*/ 59 w 869"/>
                <a:gd name="T17" fmla="*/ 457 h 2562"/>
                <a:gd name="T18" fmla="*/ 51 w 869"/>
                <a:gd name="T19" fmla="*/ 532 h 2562"/>
                <a:gd name="T20" fmla="*/ 43 w 869"/>
                <a:gd name="T21" fmla="*/ 607 h 2562"/>
                <a:gd name="T22" fmla="*/ 36 w 869"/>
                <a:gd name="T23" fmla="*/ 679 h 2562"/>
                <a:gd name="T24" fmla="*/ 28 w 869"/>
                <a:gd name="T25" fmla="*/ 749 h 2562"/>
                <a:gd name="T26" fmla="*/ 22 w 869"/>
                <a:gd name="T27" fmla="*/ 812 h 2562"/>
                <a:gd name="T28" fmla="*/ 16 w 869"/>
                <a:gd name="T29" fmla="*/ 870 h 2562"/>
                <a:gd name="T30" fmla="*/ 10 w 869"/>
                <a:gd name="T31" fmla="*/ 919 h 2562"/>
                <a:gd name="T32" fmla="*/ 6 w 869"/>
                <a:gd name="T33" fmla="*/ 960 h 2562"/>
                <a:gd name="T34" fmla="*/ 0 w 869"/>
                <a:gd name="T35" fmla="*/ 954 h 2562"/>
                <a:gd name="T36" fmla="*/ 5 w 869"/>
                <a:gd name="T37" fmla="*/ 914 h 2562"/>
                <a:gd name="T38" fmla="*/ 10 w 869"/>
                <a:gd name="T39" fmla="*/ 864 h 2562"/>
                <a:gd name="T40" fmla="*/ 16 w 869"/>
                <a:gd name="T41" fmla="*/ 805 h 2562"/>
                <a:gd name="T42" fmla="*/ 22 w 869"/>
                <a:gd name="T43" fmla="*/ 741 h 2562"/>
                <a:gd name="T44" fmla="*/ 29 w 869"/>
                <a:gd name="T45" fmla="*/ 672 h 2562"/>
                <a:gd name="T46" fmla="*/ 36 w 869"/>
                <a:gd name="T47" fmla="*/ 599 h 2562"/>
                <a:gd name="T48" fmla="*/ 44 w 869"/>
                <a:gd name="T49" fmla="*/ 526 h 2562"/>
                <a:gd name="T50" fmla="*/ 51 w 869"/>
                <a:gd name="T51" fmla="*/ 450 h 2562"/>
                <a:gd name="T52" fmla="*/ 59 w 869"/>
                <a:gd name="T53" fmla="*/ 376 h 2562"/>
                <a:gd name="T54" fmla="*/ 66 w 869"/>
                <a:gd name="T55" fmla="*/ 304 h 2562"/>
                <a:gd name="T56" fmla="*/ 73 w 869"/>
                <a:gd name="T57" fmla="*/ 235 h 2562"/>
                <a:gd name="T58" fmla="*/ 80 w 869"/>
                <a:gd name="T59" fmla="*/ 173 h 2562"/>
                <a:gd name="T60" fmla="*/ 87 w 869"/>
                <a:gd name="T61" fmla="*/ 116 h 2562"/>
                <a:gd name="T62" fmla="*/ 93 w 869"/>
                <a:gd name="T63" fmla="*/ 67 h 2562"/>
                <a:gd name="T64" fmla="*/ 98 w 869"/>
                <a:gd name="T65" fmla="*/ 28 h 2562"/>
                <a:gd name="T66" fmla="*/ 103 w 869"/>
                <a:gd name="T67" fmla="*/ 0 h 2562"/>
                <a:gd name="T68" fmla="*/ 115 w 869"/>
                <a:gd name="T69" fmla="*/ 2 h 2562"/>
                <a:gd name="T70" fmla="*/ 115 w 869"/>
                <a:gd name="T71" fmla="*/ 2 h 25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9"/>
                <a:gd name="T109" fmla="*/ 0 h 2562"/>
                <a:gd name="T110" fmla="*/ 869 w 869"/>
                <a:gd name="T111" fmla="*/ 2562 h 25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9" h="2562">
                  <a:moveTo>
                    <a:pt x="869" y="5"/>
                  </a:moveTo>
                  <a:lnTo>
                    <a:pt x="829" y="85"/>
                  </a:lnTo>
                  <a:lnTo>
                    <a:pt x="784" y="192"/>
                  </a:lnTo>
                  <a:lnTo>
                    <a:pt x="734" y="323"/>
                  </a:lnTo>
                  <a:lnTo>
                    <a:pt x="681" y="475"/>
                  </a:lnTo>
                  <a:lnTo>
                    <a:pt x="624" y="646"/>
                  </a:lnTo>
                  <a:lnTo>
                    <a:pt x="565" y="829"/>
                  </a:lnTo>
                  <a:lnTo>
                    <a:pt x="506" y="1022"/>
                  </a:lnTo>
                  <a:lnTo>
                    <a:pt x="445" y="1220"/>
                  </a:lnTo>
                  <a:lnTo>
                    <a:pt x="384" y="1422"/>
                  </a:lnTo>
                  <a:lnTo>
                    <a:pt x="326" y="1619"/>
                  </a:lnTo>
                  <a:lnTo>
                    <a:pt x="269" y="1813"/>
                  </a:lnTo>
                  <a:lnTo>
                    <a:pt x="215" y="1998"/>
                  </a:lnTo>
                  <a:lnTo>
                    <a:pt x="164" y="2169"/>
                  </a:lnTo>
                  <a:lnTo>
                    <a:pt x="118" y="2321"/>
                  </a:lnTo>
                  <a:lnTo>
                    <a:pt x="78" y="2454"/>
                  </a:lnTo>
                  <a:lnTo>
                    <a:pt x="44" y="2562"/>
                  </a:lnTo>
                  <a:lnTo>
                    <a:pt x="0" y="2547"/>
                  </a:lnTo>
                  <a:lnTo>
                    <a:pt x="35" y="2439"/>
                  </a:lnTo>
                  <a:lnTo>
                    <a:pt x="75" y="2305"/>
                  </a:lnTo>
                  <a:lnTo>
                    <a:pt x="118" y="2150"/>
                  </a:lnTo>
                  <a:lnTo>
                    <a:pt x="168" y="1979"/>
                  </a:lnTo>
                  <a:lnTo>
                    <a:pt x="219" y="1794"/>
                  </a:lnTo>
                  <a:lnTo>
                    <a:pt x="272" y="1600"/>
                  </a:lnTo>
                  <a:lnTo>
                    <a:pt x="329" y="1403"/>
                  </a:lnTo>
                  <a:lnTo>
                    <a:pt x="386" y="1201"/>
                  </a:lnTo>
                  <a:lnTo>
                    <a:pt x="442" y="1003"/>
                  </a:lnTo>
                  <a:lnTo>
                    <a:pt x="499" y="810"/>
                  </a:lnTo>
                  <a:lnTo>
                    <a:pt x="552" y="627"/>
                  </a:lnTo>
                  <a:lnTo>
                    <a:pt x="605" y="460"/>
                  </a:lnTo>
                  <a:lnTo>
                    <a:pt x="654" y="308"/>
                  </a:lnTo>
                  <a:lnTo>
                    <a:pt x="700" y="178"/>
                  </a:lnTo>
                  <a:lnTo>
                    <a:pt x="742" y="74"/>
                  </a:lnTo>
                  <a:lnTo>
                    <a:pt x="776" y="0"/>
                  </a:lnTo>
                  <a:lnTo>
                    <a:pt x="869" y="5"/>
                  </a:lnTo>
                  <a:close/>
                </a:path>
              </a:pathLst>
            </a:custGeom>
            <a:solidFill>
              <a:srgbClr val="000000"/>
            </a:solidFill>
            <a:ln w="9525">
              <a:noFill/>
              <a:round/>
              <a:headEnd/>
              <a:tailEnd/>
            </a:ln>
          </p:spPr>
          <p:txBody>
            <a:bodyPr/>
            <a:lstStyle/>
            <a:p>
              <a:endParaRPr lang="en-US"/>
            </a:p>
          </p:txBody>
        </p:sp>
        <p:sp>
          <p:nvSpPr>
            <p:cNvPr id="47169" name="Freeform 62"/>
            <p:cNvSpPr>
              <a:spLocks noChangeAspect="1"/>
            </p:cNvSpPr>
            <p:nvPr/>
          </p:nvSpPr>
          <p:spPr bwMode="auto">
            <a:xfrm>
              <a:off x="4589" y="2240"/>
              <a:ext cx="305" cy="1559"/>
            </a:xfrm>
            <a:custGeom>
              <a:avLst/>
              <a:gdLst>
                <a:gd name="T0" fmla="*/ 5 w 841"/>
                <a:gd name="T1" fmla="*/ 954 h 2549"/>
                <a:gd name="T2" fmla="*/ 0 w 841"/>
                <a:gd name="T3" fmla="*/ 948 h 2549"/>
                <a:gd name="T4" fmla="*/ 6 w 841"/>
                <a:gd name="T5" fmla="*/ 902 h 2549"/>
                <a:gd name="T6" fmla="*/ 12 w 841"/>
                <a:gd name="T7" fmla="*/ 853 h 2549"/>
                <a:gd name="T8" fmla="*/ 19 w 841"/>
                <a:gd name="T9" fmla="*/ 798 h 2549"/>
                <a:gd name="T10" fmla="*/ 26 w 841"/>
                <a:gd name="T11" fmla="*/ 739 h 2549"/>
                <a:gd name="T12" fmla="*/ 33 w 841"/>
                <a:gd name="T13" fmla="*/ 676 h 2549"/>
                <a:gd name="T14" fmla="*/ 41 w 841"/>
                <a:gd name="T15" fmla="*/ 613 h 2549"/>
                <a:gd name="T16" fmla="*/ 49 w 841"/>
                <a:gd name="T17" fmla="*/ 548 h 2549"/>
                <a:gd name="T18" fmla="*/ 56 w 841"/>
                <a:gd name="T19" fmla="*/ 481 h 2549"/>
                <a:gd name="T20" fmla="*/ 63 w 841"/>
                <a:gd name="T21" fmla="*/ 415 h 2549"/>
                <a:gd name="T22" fmla="*/ 71 w 841"/>
                <a:gd name="T23" fmla="*/ 350 h 2549"/>
                <a:gd name="T24" fmla="*/ 77 w 841"/>
                <a:gd name="T25" fmla="*/ 286 h 2549"/>
                <a:gd name="T26" fmla="*/ 83 w 841"/>
                <a:gd name="T27" fmla="*/ 224 h 2549"/>
                <a:gd name="T28" fmla="*/ 88 w 841"/>
                <a:gd name="T29" fmla="*/ 166 h 2549"/>
                <a:gd name="T30" fmla="*/ 93 w 841"/>
                <a:gd name="T31" fmla="*/ 112 h 2549"/>
                <a:gd name="T32" fmla="*/ 100 w 841"/>
                <a:gd name="T33" fmla="*/ 18 h 2549"/>
                <a:gd name="T34" fmla="*/ 102 w 841"/>
                <a:gd name="T35" fmla="*/ 5 h 2549"/>
                <a:gd name="T36" fmla="*/ 105 w 841"/>
                <a:gd name="T37" fmla="*/ 0 h 2549"/>
                <a:gd name="T38" fmla="*/ 111 w 841"/>
                <a:gd name="T39" fmla="*/ 15 h 2549"/>
                <a:gd name="T40" fmla="*/ 110 w 841"/>
                <a:gd name="T41" fmla="*/ 57 h 2549"/>
                <a:gd name="T42" fmla="*/ 106 w 841"/>
                <a:gd name="T43" fmla="*/ 128 h 2549"/>
                <a:gd name="T44" fmla="*/ 100 w 841"/>
                <a:gd name="T45" fmla="*/ 201 h 2549"/>
                <a:gd name="T46" fmla="*/ 96 w 841"/>
                <a:gd name="T47" fmla="*/ 248 h 2549"/>
                <a:gd name="T48" fmla="*/ 5 w 841"/>
                <a:gd name="T49" fmla="*/ 954 h 2549"/>
                <a:gd name="T50" fmla="*/ 5 w 841"/>
                <a:gd name="T51" fmla="*/ 954 h 25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1"/>
                <a:gd name="T79" fmla="*/ 0 h 2549"/>
                <a:gd name="T80" fmla="*/ 841 w 841"/>
                <a:gd name="T81" fmla="*/ 2549 h 25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1" h="2549">
                  <a:moveTo>
                    <a:pt x="42" y="2549"/>
                  </a:moveTo>
                  <a:lnTo>
                    <a:pt x="0" y="2534"/>
                  </a:lnTo>
                  <a:lnTo>
                    <a:pt x="44" y="2412"/>
                  </a:lnTo>
                  <a:lnTo>
                    <a:pt x="92" y="2279"/>
                  </a:lnTo>
                  <a:lnTo>
                    <a:pt x="143" y="2132"/>
                  </a:lnTo>
                  <a:lnTo>
                    <a:pt x="198" y="1975"/>
                  </a:lnTo>
                  <a:lnTo>
                    <a:pt x="255" y="1809"/>
                  </a:lnTo>
                  <a:lnTo>
                    <a:pt x="314" y="1640"/>
                  </a:lnTo>
                  <a:lnTo>
                    <a:pt x="371" y="1465"/>
                  </a:lnTo>
                  <a:lnTo>
                    <a:pt x="428" y="1287"/>
                  </a:lnTo>
                  <a:lnTo>
                    <a:pt x="483" y="1110"/>
                  </a:lnTo>
                  <a:lnTo>
                    <a:pt x="538" y="937"/>
                  </a:lnTo>
                  <a:lnTo>
                    <a:pt x="588" y="766"/>
                  </a:lnTo>
                  <a:lnTo>
                    <a:pt x="633" y="600"/>
                  </a:lnTo>
                  <a:lnTo>
                    <a:pt x="673" y="445"/>
                  </a:lnTo>
                  <a:lnTo>
                    <a:pt x="709" y="300"/>
                  </a:lnTo>
                  <a:lnTo>
                    <a:pt x="757" y="47"/>
                  </a:lnTo>
                  <a:lnTo>
                    <a:pt x="772" y="13"/>
                  </a:lnTo>
                  <a:lnTo>
                    <a:pt x="797" y="0"/>
                  </a:lnTo>
                  <a:lnTo>
                    <a:pt x="841" y="40"/>
                  </a:lnTo>
                  <a:lnTo>
                    <a:pt x="835" y="154"/>
                  </a:lnTo>
                  <a:lnTo>
                    <a:pt x="803" y="344"/>
                  </a:lnTo>
                  <a:lnTo>
                    <a:pt x="761" y="538"/>
                  </a:lnTo>
                  <a:lnTo>
                    <a:pt x="727" y="663"/>
                  </a:lnTo>
                  <a:lnTo>
                    <a:pt x="42" y="2549"/>
                  </a:lnTo>
                  <a:close/>
                </a:path>
              </a:pathLst>
            </a:custGeom>
            <a:solidFill>
              <a:srgbClr val="000000"/>
            </a:solidFill>
            <a:ln w="9525">
              <a:noFill/>
              <a:round/>
              <a:headEnd/>
              <a:tailEnd/>
            </a:ln>
          </p:spPr>
          <p:txBody>
            <a:bodyPr/>
            <a:lstStyle/>
            <a:p>
              <a:endParaRPr lang="en-US"/>
            </a:p>
          </p:txBody>
        </p:sp>
        <p:sp>
          <p:nvSpPr>
            <p:cNvPr id="47170" name="Freeform 63"/>
            <p:cNvSpPr>
              <a:spLocks noChangeAspect="1"/>
            </p:cNvSpPr>
            <p:nvPr/>
          </p:nvSpPr>
          <p:spPr bwMode="auto">
            <a:xfrm>
              <a:off x="4757" y="2236"/>
              <a:ext cx="274" cy="1489"/>
            </a:xfrm>
            <a:custGeom>
              <a:avLst/>
              <a:gdLst>
                <a:gd name="T0" fmla="*/ 12 w 757"/>
                <a:gd name="T1" fmla="*/ 912 h 2431"/>
                <a:gd name="T2" fmla="*/ 0 w 757"/>
                <a:gd name="T3" fmla="*/ 908 h 2431"/>
                <a:gd name="T4" fmla="*/ 7 w 757"/>
                <a:gd name="T5" fmla="*/ 856 h 2431"/>
                <a:gd name="T6" fmla="*/ 13 w 757"/>
                <a:gd name="T7" fmla="*/ 805 h 2431"/>
                <a:gd name="T8" fmla="*/ 19 w 757"/>
                <a:gd name="T9" fmla="*/ 754 h 2431"/>
                <a:gd name="T10" fmla="*/ 24 w 757"/>
                <a:gd name="T11" fmla="*/ 701 h 2431"/>
                <a:gd name="T12" fmla="*/ 31 w 757"/>
                <a:gd name="T13" fmla="*/ 616 h 2431"/>
                <a:gd name="T14" fmla="*/ 38 w 757"/>
                <a:gd name="T15" fmla="*/ 529 h 2431"/>
                <a:gd name="T16" fmla="*/ 46 w 757"/>
                <a:gd name="T17" fmla="*/ 442 h 2431"/>
                <a:gd name="T18" fmla="*/ 54 w 757"/>
                <a:gd name="T19" fmla="*/ 354 h 2431"/>
                <a:gd name="T20" fmla="*/ 62 w 757"/>
                <a:gd name="T21" fmla="*/ 266 h 2431"/>
                <a:gd name="T22" fmla="*/ 66 w 757"/>
                <a:gd name="T23" fmla="*/ 223 h 2431"/>
                <a:gd name="T24" fmla="*/ 70 w 757"/>
                <a:gd name="T25" fmla="*/ 179 h 2431"/>
                <a:gd name="T26" fmla="*/ 75 w 757"/>
                <a:gd name="T27" fmla="*/ 137 h 2431"/>
                <a:gd name="T28" fmla="*/ 79 w 757"/>
                <a:gd name="T29" fmla="*/ 95 h 2431"/>
                <a:gd name="T30" fmla="*/ 84 w 757"/>
                <a:gd name="T31" fmla="*/ 53 h 2431"/>
                <a:gd name="T32" fmla="*/ 89 w 757"/>
                <a:gd name="T33" fmla="*/ 11 h 2431"/>
                <a:gd name="T34" fmla="*/ 91 w 757"/>
                <a:gd name="T35" fmla="*/ 3 h 2431"/>
                <a:gd name="T36" fmla="*/ 94 w 757"/>
                <a:gd name="T37" fmla="*/ 0 h 2431"/>
                <a:gd name="T38" fmla="*/ 99 w 757"/>
                <a:gd name="T39" fmla="*/ 13 h 2431"/>
                <a:gd name="T40" fmla="*/ 98 w 757"/>
                <a:gd name="T41" fmla="*/ 68 h 2431"/>
                <a:gd name="T42" fmla="*/ 93 w 757"/>
                <a:gd name="T43" fmla="*/ 135 h 2431"/>
                <a:gd name="T44" fmla="*/ 87 w 757"/>
                <a:gd name="T45" fmla="*/ 203 h 2431"/>
                <a:gd name="T46" fmla="*/ 81 w 757"/>
                <a:gd name="T47" fmla="*/ 259 h 2431"/>
                <a:gd name="T48" fmla="*/ 75 w 757"/>
                <a:gd name="T49" fmla="*/ 316 h 2431"/>
                <a:gd name="T50" fmla="*/ 69 w 757"/>
                <a:gd name="T51" fmla="*/ 373 h 2431"/>
                <a:gd name="T52" fmla="*/ 62 w 757"/>
                <a:gd name="T53" fmla="*/ 429 h 2431"/>
                <a:gd name="T54" fmla="*/ 56 w 757"/>
                <a:gd name="T55" fmla="*/ 486 h 2431"/>
                <a:gd name="T56" fmla="*/ 50 w 757"/>
                <a:gd name="T57" fmla="*/ 543 h 2431"/>
                <a:gd name="T58" fmla="*/ 44 w 757"/>
                <a:gd name="T59" fmla="*/ 601 h 2431"/>
                <a:gd name="T60" fmla="*/ 38 w 757"/>
                <a:gd name="T61" fmla="*/ 658 h 2431"/>
                <a:gd name="T62" fmla="*/ 33 w 757"/>
                <a:gd name="T63" fmla="*/ 715 h 2431"/>
                <a:gd name="T64" fmla="*/ 28 w 757"/>
                <a:gd name="T65" fmla="*/ 766 h 2431"/>
                <a:gd name="T66" fmla="*/ 23 w 757"/>
                <a:gd name="T67" fmla="*/ 815 h 2431"/>
                <a:gd name="T68" fmla="*/ 18 w 757"/>
                <a:gd name="T69" fmla="*/ 862 h 2431"/>
                <a:gd name="T70" fmla="*/ 12 w 757"/>
                <a:gd name="T71" fmla="*/ 912 h 2431"/>
                <a:gd name="T72" fmla="*/ 12 w 757"/>
                <a:gd name="T73" fmla="*/ 912 h 24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7"/>
                <a:gd name="T112" fmla="*/ 0 h 2431"/>
                <a:gd name="T113" fmla="*/ 757 w 757"/>
                <a:gd name="T114" fmla="*/ 2431 h 24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7" h="2431">
                  <a:moveTo>
                    <a:pt x="90" y="2431"/>
                  </a:moveTo>
                  <a:lnTo>
                    <a:pt x="0" y="2420"/>
                  </a:lnTo>
                  <a:lnTo>
                    <a:pt x="52" y="2283"/>
                  </a:lnTo>
                  <a:lnTo>
                    <a:pt x="99" y="2146"/>
                  </a:lnTo>
                  <a:lnTo>
                    <a:pt x="143" y="2009"/>
                  </a:lnTo>
                  <a:lnTo>
                    <a:pt x="181" y="1869"/>
                  </a:lnTo>
                  <a:lnTo>
                    <a:pt x="238" y="1640"/>
                  </a:lnTo>
                  <a:lnTo>
                    <a:pt x="293" y="1409"/>
                  </a:lnTo>
                  <a:lnTo>
                    <a:pt x="350" y="1177"/>
                  </a:lnTo>
                  <a:lnTo>
                    <a:pt x="409" y="943"/>
                  </a:lnTo>
                  <a:lnTo>
                    <a:pt x="470" y="709"/>
                  </a:lnTo>
                  <a:lnTo>
                    <a:pt x="502" y="595"/>
                  </a:lnTo>
                  <a:lnTo>
                    <a:pt x="534" y="479"/>
                  </a:lnTo>
                  <a:lnTo>
                    <a:pt x="569" y="365"/>
                  </a:lnTo>
                  <a:lnTo>
                    <a:pt x="603" y="253"/>
                  </a:lnTo>
                  <a:lnTo>
                    <a:pt x="639" y="141"/>
                  </a:lnTo>
                  <a:lnTo>
                    <a:pt x="677" y="30"/>
                  </a:lnTo>
                  <a:lnTo>
                    <a:pt x="694" y="8"/>
                  </a:lnTo>
                  <a:lnTo>
                    <a:pt x="721" y="0"/>
                  </a:lnTo>
                  <a:lnTo>
                    <a:pt x="757" y="36"/>
                  </a:lnTo>
                  <a:lnTo>
                    <a:pt x="749" y="181"/>
                  </a:lnTo>
                  <a:lnTo>
                    <a:pt x="711" y="361"/>
                  </a:lnTo>
                  <a:lnTo>
                    <a:pt x="662" y="542"/>
                  </a:lnTo>
                  <a:lnTo>
                    <a:pt x="618" y="690"/>
                  </a:lnTo>
                  <a:lnTo>
                    <a:pt x="573" y="842"/>
                  </a:lnTo>
                  <a:lnTo>
                    <a:pt x="525" y="994"/>
                  </a:lnTo>
                  <a:lnTo>
                    <a:pt x="476" y="1144"/>
                  </a:lnTo>
                  <a:lnTo>
                    <a:pt x="428" y="1296"/>
                  </a:lnTo>
                  <a:lnTo>
                    <a:pt x="379" y="1448"/>
                  </a:lnTo>
                  <a:lnTo>
                    <a:pt x="333" y="1601"/>
                  </a:lnTo>
                  <a:lnTo>
                    <a:pt x="289" y="1753"/>
                  </a:lnTo>
                  <a:lnTo>
                    <a:pt x="249" y="1905"/>
                  </a:lnTo>
                  <a:lnTo>
                    <a:pt x="213" y="2042"/>
                  </a:lnTo>
                  <a:lnTo>
                    <a:pt x="177" y="2171"/>
                  </a:lnTo>
                  <a:lnTo>
                    <a:pt x="137" y="2298"/>
                  </a:lnTo>
                  <a:lnTo>
                    <a:pt x="90" y="2431"/>
                  </a:lnTo>
                  <a:close/>
                </a:path>
              </a:pathLst>
            </a:custGeom>
            <a:solidFill>
              <a:srgbClr val="000000"/>
            </a:solidFill>
            <a:ln w="9525">
              <a:noFill/>
              <a:round/>
              <a:headEnd/>
              <a:tailEnd/>
            </a:ln>
          </p:spPr>
          <p:txBody>
            <a:bodyPr/>
            <a:lstStyle/>
            <a:p>
              <a:endParaRPr lang="en-US"/>
            </a:p>
          </p:txBody>
        </p:sp>
        <p:sp>
          <p:nvSpPr>
            <p:cNvPr id="47171" name="Freeform 64"/>
            <p:cNvSpPr>
              <a:spLocks noChangeAspect="1"/>
            </p:cNvSpPr>
            <p:nvPr/>
          </p:nvSpPr>
          <p:spPr bwMode="auto">
            <a:xfrm>
              <a:off x="4594" y="3717"/>
              <a:ext cx="197" cy="167"/>
            </a:xfrm>
            <a:custGeom>
              <a:avLst/>
              <a:gdLst>
                <a:gd name="T0" fmla="*/ 4 w 541"/>
                <a:gd name="T1" fmla="*/ 68 h 272"/>
                <a:gd name="T2" fmla="*/ 24 w 541"/>
                <a:gd name="T3" fmla="*/ 51 h 272"/>
                <a:gd name="T4" fmla="*/ 33 w 541"/>
                <a:gd name="T5" fmla="*/ 38 h 272"/>
                <a:gd name="T6" fmla="*/ 42 w 541"/>
                <a:gd name="T7" fmla="*/ 24 h 272"/>
                <a:gd name="T8" fmla="*/ 50 w 541"/>
                <a:gd name="T9" fmla="*/ 10 h 272"/>
                <a:gd name="T10" fmla="*/ 59 w 541"/>
                <a:gd name="T11" fmla="*/ 0 h 272"/>
                <a:gd name="T12" fmla="*/ 70 w 541"/>
                <a:gd name="T13" fmla="*/ 0 h 272"/>
                <a:gd name="T14" fmla="*/ 72 w 541"/>
                <a:gd name="T15" fmla="*/ 7 h 272"/>
                <a:gd name="T16" fmla="*/ 69 w 541"/>
                <a:gd name="T17" fmla="*/ 18 h 272"/>
                <a:gd name="T18" fmla="*/ 63 w 541"/>
                <a:gd name="T19" fmla="*/ 31 h 272"/>
                <a:gd name="T20" fmla="*/ 55 w 541"/>
                <a:gd name="T21" fmla="*/ 44 h 272"/>
                <a:gd name="T22" fmla="*/ 45 w 541"/>
                <a:gd name="T23" fmla="*/ 59 h 272"/>
                <a:gd name="T24" fmla="*/ 35 w 541"/>
                <a:gd name="T25" fmla="*/ 72 h 272"/>
                <a:gd name="T26" fmla="*/ 24 w 541"/>
                <a:gd name="T27" fmla="*/ 85 h 272"/>
                <a:gd name="T28" fmla="*/ 15 w 541"/>
                <a:gd name="T29" fmla="*/ 95 h 272"/>
                <a:gd name="T30" fmla="*/ 2 w 541"/>
                <a:gd name="T31" fmla="*/ 103 h 272"/>
                <a:gd name="T32" fmla="*/ 0 w 541"/>
                <a:gd name="T33" fmla="*/ 87 h 272"/>
                <a:gd name="T34" fmla="*/ 1 w 541"/>
                <a:gd name="T35" fmla="*/ 75 h 272"/>
                <a:gd name="T36" fmla="*/ 4 w 541"/>
                <a:gd name="T37" fmla="*/ 68 h 272"/>
                <a:gd name="T38" fmla="*/ 4 w 541"/>
                <a:gd name="T39" fmla="*/ 68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1"/>
                <a:gd name="T61" fmla="*/ 0 h 272"/>
                <a:gd name="T62" fmla="*/ 541 w 541"/>
                <a:gd name="T63" fmla="*/ 272 h 2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1" h="272">
                  <a:moveTo>
                    <a:pt x="32" y="180"/>
                  </a:moveTo>
                  <a:lnTo>
                    <a:pt x="184" y="135"/>
                  </a:lnTo>
                  <a:lnTo>
                    <a:pt x="251" y="101"/>
                  </a:lnTo>
                  <a:lnTo>
                    <a:pt x="315" y="64"/>
                  </a:lnTo>
                  <a:lnTo>
                    <a:pt x="380" y="28"/>
                  </a:lnTo>
                  <a:lnTo>
                    <a:pt x="448" y="0"/>
                  </a:lnTo>
                  <a:lnTo>
                    <a:pt x="528" y="0"/>
                  </a:lnTo>
                  <a:lnTo>
                    <a:pt x="541" y="19"/>
                  </a:lnTo>
                  <a:lnTo>
                    <a:pt x="522" y="49"/>
                  </a:lnTo>
                  <a:lnTo>
                    <a:pt x="477" y="82"/>
                  </a:lnTo>
                  <a:lnTo>
                    <a:pt x="414" y="118"/>
                  </a:lnTo>
                  <a:lnTo>
                    <a:pt x="340" y="156"/>
                  </a:lnTo>
                  <a:lnTo>
                    <a:pt x="260" y="192"/>
                  </a:lnTo>
                  <a:lnTo>
                    <a:pt x="182" y="224"/>
                  </a:lnTo>
                  <a:lnTo>
                    <a:pt x="110" y="251"/>
                  </a:lnTo>
                  <a:lnTo>
                    <a:pt x="13" y="272"/>
                  </a:lnTo>
                  <a:lnTo>
                    <a:pt x="0" y="230"/>
                  </a:lnTo>
                  <a:lnTo>
                    <a:pt x="11" y="199"/>
                  </a:lnTo>
                  <a:lnTo>
                    <a:pt x="32" y="180"/>
                  </a:lnTo>
                  <a:close/>
                </a:path>
              </a:pathLst>
            </a:custGeom>
            <a:solidFill>
              <a:srgbClr val="000000"/>
            </a:solidFill>
            <a:ln w="9525">
              <a:noFill/>
              <a:round/>
              <a:headEnd/>
              <a:tailEnd/>
            </a:ln>
          </p:spPr>
          <p:txBody>
            <a:bodyPr/>
            <a:lstStyle/>
            <a:p>
              <a:endParaRPr lang="en-US"/>
            </a:p>
          </p:txBody>
        </p:sp>
        <p:sp>
          <p:nvSpPr>
            <p:cNvPr id="47172" name="Freeform 65"/>
            <p:cNvSpPr>
              <a:spLocks noChangeAspect="1"/>
            </p:cNvSpPr>
            <p:nvPr/>
          </p:nvSpPr>
          <p:spPr bwMode="auto">
            <a:xfrm>
              <a:off x="4973" y="2461"/>
              <a:ext cx="91" cy="808"/>
            </a:xfrm>
            <a:custGeom>
              <a:avLst/>
              <a:gdLst>
                <a:gd name="T0" fmla="*/ 9 w 251"/>
                <a:gd name="T1" fmla="*/ 11 h 1319"/>
                <a:gd name="T2" fmla="*/ 21 w 251"/>
                <a:gd name="T3" fmla="*/ 189 h 1319"/>
                <a:gd name="T4" fmla="*/ 25 w 251"/>
                <a:gd name="T5" fmla="*/ 252 h 1319"/>
                <a:gd name="T6" fmla="*/ 29 w 251"/>
                <a:gd name="T7" fmla="*/ 339 h 1319"/>
                <a:gd name="T8" fmla="*/ 33 w 251"/>
                <a:gd name="T9" fmla="*/ 486 h 1319"/>
                <a:gd name="T10" fmla="*/ 30 w 251"/>
                <a:gd name="T11" fmla="*/ 495 h 1319"/>
                <a:gd name="T12" fmla="*/ 27 w 251"/>
                <a:gd name="T13" fmla="*/ 488 h 1319"/>
                <a:gd name="T14" fmla="*/ 24 w 251"/>
                <a:gd name="T15" fmla="*/ 444 h 1319"/>
                <a:gd name="T16" fmla="*/ 18 w 251"/>
                <a:gd name="T17" fmla="*/ 355 h 1319"/>
                <a:gd name="T18" fmla="*/ 12 w 251"/>
                <a:gd name="T19" fmla="*/ 260 h 1319"/>
                <a:gd name="T20" fmla="*/ 8 w 251"/>
                <a:gd name="T21" fmla="*/ 199 h 1319"/>
                <a:gd name="T22" fmla="*/ 0 w 251"/>
                <a:gd name="T23" fmla="*/ 14 h 1319"/>
                <a:gd name="T24" fmla="*/ 1 w 251"/>
                <a:gd name="T25" fmla="*/ 4 h 1319"/>
                <a:gd name="T26" fmla="*/ 4 w 251"/>
                <a:gd name="T27" fmla="*/ 0 h 1319"/>
                <a:gd name="T28" fmla="*/ 9 w 251"/>
                <a:gd name="T29" fmla="*/ 11 h 1319"/>
                <a:gd name="T30" fmla="*/ 9 w 251"/>
                <a:gd name="T31" fmla="*/ 11 h 1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1"/>
                <a:gd name="T49" fmla="*/ 0 h 1319"/>
                <a:gd name="T50" fmla="*/ 251 w 251"/>
                <a:gd name="T51" fmla="*/ 1319 h 13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1" h="1319">
                  <a:moveTo>
                    <a:pt x="67" y="30"/>
                  </a:moveTo>
                  <a:lnTo>
                    <a:pt x="158" y="505"/>
                  </a:lnTo>
                  <a:lnTo>
                    <a:pt x="189" y="673"/>
                  </a:lnTo>
                  <a:lnTo>
                    <a:pt x="223" y="905"/>
                  </a:lnTo>
                  <a:lnTo>
                    <a:pt x="251" y="1294"/>
                  </a:lnTo>
                  <a:lnTo>
                    <a:pt x="232" y="1319"/>
                  </a:lnTo>
                  <a:lnTo>
                    <a:pt x="206" y="1300"/>
                  </a:lnTo>
                  <a:lnTo>
                    <a:pt x="183" y="1184"/>
                  </a:lnTo>
                  <a:lnTo>
                    <a:pt x="139" y="946"/>
                  </a:lnTo>
                  <a:lnTo>
                    <a:pt x="92" y="694"/>
                  </a:lnTo>
                  <a:lnTo>
                    <a:pt x="57" y="530"/>
                  </a:lnTo>
                  <a:lnTo>
                    <a:pt x="0" y="38"/>
                  </a:lnTo>
                  <a:lnTo>
                    <a:pt x="10" y="11"/>
                  </a:lnTo>
                  <a:lnTo>
                    <a:pt x="31" y="0"/>
                  </a:lnTo>
                  <a:lnTo>
                    <a:pt x="67" y="30"/>
                  </a:lnTo>
                  <a:close/>
                </a:path>
              </a:pathLst>
            </a:custGeom>
            <a:solidFill>
              <a:srgbClr val="000000"/>
            </a:solidFill>
            <a:ln w="9525">
              <a:noFill/>
              <a:round/>
              <a:headEnd/>
              <a:tailEnd/>
            </a:ln>
          </p:spPr>
          <p:txBody>
            <a:bodyPr/>
            <a:lstStyle/>
            <a:p>
              <a:endParaRPr lang="en-US"/>
            </a:p>
          </p:txBody>
        </p:sp>
        <p:sp>
          <p:nvSpPr>
            <p:cNvPr id="47173" name="Freeform 66"/>
            <p:cNvSpPr>
              <a:spLocks noChangeAspect="1"/>
            </p:cNvSpPr>
            <p:nvPr/>
          </p:nvSpPr>
          <p:spPr bwMode="auto">
            <a:xfrm>
              <a:off x="4684" y="2131"/>
              <a:ext cx="30" cy="171"/>
            </a:xfrm>
            <a:custGeom>
              <a:avLst/>
              <a:gdLst>
                <a:gd name="T0" fmla="*/ 11 w 80"/>
                <a:gd name="T1" fmla="*/ 14 h 281"/>
                <a:gd name="T2" fmla="*/ 11 w 80"/>
                <a:gd name="T3" fmla="*/ 54 h 281"/>
                <a:gd name="T4" fmla="*/ 11 w 80"/>
                <a:gd name="T5" fmla="*/ 96 h 281"/>
                <a:gd name="T6" fmla="*/ 8 w 80"/>
                <a:gd name="T7" fmla="*/ 104 h 281"/>
                <a:gd name="T8" fmla="*/ 4 w 80"/>
                <a:gd name="T9" fmla="*/ 97 h 281"/>
                <a:gd name="T10" fmla="*/ 3 w 80"/>
                <a:gd name="T11" fmla="*/ 72 h 281"/>
                <a:gd name="T12" fmla="*/ 0 w 80"/>
                <a:gd name="T13" fmla="*/ 16 h 281"/>
                <a:gd name="T14" fmla="*/ 2 w 80"/>
                <a:gd name="T15" fmla="*/ 4 h 281"/>
                <a:gd name="T16" fmla="*/ 5 w 80"/>
                <a:gd name="T17" fmla="*/ 0 h 281"/>
                <a:gd name="T18" fmla="*/ 11 w 80"/>
                <a:gd name="T19" fmla="*/ 14 h 281"/>
                <a:gd name="T20" fmla="*/ 11 w 80"/>
                <a:gd name="T21" fmla="*/ 14 h 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281"/>
                <a:gd name="T35" fmla="*/ 80 w 80"/>
                <a:gd name="T36" fmla="*/ 281 h 2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281">
                  <a:moveTo>
                    <a:pt x="78" y="38"/>
                  </a:moveTo>
                  <a:lnTo>
                    <a:pt x="80" y="146"/>
                  </a:lnTo>
                  <a:lnTo>
                    <a:pt x="76" y="259"/>
                  </a:lnTo>
                  <a:lnTo>
                    <a:pt x="55" y="281"/>
                  </a:lnTo>
                  <a:lnTo>
                    <a:pt x="32" y="261"/>
                  </a:lnTo>
                  <a:lnTo>
                    <a:pt x="24" y="196"/>
                  </a:lnTo>
                  <a:lnTo>
                    <a:pt x="0" y="42"/>
                  </a:lnTo>
                  <a:lnTo>
                    <a:pt x="11" y="11"/>
                  </a:lnTo>
                  <a:lnTo>
                    <a:pt x="36" y="0"/>
                  </a:lnTo>
                  <a:lnTo>
                    <a:pt x="78" y="38"/>
                  </a:lnTo>
                  <a:close/>
                </a:path>
              </a:pathLst>
            </a:custGeom>
            <a:solidFill>
              <a:schemeClr val="folHlink"/>
            </a:solidFill>
            <a:ln w="9525">
              <a:noFill/>
              <a:round/>
              <a:headEnd/>
              <a:tailEnd/>
            </a:ln>
          </p:spPr>
          <p:txBody>
            <a:bodyPr/>
            <a:lstStyle/>
            <a:p>
              <a:endParaRPr lang="en-US"/>
            </a:p>
          </p:txBody>
        </p:sp>
        <p:sp>
          <p:nvSpPr>
            <p:cNvPr id="47174" name="Freeform 67"/>
            <p:cNvSpPr>
              <a:spLocks noChangeAspect="1"/>
            </p:cNvSpPr>
            <p:nvPr/>
          </p:nvSpPr>
          <p:spPr bwMode="auto">
            <a:xfrm>
              <a:off x="4692" y="2608"/>
              <a:ext cx="19" cy="103"/>
            </a:xfrm>
            <a:custGeom>
              <a:avLst/>
              <a:gdLst>
                <a:gd name="T0" fmla="*/ 5 w 53"/>
                <a:gd name="T1" fmla="*/ 9 h 168"/>
                <a:gd name="T2" fmla="*/ 7 w 53"/>
                <a:gd name="T3" fmla="*/ 55 h 168"/>
                <a:gd name="T4" fmla="*/ 4 w 53"/>
                <a:gd name="T5" fmla="*/ 63 h 168"/>
                <a:gd name="T6" fmla="*/ 1 w 53"/>
                <a:gd name="T7" fmla="*/ 55 h 168"/>
                <a:gd name="T8" fmla="*/ 0 w 53"/>
                <a:gd name="T9" fmla="*/ 9 h 168"/>
                <a:gd name="T10" fmla="*/ 3 w 53"/>
                <a:gd name="T11" fmla="*/ 0 h 168"/>
                <a:gd name="T12" fmla="*/ 5 w 53"/>
                <a:gd name="T13" fmla="*/ 9 h 168"/>
                <a:gd name="T14" fmla="*/ 5 w 53"/>
                <a:gd name="T15" fmla="*/ 9 h 168"/>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68"/>
                <a:gd name="T26" fmla="*/ 53 w 53"/>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68">
                  <a:moveTo>
                    <a:pt x="43" y="23"/>
                  </a:moveTo>
                  <a:lnTo>
                    <a:pt x="53" y="145"/>
                  </a:lnTo>
                  <a:lnTo>
                    <a:pt x="32" y="168"/>
                  </a:lnTo>
                  <a:lnTo>
                    <a:pt x="9" y="147"/>
                  </a:lnTo>
                  <a:lnTo>
                    <a:pt x="0" y="23"/>
                  </a:lnTo>
                  <a:lnTo>
                    <a:pt x="23" y="0"/>
                  </a:lnTo>
                  <a:lnTo>
                    <a:pt x="43" y="23"/>
                  </a:lnTo>
                  <a:close/>
                </a:path>
              </a:pathLst>
            </a:custGeom>
            <a:solidFill>
              <a:srgbClr val="000000"/>
            </a:solidFill>
            <a:ln w="9525">
              <a:noFill/>
              <a:round/>
              <a:headEnd/>
              <a:tailEnd/>
            </a:ln>
          </p:spPr>
          <p:txBody>
            <a:bodyPr/>
            <a:lstStyle/>
            <a:p>
              <a:endParaRPr lang="en-US"/>
            </a:p>
          </p:txBody>
        </p:sp>
        <p:sp>
          <p:nvSpPr>
            <p:cNvPr id="47175" name="Freeform 68"/>
            <p:cNvSpPr>
              <a:spLocks noChangeAspect="1"/>
            </p:cNvSpPr>
            <p:nvPr/>
          </p:nvSpPr>
          <p:spPr bwMode="auto">
            <a:xfrm>
              <a:off x="4194" y="3415"/>
              <a:ext cx="387" cy="200"/>
            </a:xfrm>
            <a:custGeom>
              <a:avLst/>
              <a:gdLst>
                <a:gd name="T0" fmla="*/ 120 w 1067"/>
                <a:gd name="T1" fmla="*/ 75 h 327"/>
                <a:gd name="T2" fmla="*/ 111 w 1067"/>
                <a:gd name="T3" fmla="*/ 63 h 327"/>
                <a:gd name="T4" fmla="*/ 107 w 1067"/>
                <a:gd name="T5" fmla="*/ 48 h 327"/>
                <a:gd name="T6" fmla="*/ 110 w 1067"/>
                <a:gd name="T7" fmla="*/ 35 h 327"/>
                <a:gd name="T8" fmla="*/ 122 w 1067"/>
                <a:gd name="T9" fmla="*/ 31 h 327"/>
                <a:gd name="T10" fmla="*/ 109 w 1067"/>
                <a:gd name="T11" fmla="*/ 16 h 327"/>
                <a:gd name="T12" fmla="*/ 107 w 1067"/>
                <a:gd name="T13" fmla="*/ 6 h 327"/>
                <a:gd name="T14" fmla="*/ 110 w 1067"/>
                <a:gd name="T15" fmla="*/ 0 h 327"/>
                <a:gd name="T16" fmla="*/ 132 w 1067"/>
                <a:gd name="T17" fmla="*/ 24 h 327"/>
                <a:gd name="T18" fmla="*/ 138 w 1067"/>
                <a:gd name="T19" fmla="*/ 44 h 327"/>
                <a:gd name="T20" fmla="*/ 135 w 1067"/>
                <a:gd name="T21" fmla="*/ 61 h 327"/>
                <a:gd name="T22" fmla="*/ 140 w 1067"/>
                <a:gd name="T23" fmla="*/ 80 h 327"/>
                <a:gd name="T24" fmla="*/ 139 w 1067"/>
                <a:gd name="T25" fmla="*/ 100 h 327"/>
                <a:gd name="T26" fmla="*/ 133 w 1067"/>
                <a:gd name="T27" fmla="*/ 115 h 327"/>
                <a:gd name="T28" fmla="*/ 125 w 1067"/>
                <a:gd name="T29" fmla="*/ 122 h 327"/>
                <a:gd name="T30" fmla="*/ 91 w 1067"/>
                <a:gd name="T31" fmla="*/ 111 h 327"/>
                <a:gd name="T32" fmla="*/ 75 w 1067"/>
                <a:gd name="T33" fmla="*/ 102 h 327"/>
                <a:gd name="T34" fmla="*/ 57 w 1067"/>
                <a:gd name="T35" fmla="*/ 98 h 327"/>
                <a:gd name="T36" fmla="*/ 29 w 1067"/>
                <a:gd name="T37" fmla="*/ 105 h 327"/>
                <a:gd name="T38" fmla="*/ 3 w 1067"/>
                <a:gd name="T39" fmla="*/ 102 h 327"/>
                <a:gd name="T40" fmla="*/ 0 w 1067"/>
                <a:gd name="T41" fmla="*/ 93 h 327"/>
                <a:gd name="T42" fmla="*/ 3 w 1067"/>
                <a:gd name="T43" fmla="*/ 86 h 327"/>
                <a:gd name="T44" fmla="*/ 56 w 1067"/>
                <a:gd name="T45" fmla="*/ 73 h 327"/>
                <a:gd name="T46" fmla="*/ 120 w 1067"/>
                <a:gd name="T47" fmla="*/ 75 h 327"/>
                <a:gd name="T48" fmla="*/ 120 w 1067"/>
                <a:gd name="T49" fmla="*/ 75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7"/>
                <a:gd name="T76" fmla="*/ 0 h 327"/>
                <a:gd name="T77" fmla="*/ 1067 w 1067"/>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7" h="327">
                  <a:moveTo>
                    <a:pt x="909" y="199"/>
                  </a:moveTo>
                  <a:lnTo>
                    <a:pt x="840" y="169"/>
                  </a:lnTo>
                  <a:lnTo>
                    <a:pt x="812" y="129"/>
                  </a:lnTo>
                  <a:lnTo>
                    <a:pt x="835" y="95"/>
                  </a:lnTo>
                  <a:lnTo>
                    <a:pt x="926" y="81"/>
                  </a:lnTo>
                  <a:lnTo>
                    <a:pt x="827" y="43"/>
                  </a:lnTo>
                  <a:lnTo>
                    <a:pt x="810" y="17"/>
                  </a:lnTo>
                  <a:lnTo>
                    <a:pt x="837" y="0"/>
                  </a:lnTo>
                  <a:lnTo>
                    <a:pt x="1004" y="64"/>
                  </a:lnTo>
                  <a:lnTo>
                    <a:pt x="1051" y="117"/>
                  </a:lnTo>
                  <a:lnTo>
                    <a:pt x="1025" y="163"/>
                  </a:lnTo>
                  <a:lnTo>
                    <a:pt x="1067" y="214"/>
                  </a:lnTo>
                  <a:lnTo>
                    <a:pt x="1053" y="266"/>
                  </a:lnTo>
                  <a:lnTo>
                    <a:pt x="1008" y="308"/>
                  </a:lnTo>
                  <a:lnTo>
                    <a:pt x="951" y="327"/>
                  </a:lnTo>
                  <a:lnTo>
                    <a:pt x="694" y="298"/>
                  </a:lnTo>
                  <a:lnTo>
                    <a:pt x="567" y="273"/>
                  </a:lnTo>
                  <a:lnTo>
                    <a:pt x="435" y="262"/>
                  </a:lnTo>
                  <a:lnTo>
                    <a:pt x="223" y="279"/>
                  </a:lnTo>
                  <a:lnTo>
                    <a:pt x="21" y="273"/>
                  </a:lnTo>
                  <a:lnTo>
                    <a:pt x="0" y="249"/>
                  </a:lnTo>
                  <a:lnTo>
                    <a:pt x="25" y="230"/>
                  </a:lnTo>
                  <a:lnTo>
                    <a:pt x="426" y="197"/>
                  </a:lnTo>
                  <a:lnTo>
                    <a:pt x="909" y="199"/>
                  </a:lnTo>
                  <a:close/>
                </a:path>
              </a:pathLst>
            </a:custGeom>
            <a:solidFill>
              <a:srgbClr val="000000"/>
            </a:solidFill>
            <a:ln w="9525">
              <a:noFill/>
              <a:round/>
              <a:headEnd/>
              <a:tailEnd/>
            </a:ln>
          </p:spPr>
          <p:txBody>
            <a:bodyPr/>
            <a:lstStyle/>
            <a:p>
              <a:endParaRPr lang="en-US"/>
            </a:p>
          </p:txBody>
        </p:sp>
        <p:sp>
          <p:nvSpPr>
            <p:cNvPr id="47176" name="Freeform 69"/>
            <p:cNvSpPr>
              <a:spLocks noChangeAspect="1"/>
            </p:cNvSpPr>
            <p:nvPr/>
          </p:nvSpPr>
          <p:spPr bwMode="auto">
            <a:xfrm>
              <a:off x="4902" y="2908"/>
              <a:ext cx="133" cy="173"/>
            </a:xfrm>
            <a:custGeom>
              <a:avLst/>
              <a:gdLst>
                <a:gd name="T0" fmla="*/ 6 w 366"/>
                <a:gd name="T1" fmla="*/ 0 h 281"/>
                <a:gd name="T2" fmla="*/ 15 w 366"/>
                <a:gd name="T3" fmla="*/ 16 h 281"/>
                <a:gd name="T4" fmla="*/ 21 w 366"/>
                <a:gd name="T5" fmla="*/ 30 h 281"/>
                <a:gd name="T6" fmla="*/ 28 w 366"/>
                <a:gd name="T7" fmla="*/ 45 h 281"/>
                <a:gd name="T8" fmla="*/ 41 w 366"/>
                <a:gd name="T9" fmla="*/ 74 h 281"/>
                <a:gd name="T10" fmla="*/ 48 w 366"/>
                <a:gd name="T11" fmla="*/ 94 h 281"/>
                <a:gd name="T12" fmla="*/ 48 w 366"/>
                <a:gd name="T13" fmla="*/ 107 h 281"/>
                <a:gd name="T14" fmla="*/ 44 w 366"/>
                <a:gd name="T15" fmla="*/ 107 h 281"/>
                <a:gd name="T16" fmla="*/ 36 w 366"/>
                <a:gd name="T17" fmla="*/ 88 h 281"/>
                <a:gd name="T18" fmla="*/ 28 w 366"/>
                <a:gd name="T19" fmla="*/ 68 h 281"/>
                <a:gd name="T20" fmla="*/ 21 w 366"/>
                <a:gd name="T21" fmla="*/ 57 h 281"/>
                <a:gd name="T22" fmla="*/ 14 w 366"/>
                <a:gd name="T23" fmla="*/ 45 h 281"/>
                <a:gd name="T24" fmla="*/ 1 w 366"/>
                <a:gd name="T25" fmla="*/ 22 h 281"/>
                <a:gd name="T26" fmla="*/ 0 w 366"/>
                <a:gd name="T27" fmla="*/ 4 h 281"/>
                <a:gd name="T28" fmla="*/ 6 w 366"/>
                <a:gd name="T29" fmla="*/ 0 h 281"/>
                <a:gd name="T30" fmla="*/ 6 w 366"/>
                <a:gd name="T31" fmla="*/ 0 h 2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6"/>
                <a:gd name="T49" fmla="*/ 0 h 281"/>
                <a:gd name="T50" fmla="*/ 366 w 366"/>
                <a:gd name="T51" fmla="*/ 281 h 2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6" h="281">
                  <a:moveTo>
                    <a:pt x="47" y="0"/>
                  </a:moveTo>
                  <a:lnTo>
                    <a:pt x="115" y="43"/>
                  </a:lnTo>
                  <a:lnTo>
                    <a:pt x="163" y="80"/>
                  </a:lnTo>
                  <a:lnTo>
                    <a:pt x="214" y="119"/>
                  </a:lnTo>
                  <a:lnTo>
                    <a:pt x="309" y="196"/>
                  </a:lnTo>
                  <a:lnTo>
                    <a:pt x="365" y="249"/>
                  </a:lnTo>
                  <a:lnTo>
                    <a:pt x="366" y="281"/>
                  </a:lnTo>
                  <a:lnTo>
                    <a:pt x="336" y="281"/>
                  </a:lnTo>
                  <a:lnTo>
                    <a:pt x="273" y="232"/>
                  </a:lnTo>
                  <a:lnTo>
                    <a:pt x="209" y="180"/>
                  </a:lnTo>
                  <a:lnTo>
                    <a:pt x="159" y="150"/>
                  </a:lnTo>
                  <a:lnTo>
                    <a:pt x="108" y="119"/>
                  </a:lnTo>
                  <a:lnTo>
                    <a:pt x="11" y="57"/>
                  </a:lnTo>
                  <a:lnTo>
                    <a:pt x="0" y="9"/>
                  </a:lnTo>
                  <a:lnTo>
                    <a:pt x="47" y="0"/>
                  </a:lnTo>
                  <a:close/>
                </a:path>
              </a:pathLst>
            </a:custGeom>
            <a:solidFill>
              <a:srgbClr val="000000"/>
            </a:solidFill>
            <a:ln w="9525">
              <a:noFill/>
              <a:round/>
              <a:headEnd/>
              <a:tailEnd/>
            </a:ln>
          </p:spPr>
          <p:txBody>
            <a:bodyPr/>
            <a:lstStyle/>
            <a:p>
              <a:endParaRPr lang="en-US"/>
            </a:p>
          </p:txBody>
        </p:sp>
        <p:sp>
          <p:nvSpPr>
            <p:cNvPr id="47177" name="Freeform 70"/>
            <p:cNvSpPr>
              <a:spLocks noChangeAspect="1"/>
            </p:cNvSpPr>
            <p:nvPr/>
          </p:nvSpPr>
          <p:spPr bwMode="auto">
            <a:xfrm>
              <a:off x="4933" y="2750"/>
              <a:ext cx="88" cy="102"/>
            </a:xfrm>
            <a:custGeom>
              <a:avLst/>
              <a:gdLst>
                <a:gd name="T0" fmla="*/ 4 w 241"/>
                <a:gd name="T1" fmla="*/ 0 h 166"/>
                <a:gd name="T2" fmla="*/ 11 w 241"/>
                <a:gd name="T3" fmla="*/ 13 h 166"/>
                <a:gd name="T4" fmla="*/ 17 w 241"/>
                <a:gd name="T5" fmla="*/ 26 h 166"/>
                <a:gd name="T6" fmla="*/ 31 w 241"/>
                <a:gd name="T7" fmla="*/ 49 h 166"/>
                <a:gd name="T8" fmla="*/ 32 w 241"/>
                <a:gd name="T9" fmla="*/ 59 h 166"/>
                <a:gd name="T10" fmla="*/ 28 w 241"/>
                <a:gd name="T11" fmla="*/ 63 h 166"/>
                <a:gd name="T12" fmla="*/ 22 w 241"/>
                <a:gd name="T13" fmla="*/ 54 h 166"/>
                <a:gd name="T14" fmla="*/ 14 w 241"/>
                <a:gd name="T15" fmla="*/ 41 h 166"/>
                <a:gd name="T16" fmla="*/ 6 w 241"/>
                <a:gd name="T17" fmla="*/ 25 h 166"/>
                <a:gd name="T18" fmla="*/ 0 w 241"/>
                <a:gd name="T19" fmla="*/ 13 h 166"/>
                <a:gd name="T20" fmla="*/ 0 w 241"/>
                <a:gd name="T21" fmla="*/ 1 h 166"/>
                <a:gd name="T22" fmla="*/ 4 w 241"/>
                <a:gd name="T23" fmla="*/ 0 h 166"/>
                <a:gd name="T24" fmla="*/ 4 w 241"/>
                <a:gd name="T25" fmla="*/ 0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1"/>
                <a:gd name="T40" fmla="*/ 0 h 166"/>
                <a:gd name="T41" fmla="*/ 241 w 241"/>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1" h="166">
                  <a:moveTo>
                    <a:pt x="30" y="0"/>
                  </a:moveTo>
                  <a:lnTo>
                    <a:pt x="80" y="34"/>
                  </a:lnTo>
                  <a:lnTo>
                    <a:pt x="127" y="69"/>
                  </a:lnTo>
                  <a:lnTo>
                    <a:pt x="232" y="128"/>
                  </a:lnTo>
                  <a:lnTo>
                    <a:pt x="241" y="156"/>
                  </a:lnTo>
                  <a:lnTo>
                    <a:pt x="211" y="166"/>
                  </a:lnTo>
                  <a:lnTo>
                    <a:pt x="165" y="143"/>
                  </a:lnTo>
                  <a:lnTo>
                    <a:pt x="103" y="107"/>
                  </a:lnTo>
                  <a:lnTo>
                    <a:pt x="44" y="67"/>
                  </a:lnTo>
                  <a:lnTo>
                    <a:pt x="4" y="34"/>
                  </a:lnTo>
                  <a:lnTo>
                    <a:pt x="0" y="4"/>
                  </a:lnTo>
                  <a:lnTo>
                    <a:pt x="30" y="0"/>
                  </a:lnTo>
                  <a:close/>
                </a:path>
              </a:pathLst>
            </a:custGeom>
            <a:solidFill>
              <a:srgbClr val="000000"/>
            </a:solidFill>
            <a:ln w="9525">
              <a:noFill/>
              <a:round/>
              <a:headEnd/>
              <a:tailEnd/>
            </a:ln>
          </p:spPr>
          <p:txBody>
            <a:bodyPr/>
            <a:lstStyle/>
            <a:p>
              <a:endParaRPr lang="en-US"/>
            </a:p>
          </p:txBody>
        </p:sp>
        <p:sp>
          <p:nvSpPr>
            <p:cNvPr id="47178" name="Freeform 71"/>
            <p:cNvSpPr>
              <a:spLocks noChangeAspect="1"/>
            </p:cNvSpPr>
            <p:nvPr/>
          </p:nvSpPr>
          <p:spPr bwMode="auto">
            <a:xfrm>
              <a:off x="4934" y="2816"/>
              <a:ext cx="110" cy="126"/>
            </a:xfrm>
            <a:custGeom>
              <a:avLst/>
              <a:gdLst>
                <a:gd name="T0" fmla="*/ 4 w 300"/>
                <a:gd name="T1" fmla="*/ 0 h 205"/>
                <a:gd name="T2" fmla="*/ 12 w 300"/>
                <a:gd name="T3" fmla="*/ 10 h 205"/>
                <a:gd name="T4" fmla="*/ 23 w 300"/>
                <a:gd name="T5" fmla="*/ 28 h 205"/>
                <a:gd name="T6" fmla="*/ 33 w 300"/>
                <a:gd name="T7" fmla="*/ 47 h 205"/>
                <a:gd name="T8" fmla="*/ 40 w 300"/>
                <a:gd name="T9" fmla="*/ 61 h 205"/>
                <a:gd name="T10" fmla="*/ 40 w 300"/>
                <a:gd name="T11" fmla="*/ 76 h 205"/>
                <a:gd name="T12" fmla="*/ 35 w 300"/>
                <a:gd name="T13" fmla="*/ 77 h 205"/>
                <a:gd name="T14" fmla="*/ 27 w 300"/>
                <a:gd name="T15" fmla="*/ 61 h 205"/>
                <a:gd name="T16" fmla="*/ 19 w 300"/>
                <a:gd name="T17" fmla="*/ 44 h 205"/>
                <a:gd name="T18" fmla="*/ 10 w 300"/>
                <a:gd name="T19" fmla="*/ 30 h 205"/>
                <a:gd name="T20" fmla="*/ 1 w 300"/>
                <a:gd name="T21" fmla="*/ 14 h 205"/>
                <a:gd name="T22" fmla="*/ 0 w 300"/>
                <a:gd name="T23" fmla="*/ 2 h 205"/>
                <a:gd name="T24" fmla="*/ 4 w 300"/>
                <a:gd name="T25" fmla="*/ 0 h 205"/>
                <a:gd name="T26" fmla="*/ 4 w 300"/>
                <a:gd name="T27" fmla="*/ 0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205"/>
                <a:gd name="T44" fmla="*/ 300 w 300"/>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205">
                  <a:moveTo>
                    <a:pt x="30" y="0"/>
                  </a:moveTo>
                  <a:lnTo>
                    <a:pt x="89" y="28"/>
                  </a:lnTo>
                  <a:lnTo>
                    <a:pt x="169" y="74"/>
                  </a:lnTo>
                  <a:lnTo>
                    <a:pt x="245" y="123"/>
                  </a:lnTo>
                  <a:lnTo>
                    <a:pt x="296" y="161"/>
                  </a:lnTo>
                  <a:lnTo>
                    <a:pt x="300" y="201"/>
                  </a:lnTo>
                  <a:lnTo>
                    <a:pt x="262" y="205"/>
                  </a:lnTo>
                  <a:lnTo>
                    <a:pt x="199" y="161"/>
                  </a:lnTo>
                  <a:lnTo>
                    <a:pt x="139" y="117"/>
                  </a:lnTo>
                  <a:lnTo>
                    <a:pt x="72" y="78"/>
                  </a:lnTo>
                  <a:lnTo>
                    <a:pt x="7" y="38"/>
                  </a:lnTo>
                  <a:lnTo>
                    <a:pt x="0" y="7"/>
                  </a:lnTo>
                  <a:lnTo>
                    <a:pt x="30" y="0"/>
                  </a:lnTo>
                  <a:close/>
                </a:path>
              </a:pathLst>
            </a:custGeom>
            <a:solidFill>
              <a:srgbClr val="000000"/>
            </a:solidFill>
            <a:ln w="9525">
              <a:noFill/>
              <a:round/>
              <a:headEnd/>
              <a:tailEnd/>
            </a:ln>
          </p:spPr>
          <p:txBody>
            <a:bodyPr/>
            <a:lstStyle/>
            <a:p>
              <a:endParaRPr lang="en-US"/>
            </a:p>
          </p:txBody>
        </p:sp>
        <p:sp>
          <p:nvSpPr>
            <p:cNvPr id="47179" name="Freeform 72"/>
            <p:cNvSpPr>
              <a:spLocks noChangeAspect="1"/>
            </p:cNvSpPr>
            <p:nvPr/>
          </p:nvSpPr>
          <p:spPr bwMode="auto">
            <a:xfrm>
              <a:off x="4090" y="3438"/>
              <a:ext cx="44" cy="70"/>
            </a:xfrm>
            <a:custGeom>
              <a:avLst/>
              <a:gdLst>
                <a:gd name="T0" fmla="*/ 5 w 120"/>
                <a:gd name="T1" fmla="*/ 0 h 114"/>
                <a:gd name="T2" fmla="*/ 16 w 120"/>
                <a:gd name="T3" fmla="*/ 31 h 114"/>
                <a:gd name="T4" fmla="*/ 16 w 120"/>
                <a:gd name="T5" fmla="*/ 43 h 114"/>
                <a:gd name="T6" fmla="*/ 12 w 120"/>
                <a:gd name="T7" fmla="*/ 42 h 114"/>
                <a:gd name="T8" fmla="*/ 1 w 120"/>
                <a:gd name="T9" fmla="*/ 18 h 114"/>
                <a:gd name="T10" fmla="*/ 0 w 120"/>
                <a:gd name="T11" fmla="*/ 4 h 114"/>
                <a:gd name="T12" fmla="*/ 5 w 120"/>
                <a:gd name="T13" fmla="*/ 0 h 114"/>
                <a:gd name="T14" fmla="*/ 5 w 120"/>
                <a:gd name="T15" fmla="*/ 0 h 11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14"/>
                <a:gd name="T26" fmla="*/ 120 w 120"/>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14">
                  <a:moveTo>
                    <a:pt x="36" y="0"/>
                  </a:moveTo>
                  <a:lnTo>
                    <a:pt x="120" y="83"/>
                  </a:lnTo>
                  <a:lnTo>
                    <a:pt x="118" y="114"/>
                  </a:lnTo>
                  <a:lnTo>
                    <a:pt x="87" y="112"/>
                  </a:lnTo>
                  <a:lnTo>
                    <a:pt x="10" y="49"/>
                  </a:lnTo>
                  <a:lnTo>
                    <a:pt x="0" y="11"/>
                  </a:lnTo>
                  <a:lnTo>
                    <a:pt x="36" y="0"/>
                  </a:lnTo>
                  <a:close/>
                </a:path>
              </a:pathLst>
            </a:custGeom>
            <a:solidFill>
              <a:srgbClr val="000000"/>
            </a:solidFill>
            <a:ln w="9525">
              <a:noFill/>
              <a:round/>
              <a:headEnd/>
              <a:tailEnd/>
            </a:ln>
          </p:spPr>
          <p:txBody>
            <a:bodyPr/>
            <a:lstStyle/>
            <a:p>
              <a:endParaRPr lang="en-US"/>
            </a:p>
          </p:txBody>
        </p:sp>
        <p:sp>
          <p:nvSpPr>
            <p:cNvPr id="47180" name="Freeform 73"/>
            <p:cNvSpPr>
              <a:spLocks noChangeAspect="1"/>
            </p:cNvSpPr>
            <p:nvPr/>
          </p:nvSpPr>
          <p:spPr bwMode="auto">
            <a:xfrm>
              <a:off x="4531" y="3802"/>
              <a:ext cx="56" cy="99"/>
            </a:xfrm>
            <a:custGeom>
              <a:avLst/>
              <a:gdLst>
                <a:gd name="T0" fmla="*/ 4 w 154"/>
                <a:gd name="T1" fmla="*/ 0 h 161"/>
                <a:gd name="T2" fmla="*/ 16 w 154"/>
                <a:gd name="T3" fmla="*/ 16 h 161"/>
                <a:gd name="T4" fmla="*/ 20 w 154"/>
                <a:gd name="T5" fmla="*/ 42 h 161"/>
                <a:gd name="T6" fmla="*/ 19 w 154"/>
                <a:gd name="T7" fmla="*/ 61 h 161"/>
                <a:gd name="T8" fmla="*/ 10 w 154"/>
                <a:gd name="T9" fmla="*/ 38 h 161"/>
                <a:gd name="T10" fmla="*/ 2 w 154"/>
                <a:gd name="T11" fmla="*/ 15 h 161"/>
                <a:gd name="T12" fmla="*/ 0 w 154"/>
                <a:gd name="T13" fmla="*/ 5 h 161"/>
                <a:gd name="T14" fmla="*/ 4 w 154"/>
                <a:gd name="T15" fmla="*/ 0 h 161"/>
                <a:gd name="T16" fmla="*/ 4 w 154"/>
                <a:gd name="T17" fmla="*/ 0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61"/>
                <a:gd name="T29" fmla="*/ 154 w 154"/>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61">
                  <a:moveTo>
                    <a:pt x="28" y="0"/>
                  </a:moveTo>
                  <a:lnTo>
                    <a:pt x="125" y="43"/>
                  </a:lnTo>
                  <a:lnTo>
                    <a:pt x="154" y="112"/>
                  </a:lnTo>
                  <a:lnTo>
                    <a:pt x="142" y="161"/>
                  </a:lnTo>
                  <a:lnTo>
                    <a:pt x="78" y="100"/>
                  </a:lnTo>
                  <a:lnTo>
                    <a:pt x="13" y="41"/>
                  </a:lnTo>
                  <a:lnTo>
                    <a:pt x="0" y="13"/>
                  </a:lnTo>
                  <a:lnTo>
                    <a:pt x="28" y="0"/>
                  </a:lnTo>
                  <a:close/>
                </a:path>
              </a:pathLst>
            </a:custGeom>
            <a:solidFill>
              <a:srgbClr val="000000"/>
            </a:solidFill>
            <a:ln w="9525">
              <a:noFill/>
              <a:round/>
              <a:headEnd/>
              <a:tailEnd/>
            </a:ln>
          </p:spPr>
          <p:txBody>
            <a:bodyPr/>
            <a:lstStyle/>
            <a:p>
              <a:endParaRPr lang="en-US"/>
            </a:p>
          </p:txBody>
        </p:sp>
        <p:sp>
          <p:nvSpPr>
            <p:cNvPr id="47181" name="Freeform 74"/>
            <p:cNvSpPr>
              <a:spLocks noChangeAspect="1"/>
            </p:cNvSpPr>
            <p:nvPr/>
          </p:nvSpPr>
          <p:spPr bwMode="auto">
            <a:xfrm>
              <a:off x="4328" y="1837"/>
              <a:ext cx="21" cy="119"/>
            </a:xfrm>
            <a:custGeom>
              <a:avLst/>
              <a:gdLst>
                <a:gd name="T0" fmla="*/ 7 w 59"/>
                <a:gd name="T1" fmla="*/ 11 h 194"/>
                <a:gd name="T2" fmla="*/ 6 w 59"/>
                <a:gd name="T3" fmla="*/ 64 h 194"/>
                <a:gd name="T4" fmla="*/ 3 w 59"/>
                <a:gd name="T5" fmla="*/ 73 h 194"/>
                <a:gd name="T6" fmla="*/ 0 w 59"/>
                <a:gd name="T7" fmla="*/ 64 h 194"/>
                <a:gd name="T8" fmla="*/ 1 w 59"/>
                <a:gd name="T9" fmla="*/ 9 h 194"/>
                <a:gd name="T10" fmla="*/ 5 w 59"/>
                <a:gd name="T11" fmla="*/ 0 h 194"/>
                <a:gd name="T12" fmla="*/ 7 w 59"/>
                <a:gd name="T13" fmla="*/ 11 h 194"/>
                <a:gd name="T14" fmla="*/ 7 w 59"/>
                <a:gd name="T15" fmla="*/ 11 h 194"/>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94"/>
                <a:gd name="T26" fmla="*/ 59 w 59"/>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94">
                  <a:moveTo>
                    <a:pt x="59" y="29"/>
                  </a:moveTo>
                  <a:lnTo>
                    <a:pt x="44" y="171"/>
                  </a:lnTo>
                  <a:lnTo>
                    <a:pt x="23" y="194"/>
                  </a:lnTo>
                  <a:lnTo>
                    <a:pt x="0" y="171"/>
                  </a:lnTo>
                  <a:lnTo>
                    <a:pt x="11" y="23"/>
                  </a:lnTo>
                  <a:lnTo>
                    <a:pt x="38" y="0"/>
                  </a:lnTo>
                  <a:lnTo>
                    <a:pt x="59" y="29"/>
                  </a:lnTo>
                  <a:close/>
                </a:path>
              </a:pathLst>
            </a:custGeom>
            <a:solidFill>
              <a:srgbClr val="000000"/>
            </a:solidFill>
            <a:ln w="9525">
              <a:noFill/>
              <a:round/>
              <a:headEnd/>
              <a:tailEnd/>
            </a:ln>
          </p:spPr>
          <p:txBody>
            <a:bodyPr/>
            <a:lstStyle/>
            <a:p>
              <a:endParaRPr lang="en-US"/>
            </a:p>
          </p:txBody>
        </p:sp>
        <p:sp>
          <p:nvSpPr>
            <p:cNvPr id="47182" name="Freeform 75"/>
            <p:cNvSpPr>
              <a:spLocks noChangeAspect="1"/>
            </p:cNvSpPr>
            <p:nvPr/>
          </p:nvSpPr>
          <p:spPr bwMode="auto">
            <a:xfrm>
              <a:off x="4849" y="2111"/>
              <a:ext cx="31" cy="156"/>
            </a:xfrm>
            <a:custGeom>
              <a:avLst/>
              <a:gdLst>
                <a:gd name="T0" fmla="*/ 11 w 88"/>
                <a:gd name="T1" fmla="*/ 11 h 252"/>
                <a:gd name="T2" fmla="*/ 9 w 88"/>
                <a:gd name="T3" fmla="*/ 82 h 252"/>
                <a:gd name="T4" fmla="*/ 7 w 88"/>
                <a:gd name="T5" fmla="*/ 93 h 252"/>
                <a:gd name="T6" fmla="*/ 5 w 88"/>
                <a:gd name="T7" fmla="*/ 97 h 252"/>
                <a:gd name="T8" fmla="*/ 0 w 88"/>
                <a:gd name="T9" fmla="*/ 82 h 252"/>
                <a:gd name="T10" fmla="*/ 1 w 88"/>
                <a:gd name="T11" fmla="*/ 42 h 252"/>
                <a:gd name="T12" fmla="*/ 6 w 88"/>
                <a:gd name="T13" fmla="*/ 4 h 252"/>
                <a:gd name="T14" fmla="*/ 10 w 88"/>
                <a:gd name="T15" fmla="*/ 0 h 252"/>
                <a:gd name="T16" fmla="*/ 11 w 88"/>
                <a:gd name="T17" fmla="*/ 11 h 252"/>
                <a:gd name="T18" fmla="*/ 11 w 88"/>
                <a:gd name="T19" fmla="*/ 11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252"/>
                <a:gd name="T32" fmla="*/ 88 w 88"/>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252">
                  <a:moveTo>
                    <a:pt x="88" y="28"/>
                  </a:moveTo>
                  <a:lnTo>
                    <a:pt x="72" y="214"/>
                  </a:lnTo>
                  <a:lnTo>
                    <a:pt x="61" y="243"/>
                  </a:lnTo>
                  <a:lnTo>
                    <a:pt x="36" y="252"/>
                  </a:lnTo>
                  <a:lnTo>
                    <a:pt x="0" y="214"/>
                  </a:lnTo>
                  <a:lnTo>
                    <a:pt x="12" y="110"/>
                  </a:lnTo>
                  <a:lnTo>
                    <a:pt x="48" y="11"/>
                  </a:lnTo>
                  <a:lnTo>
                    <a:pt x="76" y="0"/>
                  </a:lnTo>
                  <a:lnTo>
                    <a:pt x="88" y="28"/>
                  </a:lnTo>
                  <a:close/>
                </a:path>
              </a:pathLst>
            </a:custGeom>
            <a:solidFill>
              <a:srgbClr val="000000"/>
            </a:solidFill>
            <a:ln w="9525">
              <a:noFill/>
              <a:round/>
              <a:headEnd/>
              <a:tailEnd/>
            </a:ln>
          </p:spPr>
          <p:txBody>
            <a:bodyPr/>
            <a:lstStyle/>
            <a:p>
              <a:endParaRPr lang="en-US"/>
            </a:p>
          </p:txBody>
        </p:sp>
        <p:sp>
          <p:nvSpPr>
            <p:cNvPr id="47183" name="Freeform 76"/>
            <p:cNvSpPr>
              <a:spLocks noChangeAspect="1"/>
            </p:cNvSpPr>
            <p:nvPr/>
          </p:nvSpPr>
          <p:spPr bwMode="auto">
            <a:xfrm>
              <a:off x="4491" y="2747"/>
              <a:ext cx="225" cy="45"/>
            </a:xfrm>
            <a:custGeom>
              <a:avLst/>
              <a:gdLst>
                <a:gd name="T0" fmla="*/ 3 w 621"/>
                <a:gd name="T1" fmla="*/ 4 h 74"/>
                <a:gd name="T2" fmla="*/ 22 w 621"/>
                <a:gd name="T3" fmla="*/ 2 h 74"/>
                <a:gd name="T4" fmla="*/ 78 w 621"/>
                <a:gd name="T5" fmla="*/ 0 h 74"/>
                <a:gd name="T6" fmla="*/ 82 w 621"/>
                <a:gd name="T7" fmla="*/ 4 h 74"/>
                <a:gd name="T8" fmla="*/ 81 w 621"/>
                <a:gd name="T9" fmla="*/ 13 h 74"/>
                <a:gd name="T10" fmla="*/ 78 w 621"/>
                <a:gd name="T11" fmla="*/ 22 h 74"/>
                <a:gd name="T12" fmla="*/ 71 w 621"/>
                <a:gd name="T13" fmla="*/ 27 h 74"/>
                <a:gd name="T14" fmla="*/ 3 w 621"/>
                <a:gd name="T15" fmla="*/ 20 h 74"/>
                <a:gd name="T16" fmla="*/ 0 w 621"/>
                <a:gd name="T17" fmla="*/ 12 h 74"/>
                <a:gd name="T18" fmla="*/ 3 w 621"/>
                <a:gd name="T19" fmla="*/ 4 h 74"/>
                <a:gd name="T20" fmla="*/ 3 w 621"/>
                <a:gd name="T21" fmla="*/ 4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1"/>
                <a:gd name="T34" fmla="*/ 0 h 74"/>
                <a:gd name="T35" fmla="*/ 621 w 621"/>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1" h="74">
                  <a:moveTo>
                    <a:pt x="24" y="11"/>
                  </a:moveTo>
                  <a:lnTo>
                    <a:pt x="172" y="7"/>
                  </a:lnTo>
                  <a:lnTo>
                    <a:pt x="591" y="0"/>
                  </a:lnTo>
                  <a:lnTo>
                    <a:pt x="621" y="11"/>
                  </a:lnTo>
                  <a:lnTo>
                    <a:pt x="619" y="36"/>
                  </a:lnTo>
                  <a:lnTo>
                    <a:pt x="591" y="60"/>
                  </a:lnTo>
                  <a:lnTo>
                    <a:pt x="545" y="74"/>
                  </a:lnTo>
                  <a:lnTo>
                    <a:pt x="22" y="55"/>
                  </a:lnTo>
                  <a:lnTo>
                    <a:pt x="0" y="32"/>
                  </a:lnTo>
                  <a:lnTo>
                    <a:pt x="24" y="11"/>
                  </a:lnTo>
                  <a:close/>
                </a:path>
              </a:pathLst>
            </a:custGeom>
            <a:solidFill>
              <a:srgbClr val="000000"/>
            </a:solidFill>
            <a:ln w="9525">
              <a:noFill/>
              <a:round/>
              <a:headEnd/>
              <a:tailEnd/>
            </a:ln>
          </p:spPr>
          <p:txBody>
            <a:bodyPr/>
            <a:lstStyle/>
            <a:p>
              <a:endParaRPr lang="en-US"/>
            </a:p>
          </p:txBody>
        </p:sp>
        <p:sp>
          <p:nvSpPr>
            <p:cNvPr id="47184" name="Freeform 77"/>
            <p:cNvSpPr>
              <a:spLocks noChangeAspect="1"/>
            </p:cNvSpPr>
            <p:nvPr/>
          </p:nvSpPr>
          <p:spPr bwMode="auto">
            <a:xfrm>
              <a:off x="4432" y="3117"/>
              <a:ext cx="216" cy="63"/>
            </a:xfrm>
            <a:custGeom>
              <a:avLst/>
              <a:gdLst>
                <a:gd name="T0" fmla="*/ 3 w 597"/>
                <a:gd name="T1" fmla="*/ 16 h 101"/>
                <a:gd name="T2" fmla="*/ 23 w 597"/>
                <a:gd name="T3" fmla="*/ 13 h 101"/>
                <a:gd name="T4" fmla="*/ 47 w 597"/>
                <a:gd name="T5" fmla="*/ 5 h 101"/>
                <a:gd name="T6" fmla="*/ 72 w 597"/>
                <a:gd name="T7" fmla="*/ 0 h 101"/>
                <a:gd name="T8" fmla="*/ 76 w 597"/>
                <a:gd name="T9" fmla="*/ 6 h 101"/>
                <a:gd name="T10" fmla="*/ 78 w 597"/>
                <a:gd name="T11" fmla="*/ 19 h 101"/>
                <a:gd name="T12" fmla="*/ 76 w 597"/>
                <a:gd name="T13" fmla="*/ 33 h 101"/>
                <a:gd name="T14" fmla="*/ 72 w 597"/>
                <a:gd name="T15" fmla="*/ 39 h 101"/>
                <a:gd name="T16" fmla="*/ 3 w 597"/>
                <a:gd name="T17" fmla="*/ 32 h 101"/>
                <a:gd name="T18" fmla="*/ 0 w 597"/>
                <a:gd name="T19" fmla="*/ 24 h 101"/>
                <a:gd name="T20" fmla="*/ 3 w 597"/>
                <a:gd name="T21" fmla="*/ 16 h 101"/>
                <a:gd name="T22" fmla="*/ 3 w 597"/>
                <a:gd name="T23" fmla="*/ 16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7"/>
                <a:gd name="T37" fmla="*/ 0 h 101"/>
                <a:gd name="T38" fmla="*/ 597 w 59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7" h="101">
                  <a:moveTo>
                    <a:pt x="23" y="40"/>
                  </a:moveTo>
                  <a:lnTo>
                    <a:pt x="173" y="34"/>
                  </a:lnTo>
                  <a:lnTo>
                    <a:pt x="359" y="13"/>
                  </a:lnTo>
                  <a:lnTo>
                    <a:pt x="546" y="0"/>
                  </a:lnTo>
                  <a:lnTo>
                    <a:pt x="584" y="15"/>
                  </a:lnTo>
                  <a:lnTo>
                    <a:pt x="597" y="49"/>
                  </a:lnTo>
                  <a:lnTo>
                    <a:pt x="584" y="85"/>
                  </a:lnTo>
                  <a:lnTo>
                    <a:pt x="546" y="101"/>
                  </a:lnTo>
                  <a:lnTo>
                    <a:pt x="23" y="84"/>
                  </a:lnTo>
                  <a:lnTo>
                    <a:pt x="0" y="61"/>
                  </a:lnTo>
                  <a:lnTo>
                    <a:pt x="23" y="40"/>
                  </a:lnTo>
                  <a:close/>
                </a:path>
              </a:pathLst>
            </a:custGeom>
            <a:solidFill>
              <a:srgbClr val="000000"/>
            </a:solidFill>
            <a:ln w="9525">
              <a:noFill/>
              <a:round/>
              <a:headEnd/>
              <a:tailEnd/>
            </a:ln>
          </p:spPr>
          <p:txBody>
            <a:bodyPr/>
            <a:lstStyle/>
            <a:p>
              <a:endParaRPr lang="en-US"/>
            </a:p>
          </p:txBody>
        </p:sp>
        <p:sp>
          <p:nvSpPr>
            <p:cNvPr id="47185" name="Freeform 78"/>
            <p:cNvSpPr>
              <a:spLocks noChangeAspect="1"/>
            </p:cNvSpPr>
            <p:nvPr/>
          </p:nvSpPr>
          <p:spPr bwMode="auto">
            <a:xfrm>
              <a:off x="4134" y="3415"/>
              <a:ext cx="259" cy="102"/>
            </a:xfrm>
            <a:custGeom>
              <a:avLst/>
              <a:gdLst>
                <a:gd name="T0" fmla="*/ 2 w 714"/>
                <a:gd name="T1" fmla="*/ 46 h 167"/>
                <a:gd name="T2" fmla="*/ 15 w 714"/>
                <a:gd name="T3" fmla="*/ 31 h 167"/>
                <a:gd name="T4" fmla="*/ 32 w 714"/>
                <a:gd name="T5" fmla="*/ 21 h 167"/>
                <a:gd name="T6" fmla="*/ 63 w 714"/>
                <a:gd name="T7" fmla="*/ 7 h 167"/>
                <a:gd name="T8" fmla="*/ 77 w 714"/>
                <a:gd name="T9" fmla="*/ 0 h 167"/>
                <a:gd name="T10" fmla="*/ 91 w 714"/>
                <a:gd name="T11" fmla="*/ 1 h 167"/>
                <a:gd name="T12" fmla="*/ 94 w 714"/>
                <a:gd name="T13" fmla="*/ 7 h 167"/>
                <a:gd name="T14" fmla="*/ 92 w 714"/>
                <a:gd name="T15" fmla="*/ 18 h 167"/>
                <a:gd name="T16" fmla="*/ 84 w 714"/>
                <a:gd name="T17" fmla="*/ 28 h 167"/>
                <a:gd name="T18" fmla="*/ 74 w 714"/>
                <a:gd name="T19" fmla="*/ 35 h 167"/>
                <a:gd name="T20" fmla="*/ 56 w 714"/>
                <a:gd name="T21" fmla="*/ 43 h 167"/>
                <a:gd name="T22" fmla="*/ 20 w 714"/>
                <a:gd name="T23" fmla="*/ 48 h 167"/>
                <a:gd name="T24" fmla="*/ 3 w 714"/>
                <a:gd name="T25" fmla="*/ 62 h 167"/>
                <a:gd name="T26" fmla="*/ 0 w 714"/>
                <a:gd name="T27" fmla="*/ 57 h 167"/>
                <a:gd name="T28" fmla="*/ 2 w 714"/>
                <a:gd name="T29" fmla="*/ 46 h 167"/>
                <a:gd name="T30" fmla="*/ 2 w 714"/>
                <a:gd name="T31" fmla="*/ 46 h 1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4"/>
                <a:gd name="T49" fmla="*/ 0 h 167"/>
                <a:gd name="T50" fmla="*/ 714 w 714"/>
                <a:gd name="T51" fmla="*/ 167 h 1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4" h="167">
                  <a:moveTo>
                    <a:pt x="13" y="123"/>
                  </a:moveTo>
                  <a:lnTo>
                    <a:pt x="110" y="83"/>
                  </a:lnTo>
                  <a:lnTo>
                    <a:pt x="239" y="55"/>
                  </a:lnTo>
                  <a:lnTo>
                    <a:pt x="481" y="19"/>
                  </a:lnTo>
                  <a:lnTo>
                    <a:pt x="581" y="0"/>
                  </a:lnTo>
                  <a:lnTo>
                    <a:pt x="690" y="3"/>
                  </a:lnTo>
                  <a:lnTo>
                    <a:pt x="714" y="19"/>
                  </a:lnTo>
                  <a:lnTo>
                    <a:pt x="701" y="47"/>
                  </a:lnTo>
                  <a:lnTo>
                    <a:pt x="637" y="76"/>
                  </a:lnTo>
                  <a:lnTo>
                    <a:pt x="564" y="93"/>
                  </a:lnTo>
                  <a:lnTo>
                    <a:pt x="424" y="114"/>
                  </a:lnTo>
                  <a:lnTo>
                    <a:pt x="150" y="129"/>
                  </a:lnTo>
                  <a:lnTo>
                    <a:pt x="26" y="167"/>
                  </a:lnTo>
                  <a:lnTo>
                    <a:pt x="0" y="154"/>
                  </a:lnTo>
                  <a:lnTo>
                    <a:pt x="13" y="123"/>
                  </a:lnTo>
                  <a:close/>
                </a:path>
              </a:pathLst>
            </a:custGeom>
            <a:solidFill>
              <a:srgbClr val="000000"/>
            </a:solidFill>
            <a:ln w="9525">
              <a:noFill/>
              <a:round/>
              <a:headEnd/>
              <a:tailEnd/>
            </a:ln>
          </p:spPr>
          <p:txBody>
            <a:bodyPr/>
            <a:lstStyle/>
            <a:p>
              <a:endParaRPr lang="en-US"/>
            </a:p>
          </p:txBody>
        </p:sp>
        <p:sp>
          <p:nvSpPr>
            <p:cNvPr id="47186" name="Freeform 79"/>
            <p:cNvSpPr>
              <a:spLocks noChangeAspect="1"/>
            </p:cNvSpPr>
            <p:nvPr/>
          </p:nvSpPr>
          <p:spPr bwMode="auto">
            <a:xfrm>
              <a:off x="5135" y="2175"/>
              <a:ext cx="125" cy="1142"/>
            </a:xfrm>
            <a:custGeom>
              <a:avLst/>
              <a:gdLst>
                <a:gd name="T0" fmla="*/ 15 w 346"/>
                <a:gd name="T1" fmla="*/ 20 h 1867"/>
                <a:gd name="T2" fmla="*/ 20 w 346"/>
                <a:gd name="T3" fmla="*/ 83 h 1867"/>
                <a:gd name="T4" fmla="*/ 25 w 346"/>
                <a:gd name="T5" fmla="*/ 166 h 1867"/>
                <a:gd name="T6" fmla="*/ 30 w 346"/>
                <a:gd name="T7" fmla="*/ 262 h 1867"/>
                <a:gd name="T8" fmla="*/ 36 w 346"/>
                <a:gd name="T9" fmla="*/ 364 h 1867"/>
                <a:gd name="T10" fmla="*/ 44 w 346"/>
                <a:gd name="T11" fmla="*/ 557 h 1867"/>
                <a:gd name="T12" fmla="*/ 45 w 346"/>
                <a:gd name="T13" fmla="*/ 689 h 1867"/>
                <a:gd name="T14" fmla="*/ 42 w 346"/>
                <a:gd name="T15" fmla="*/ 699 h 1867"/>
                <a:gd name="T16" fmla="*/ 39 w 346"/>
                <a:gd name="T17" fmla="*/ 691 h 1867"/>
                <a:gd name="T18" fmla="*/ 34 w 346"/>
                <a:gd name="T19" fmla="*/ 612 h 1867"/>
                <a:gd name="T20" fmla="*/ 29 w 346"/>
                <a:gd name="T21" fmla="*/ 484 h 1867"/>
                <a:gd name="T22" fmla="*/ 23 w 346"/>
                <a:gd name="T23" fmla="*/ 353 h 1867"/>
                <a:gd name="T24" fmla="*/ 20 w 346"/>
                <a:gd name="T25" fmla="*/ 260 h 1867"/>
                <a:gd name="T26" fmla="*/ 15 w 346"/>
                <a:gd name="T27" fmla="*/ 201 h 1867"/>
                <a:gd name="T28" fmla="*/ 8 w 346"/>
                <a:gd name="T29" fmla="*/ 142 h 1867"/>
                <a:gd name="T30" fmla="*/ 0 w 346"/>
                <a:gd name="T31" fmla="*/ 22 h 1867"/>
                <a:gd name="T32" fmla="*/ 2 w 346"/>
                <a:gd name="T33" fmla="*/ 6 h 1867"/>
                <a:gd name="T34" fmla="*/ 7 w 346"/>
                <a:gd name="T35" fmla="*/ 0 h 1867"/>
                <a:gd name="T36" fmla="*/ 15 w 346"/>
                <a:gd name="T37" fmla="*/ 20 h 1867"/>
                <a:gd name="T38" fmla="*/ 15 w 346"/>
                <a:gd name="T39" fmla="*/ 20 h 18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6"/>
                <a:gd name="T61" fmla="*/ 0 h 1867"/>
                <a:gd name="T62" fmla="*/ 346 w 346"/>
                <a:gd name="T63" fmla="*/ 1867 h 18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6" h="1867">
                  <a:moveTo>
                    <a:pt x="116" y="52"/>
                  </a:moveTo>
                  <a:lnTo>
                    <a:pt x="150" y="223"/>
                  </a:lnTo>
                  <a:lnTo>
                    <a:pt x="188" y="443"/>
                  </a:lnTo>
                  <a:lnTo>
                    <a:pt x="232" y="700"/>
                  </a:lnTo>
                  <a:lnTo>
                    <a:pt x="274" y="972"/>
                  </a:lnTo>
                  <a:lnTo>
                    <a:pt x="337" y="1487"/>
                  </a:lnTo>
                  <a:lnTo>
                    <a:pt x="346" y="1842"/>
                  </a:lnTo>
                  <a:lnTo>
                    <a:pt x="323" y="1867"/>
                  </a:lnTo>
                  <a:lnTo>
                    <a:pt x="295" y="1846"/>
                  </a:lnTo>
                  <a:lnTo>
                    <a:pt x="261" y="1635"/>
                  </a:lnTo>
                  <a:lnTo>
                    <a:pt x="219" y="1295"/>
                  </a:lnTo>
                  <a:lnTo>
                    <a:pt x="179" y="943"/>
                  </a:lnTo>
                  <a:lnTo>
                    <a:pt x="150" y="694"/>
                  </a:lnTo>
                  <a:lnTo>
                    <a:pt x="116" y="538"/>
                  </a:lnTo>
                  <a:lnTo>
                    <a:pt x="63" y="379"/>
                  </a:lnTo>
                  <a:lnTo>
                    <a:pt x="0" y="59"/>
                  </a:lnTo>
                  <a:lnTo>
                    <a:pt x="17" y="17"/>
                  </a:lnTo>
                  <a:lnTo>
                    <a:pt x="53" y="0"/>
                  </a:lnTo>
                  <a:lnTo>
                    <a:pt x="116" y="52"/>
                  </a:lnTo>
                  <a:close/>
                </a:path>
              </a:pathLst>
            </a:custGeom>
            <a:solidFill>
              <a:srgbClr val="000000"/>
            </a:solidFill>
            <a:ln w="9525">
              <a:noFill/>
              <a:round/>
              <a:headEnd/>
              <a:tailEnd/>
            </a:ln>
          </p:spPr>
          <p:txBody>
            <a:bodyPr/>
            <a:lstStyle/>
            <a:p>
              <a:endParaRPr lang="en-US"/>
            </a:p>
          </p:txBody>
        </p:sp>
        <p:sp>
          <p:nvSpPr>
            <p:cNvPr id="47187" name="Freeform 80"/>
            <p:cNvSpPr>
              <a:spLocks noChangeAspect="1"/>
            </p:cNvSpPr>
            <p:nvPr/>
          </p:nvSpPr>
          <p:spPr bwMode="auto">
            <a:xfrm>
              <a:off x="5002" y="2231"/>
              <a:ext cx="131" cy="1184"/>
            </a:xfrm>
            <a:custGeom>
              <a:avLst/>
              <a:gdLst>
                <a:gd name="T0" fmla="*/ 12 w 363"/>
                <a:gd name="T1" fmla="*/ 17 h 1934"/>
                <a:gd name="T2" fmla="*/ 24 w 363"/>
                <a:gd name="T3" fmla="*/ 144 h 1934"/>
                <a:gd name="T4" fmla="*/ 32 w 363"/>
                <a:gd name="T5" fmla="*/ 302 h 1934"/>
                <a:gd name="T6" fmla="*/ 38 w 363"/>
                <a:gd name="T7" fmla="*/ 464 h 1934"/>
                <a:gd name="T8" fmla="*/ 43 w 363"/>
                <a:gd name="T9" fmla="*/ 604 h 1934"/>
                <a:gd name="T10" fmla="*/ 47 w 363"/>
                <a:gd name="T11" fmla="*/ 714 h 1934"/>
                <a:gd name="T12" fmla="*/ 44 w 363"/>
                <a:gd name="T13" fmla="*/ 725 h 1934"/>
                <a:gd name="T14" fmla="*/ 41 w 363"/>
                <a:gd name="T15" fmla="*/ 718 h 1934"/>
                <a:gd name="T16" fmla="*/ 36 w 363"/>
                <a:gd name="T17" fmla="*/ 642 h 1934"/>
                <a:gd name="T18" fmla="*/ 32 w 363"/>
                <a:gd name="T19" fmla="*/ 566 h 1934"/>
                <a:gd name="T20" fmla="*/ 27 w 363"/>
                <a:gd name="T21" fmla="*/ 478 h 1934"/>
                <a:gd name="T22" fmla="*/ 21 w 363"/>
                <a:gd name="T23" fmla="*/ 388 h 1934"/>
                <a:gd name="T24" fmla="*/ 17 w 363"/>
                <a:gd name="T25" fmla="*/ 307 h 1934"/>
                <a:gd name="T26" fmla="*/ 12 w 363"/>
                <a:gd name="T27" fmla="*/ 213 h 1934"/>
                <a:gd name="T28" fmla="*/ 9 w 363"/>
                <a:gd name="T29" fmla="*/ 171 h 1934"/>
                <a:gd name="T30" fmla="*/ 4 w 363"/>
                <a:gd name="T31" fmla="*/ 124 h 1934"/>
                <a:gd name="T32" fmla="*/ 0 w 363"/>
                <a:gd name="T33" fmla="*/ 39 h 1934"/>
                <a:gd name="T34" fmla="*/ 1 w 363"/>
                <a:gd name="T35" fmla="*/ 21 h 1934"/>
                <a:gd name="T36" fmla="*/ 4 w 363"/>
                <a:gd name="T37" fmla="*/ 6 h 1934"/>
                <a:gd name="T38" fmla="*/ 8 w 363"/>
                <a:gd name="T39" fmla="*/ 0 h 1934"/>
                <a:gd name="T40" fmla="*/ 12 w 363"/>
                <a:gd name="T41" fmla="*/ 17 h 1934"/>
                <a:gd name="T42" fmla="*/ 12 w 363"/>
                <a:gd name="T43" fmla="*/ 17 h 19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1934"/>
                <a:gd name="T68" fmla="*/ 363 w 363"/>
                <a:gd name="T69" fmla="*/ 1934 h 19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1934">
                  <a:moveTo>
                    <a:pt x="92" y="44"/>
                  </a:moveTo>
                  <a:lnTo>
                    <a:pt x="183" y="384"/>
                  </a:lnTo>
                  <a:lnTo>
                    <a:pt x="244" y="806"/>
                  </a:lnTo>
                  <a:lnTo>
                    <a:pt x="287" y="1238"/>
                  </a:lnTo>
                  <a:lnTo>
                    <a:pt x="329" y="1610"/>
                  </a:lnTo>
                  <a:lnTo>
                    <a:pt x="363" y="1907"/>
                  </a:lnTo>
                  <a:lnTo>
                    <a:pt x="342" y="1934"/>
                  </a:lnTo>
                  <a:lnTo>
                    <a:pt x="314" y="1915"/>
                  </a:lnTo>
                  <a:lnTo>
                    <a:pt x="278" y="1713"/>
                  </a:lnTo>
                  <a:lnTo>
                    <a:pt x="244" y="1510"/>
                  </a:lnTo>
                  <a:lnTo>
                    <a:pt x="204" y="1274"/>
                  </a:lnTo>
                  <a:lnTo>
                    <a:pt x="164" y="1035"/>
                  </a:lnTo>
                  <a:lnTo>
                    <a:pt x="128" y="820"/>
                  </a:lnTo>
                  <a:lnTo>
                    <a:pt x="88" y="569"/>
                  </a:lnTo>
                  <a:lnTo>
                    <a:pt x="67" y="455"/>
                  </a:lnTo>
                  <a:lnTo>
                    <a:pt x="34" y="331"/>
                  </a:lnTo>
                  <a:lnTo>
                    <a:pt x="0" y="103"/>
                  </a:lnTo>
                  <a:lnTo>
                    <a:pt x="10" y="57"/>
                  </a:lnTo>
                  <a:lnTo>
                    <a:pt x="31" y="16"/>
                  </a:lnTo>
                  <a:lnTo>
                    <a:pt x="59" y="0"/>
                  </a:lnTo>
                  <a:lnTo>
                    <a:pt x="92" y="44"/>
                  </a:lnTo>
                  <a:close/>
                </a:path>
              </a:pathLst>
            </a:custGeom>
            <a:solidFill>
              <a:srgbClr val="000000"/>
            </a:solidFill>
            <a:ln w="9525">
              <a:noFill/>
              <a:round/>
              <a:headEnd/>
              <a:tailEnd/>
            </a:ln>
          </p:spPr>
          <p:txBody>
            <a:bodyPr/>
            <a:lstStyle/>
            <a:p>
              <a:endParaRPr lang="en-US"/>
            </a:p>
          </p:txBody>
        </p:sp>
        <p:sp>
          <p:nvSpPr>
            <p:cNvPr id="47188" name="Freeform 81"/>
            <p:cNvSpPr>
              <a:spLocks noChangeAspect="1"/>
            </p:cNvSpPr>
            <p:nvPr/>
          </p:nvSpPr>
          <p:spPr bwMode="auto">
            <a:xfrm>
              <a:off x="5079" y="3382"/>
              <a:ext cx="48" cy="56"/>
            </a:xfrm>
            <a:custGeom>
              <a:avLst/>
              <a:gdLst>
                <a:gd name="T0" fmla="*/ 5 w 131"/>
                <a:gd name="T1" fmla="*/ 0 h 92"/>
                <a:gd name="T2" fmla="*/ 13 w 131"/>
                <a:gd name="T3" fmla="*/ 6 h 92"/>
                <a:gd name="T4" fmla="*/ 18 w 131"/>
                <a:gd name="T5" fmla="*/ 23 h 92"/>
                <a:gd name="T6" fmla="*/ 16 w 131"/>
                <a:gd name="T7" fmla="*/ 32 h 92"/>
                <a:gd name="T8" fmla="*/ 11 w 131"/>
                <a:gd name="T9" fmla="*/ 34 h 92"/>
                <a:gd name="T10" fmla="*/ 1 w 131"/>
                <a:gd name="T11" fmla="*/ 15 h 92"/>
                <a:gd name="T12" fmla="*/ 0 w 131"/>
                <a:gd name="T13" fmla="*/ 2 h 92"/>
                <a:gd name="T14" fmla="*/ 5 w 131"/>
                <a:gd name="T15" fmla="*/ 0 h 92"/>
                <a:gd name="T16" fmla="*/ 5 w 131"/>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92"/>
                <a:gd name="T29" fmla="*/ 131 w 131"/>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92">
                  <a:moveTo>
                    <a:pt x="36" y="0"/>
                  </a:moveTo>
                  <a:lnTo>
                    <a:pt x="97" y="16"/>
                  </a:lnTo>
                  <a:lnTo>
                    <a:pt x="131" y="61"/>
                  </a:lnTo>
                  <a:lnTo>
                    <a:pt x="116" y="86"/>
                  </a:lnTo>
                  <a:lnTo>
                    <a:pt x="82" y="92"/>
                  </a:lnTo>
                  <a:lnTo>
                    <a:pt x="8" y="40"/>
                  </a:lnTo>
                  <a:lnTo>
                    <a:pt x="0" y="6"/>
                  </a:lnTo>
                  <a:lnTo>
                    <a:pt x="36" y="0"/>
                  </a:lnTo>
                  <a:close/>
                </a:path>
              </a:pathLst>
            </a:custGeom>
            <a:solidFill>
              <a:srgbClr val="000000"/>
            </a:solidFill>
            <a:ln w="9525">
              <a:noFill/>
              <a:round/>
              <a:headEnd/>
              <a:tailEnd/>
            </a:ln>
          </p:spPr>
          <p:txBody>
            <a:bodyPr/>
            <a:lstStyle/>
            <a:p>
              <a:endParaRPr lang="en-US"/>
            </a:p>
          </p:txBody>
        </p:sp>
        <p:sp>
          <p:nvSpPr>
            <p:cNvPr id="47189" name="Freeform 82"/>
            <p:cNvSpPr>
              <a:spLocks noChangeAspect="1"/>
            </p:cNvSpPr>
            <p:nvPr/>
          </p:nvSpPr>
          <p:spPr bwMode="auto">
            <a:xfrm>
              <a:off x="5116" y="3317"/>
              <a:ext cx="140" cy="110"/>
            </a:xfrm>
            <a:custGeom>
              <a:avLst/>
              <a:gdLst>
                <a:gd name="T0" fmla="*/ 1 w 384"/>
                <a:gd name="T1" fmla="*/ 52 h 181"/>
                <a:gd name="T2" fmla="*/ 9 w 384"/>
                <a:gd name="T3" fmla="*/ 37 h 181"/>
                <a:gd name="T4" fmla="*/ 23 w 384"/>
                <a:gd name="T5" fmla="*/ 21 h 181"/>
                <a:gd name="T6" fmla="*/ 35 w 384"/>
                <a:gd name="T7" fmla="*/ 8 h 181"/>
                <a:gd name="T8" fmla="*/ 45 w 384"/>
                <a:gd name="T9" fmla="*/ 0 h 181"/>
                <a:gd name="T10" fmla="*/ 51 w 384"/>
                <a:gd name="T11" fmla="*/ 9 h 181"/>
                <a:gd name="T12" fmla="*/ 48 w 384"/>
                <a:gd name="T13" fmla="*/ 23 h 181"/>
                <a:gd name="T14" fmla="*/ 24 w 384"/>
                <a:gd name="T15" fmla="*/ 41 h 181"/>
                <a:gd name="T16" fmla="*/ 14 w 384"/>
                <a:gd name="T17" fmla="*/ 54 h 181"/>
                <a:gd name="T18" fmla="*/ 4 w 384"/>
                <a:gd name="T19" fmla="*/ 67 h 181"/>
                <a:gd name="T20" fmla="*/ 0 w 384"/>
                <a:gd name="T21" fmla="*/ 64 h 181"/>
                <a:gd name="T22" fmla="*/ 1 w 384"/>
                <a:gd name="T23" fmla="*/ 52 h 181"/>
                <a:gd name="T24" fmla="*/ 1 w 384"/>
                <a:gd name="T25" fmla="*/ 52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4"/>
                <a:gd name="T40" fmla="*/ 0 h 181"/>
                <a:gd name="T41" fmla="*/ 384 w 384"/>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4" h="181">
                  <a:moveTo>
                    <a:pt x="7" y="141"/>
                  </a:moveTo>
                  <a:lnTo>
                    <a:pt x="72" y="101"/>
                  </a:lnTo>
                  <a:lnTo>
                    <a:pt x="169" y="57"/>
                  </a:lnTo>
                  <a:lnTo>
                    <a:pt x="266" y="21"/>
                  </a:lnTo>
                  <a:lnTo>
                    <a:pt x="340" y="0"/>
                  </a:lnTo>
                  <a:lnTo>
                    <a:pt x="384" y="23"/>
                  </a:lnTo>
                  <a:lnTo>
                    <a:pt x="359" y="63"/>
                  </a:lnTo>
                  <a:lnTo>
                    <a:pt x="180" y="112"/>
                  </a:lnTo>
                  <a:lnTo>
                    <a:pt x="106" y="146"/>
                  </a:lnTo>
                  <a:lnTo>
                    <a:pt x="34" y="181"/>
                  </a:lnTo>
                  <a:lnTo>
                    <a:pt x="0" y="173"/>
                  </a:lnTo>
                  <a:lnTo>
                    <a:pt x="7" y="141"/>
                  </a:lnTo>
                  <a:close/>
                </a:path>
              </a:pathLst>
            </a:custGeom>
            <a:solidFill>
              <a:srgbClr val="000000"/>
            </a:solidFill>
            <a:ln w="9525">
              <a:noFill/>
              <a:round/>
              <a:headEnd/>
              <a:tailEnd/>
            </a:ln>
          </p:spPr>
          <p:txBody>
            <a:bodyPr/>
            <a:lstStyle/>
            <a:p>
              <a:endParaRPr lang="en-US"/>
            </a:p>
          </p:txBody>
        </p:sp>
        <p:sp>
          <p:nvSpPr>
            <p:cNvPr id="47190" name="Freeform 83"/>
            <p:cNvSpPr>
              <a:spLocks noChangeAspect="1"/>
            </p:cNvSpPr>
            <p:nvPr/>
          </p:nvSpPr>
          <p:spPr bwMode="auto">
            <a:xfrm>
              <a:off x="4528" y="1408"/>
              <a:ext cx="59" cy="371"/>
            </a:xfrm>
            <a:custGeom>
              <a:avLst/>
              <a:gdLst>
                <a:gd name="T0" fmla="*/ 21 w 164"/>
                <a:gd name="T1" fmla="*/ 4 h 606"/>
                <a:gd name="T2" fmla="*/ 18 w 164"/>
                <a:gd name="T3" fmla="*/ 48 h 606"/>
                <a:gd name="T4" fmla="*/ 14 w 164"/>
                <a:gd name="T5" fmla="*/ 91 h 606"/>
                <a:gd name="T6" fmla="*/ 9 w 164"/>
                <a:gd name="T7" fmla="*/ 132 h 606"/>
                <a:gd name="T8" fmla="*/ 11 w 164"/>
                <a:gd name="T9" fmla="*/ 216 h 606"/>
                <a:gd name="T10" fmla="*/ 9 w 164"/>
                <a:gd name="T11" fmla="*/ 227 h 606"/>
                <a:gd name="T12" fmla="*/ 4 w 164"/>
                <a:gd name="T13" fmla="*/ 220 h 606"/>
                <a:gd name="T14" fmla="*/ 0 w 164"/>
                <a:gd name="T15" fmla="*/ 170 h 606"/>
                <a:gd name="T16" fmla="*/ 0 w 164"/>
                <a:gd name="T17" fmla="*/ 118 h 606"/>
                <a:gd name="T18" fmla="*/ 10 w 164"/>
                <a:gd name="T19" fmla="*/ 47 h 606"/>
                <a:gd name="T20" fmla="*/ 11 w 164"/>
                <a:gd name="T21" fmla="*/ 37 h 606"/>
                <a:gd name="T22" fmla="*/ 9 w 164"/>
                <a:gd name="T23" fmla="*/ 16 h 606"/>
                <a:gd name="T24" fmla="*/ 11 w 164"/>
                <a:gd name="T25" fmla="*/ 7 h 606"/>
                <a:gd name="T26" fmla="*/ 15 w 164"/>
                <a:gd name="T27" fmla="*/ 0 h 606"/>
                <a:gd name="T28" fmla="*/ 21 w 164"/>
                <a:gd name="T29" fmla="*/ 4 h 606"/>
                <a:gd name="T30" fmla="*/ 21 w 164"/>
                <a:gd name="T31" fmla="*/ 4 h 6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606"/>
                <a:gd name="T50" fmla="*/ 164 w 164"/>
                <a:gd name="T51" fmla="*/ 606 h 6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606">
                  <a:moveTo>
                    <a:pt x="164" y="11"/>
                  </a:moveTo>
                  <a:lnTo>
                    <a:pt x="135" y="129"/>
                  </a:lnTo>
                  <a:lnTo>
                    <a:pt x="111" y="241"/>
                  </a:lnTo>
                  <a:lnTo>
                    <a:pt x="71" y="351"/>
                  </a:lnTo>
                  <a:lnTo>
                    <a:pt x="86" y="576"/>
                  </a:lnTo>
                  <a:lnTo>
                    <a:pt x="71" y="606"/>
                  </a:lnTo>
                  <a:lnTo>
                    <a:pt x="34" y="587"/>
                  </a:lnTo>
                  <a:lnTo>
                    <a:pt x="4" y="454"/>
                  </a:lnTo>
                  <a:lnTo>
                    <a:pt x="0" y="315"/>
                  </a:lnTo>
                  <a:lnTo>
                    <a:pt x="80" y="125"/>
                  </a:lnTo>
                  <a:lnTo>
                    <a:pt x="82" y="98"/>
                  </a:lnTo>
                  <a:lnTo>
                    <a:pt x="71" y="43"/>
                  </a:lnTo>
                  <a:lnTo>
                    <a:pt x="84" y="19"/>
                  </a:lnTo>
                  <a:lnTo>
                    <a:pt x="114" y="0"/>
                  </a:lnTo>
                  <a:lnTo>
                    <a:pt x="164" y="11"/>
                  </a:lnTo>
                  <a:close/>
                </a:path>
              </a:pathLst>
            </a:custGeom>
            <a:solidFill>
              <a:srgbClr val="000000"/>
            </a:solidFill>
            <a:ln w="9525">
              <a:noFill/>
              <a:round/>
              <a:headEnd/>
              <a:tailEnd/>
            </a:ln>
          </p:spPr>
          <p:txBody>
            <a:bodyPr/>
            <a:lstStyle/>
            <a:p>
              <a:endParaRPr lang="en-US"/>
            </a:p>
          </p:txBody>
        </p:sp>
        <p:sp>
          <p:nvSpPr>
            <p:cNvPr id="47191" name="Freeform 84"/>
            <p:cNvSpPr>
              <a:spLocks noChangeAspect="1"/>
            </p:cNvSpPr>
            <p:nvPr/>
          </p:nvSpPr>
          <p:spPr bwMode="auto">
            <a:xfrm>
              <a:off x="4925" y="1380"/>
              <a:ext cx="107" cy="327"/>
            </a:xfrm>
            <a:custGeom>
              <a:avLst/>
              <a:gdLst>
                <a:gd name="T0" fmla="*/ 39 w 295"/>
                <a:gd name="T1" fmla="*/ 13 h 534"/>
                <a:gd name="T2" fmla="*/ 30 w 295"/>
                <a:gd name="T3" fmla="*/ 44 h 534"/>
                <a:gd name="T4" fmla="*/ 23 w 295"/>
                <a:gd name="T5" fmla="*/ 69 h 534"/>
                <a:gd name="T6" fmla="*/ 12 w 295"/>
                <a:gd name="T7" fmla="*/ 128 h 534"/>
                <a:gd name="T8" fmla="*/ 15 w 295"/>
                <a:gd name="T9" fmla="*/ 138 h 534"/>
                <a:gd name="T10" fmla="*/ 17 w 295"/>
                <a:gd name="T11" fmla="*/ 148 h 534"/>
                <a:gd name="T12" fmla="*/ 20 w 295"/>
                <a:gd name="T13" fmla="*/ 179 h 534"/>
                <a:gd name="T14" fmla="*/ 19 w 295"/>
                <a:gd name="T15" fmla="*/ 193 h 534"/>
                <a:gd name="T16" fmla="*/ 15 w 295"/>
                <a:gd name="T17" fmla="*/ 200 h 534"/>
                <a:gd name="T18" fmla="*/ 10 w 295"/>
                <a:gd name="T19" fmla="*/ 198 h 534"/>
                <a:gd name="T20" fmla="*/ 8 w 295"/>
                <a:gd name="T21" fmla="*/ 186 h 534"/>
                <a:gd name="T22" fmla="*/ 5 w 295"/>
                <a:gd name="T23" fmla="*/ 161 h 534"/>
                <a:gd name="T24" fmla="*/ 0 w 295"/>
                <a:gd name="T25" fmla="*/ 122 h 534"/>
                <a:gd name="T26" fmla="*/ 5 w 295"/>
                <a:gd name="T27" fmla="*/ 86 h 534"/>
                <a:gd name="T28" fmla="*/ 13 w 295"/>
                <a:gd name="T29" fmla="*/ 60 h 534"/>
                <a:gd name="T30" fmla="*/ 23 w 295"/>
                <a:gd name="T31" fmla="*/ 35 h 534"/>
                <a:gd name="T32" fmla="*/ 33 w 295"/>
                <a:gd name="T33" fmla="*/ 3 h 534"/>
                <a:gd name="T34" fmla="*/ 38 w 295"/>
                <a:gd name="T35" fmla="*/ 0 h 534"/>
                <a:gd name="T36" fmla="*/ 39 w 295"/>
                <a:gd name="T37" fmla="*/ 13 h 534"/>
                <a:gd name="T38" fmla="*/ 39 w 295"/>
                <a:gd name="T39" fmla="*/ 13 h 5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5"/>
                <a:gd name="T61" fmla="*/ 0 h 534"/>
                <a:gd name="T62" fmla="*/ 295 w 295"/>
                <a:gd name="T63" fmla="*/ 534 h 5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5" h="534">
                  <a:moveTo>
                    <a:pt x="295" y="36"/>
                  </a:moveTo>
                  <a:lnTo>
                    <a:pt x="232" y="118"/>
                  </a:lnTo>
                  <a:lnTo>
                    <a:pt x="173" y="184"/>
                  </a:lnTo>
                  <a:lnTo>
                    <a:pt x="93" y="342"/>
                  </a:lnTo>
                  <a:lnTo>
                    <a:pt x="109" y="369"/>
                  </a:lnTo>
                  <a:lnTo>
                    <a:pt x="133" y="395"/>
                  </a:lnTo>
                  <a:lnTo>
                    <a:pt x="150" y="477"/>
                  </a:lnTo>
                  <a:lnTo>
                    <a:pt x="143" y="515"/>
                  </a:lnTo>
                  <a:lnTo>
                    <a:pt x="112" y="534"/>
                  </a:lnTo>
                  <a:lnTo>
                    <a:pt x="78" y="527"/>
                  </a:lnTo>
                  <a:lnTo>
                    <a:pt x="57" y="494"/>
                  </a:lnTo>
                  <a:lnTo>
                    <a:pt x="36" y="430"/>
                  </a:lnTo>
                  <a:lnTo>
                    <a:pt x="0" y="327"/>
                  </a:lnTo>
                  <a:lnTo>
                    <a:pt x="36" y="230"/>
                  </a:lnTo>
                  <a:lnTo>
                    <a:pt x="101" y="160"/>
                  </a:lnTo>
                  <a:lnTo>
                    <a:pt x="175" y="93"/>
                  </a:lnTo>
                  <a:lnTo>
                    <a:pt x="249" y="8"/>
                  </a:lnTo>
                  <a:lnTo>
                    <a:pt x="287" y="0"/>
                  </a:lnTo>
                  <a:lnTo>
                    <a:pt x="295" y="36"/>
                  </a:lnTo>
                  <a:close/>
                </a:path>
              </a:pathLst>
            </a:custGeom>
            <a:solidFill>
              <a:srgbClr val="000000"/>
            </a:solidFill>
            <a:ln w="9525">
              <a:noFill/>
              <a:round/>
              <a:headEnd/>
              <a:tailEnd/>
            </a:ln>
          </p:spPr>
          <p:txBody>
            <a:bodyPr/>
            <a:lstStyle/>
            <a:p>
              <a:endParaRPr lang="en-US"/>
            </a:p>
          </p:txBody>
        </p:sp>
        <p:sp>
          <p:nvSpPr>
            <p:cNvPr id="47192" name="Freeform 85"/>
            <p:cNvSpPr>
              <a:spLocks noChangeAspect="1"/>
            </p:cNvSpPr>
            <p:nvPr/>
          </p:nvSpPr>
          <p:spPr bwMode="auto">
            <a:xfrm>
              <a:off x="4931" y="1575"/>
              <a:ext cx="312" cy="213"/>
            </a:xfrm>
            <a:custGeom>
              <a:avLst/>
              <a:gdLst>
                <a:gd name="T0" fmla="*/ 4 w 862"/>
                <a:gd name="T1" fmla="*/ 9 h 348"/>
                <a:gd name="T2" fmla="*/ 21 w 862"/>
                <a:gd name="T3" fmla="*/ 9 h 348"/>
                <a:gd name="T4" fmla="*/ 38 w 862"/>
                <a:gd name="T5" fmla="*/ 0 h 348"/>
                <a:gd name="T6" fmla="*/ 64 w 862"/>
                <a:gd name="T7" fmla="*/ 7 h 348"/>
                <a:gd name="T8" fmla="*/ 89 w 862"/>
                <a:gd name="T9" fmla="*/ 34 h 348"/>
                <a:gd name="T10" fmla="*/ 107 w 862"/>
                <a:gd name="T11" fmla="*/ 77 h 348"/>
                <a:gd name="T12" fmla="*/ 113 w 862"/>
                <a:gd name="T13" fmla="*/ 112 h 348"/>
                <a:gd name="T14" fmla="*/ 113 w 862"/>
                <a:gd name="T15" fmla="*/ 123 h 348"/>
                <a:gd name="T16" fmla="*/ 110 w 862"/>
                <a:gd name="T17" fmla="*/ 130 h 348"/>
                <a:gd name="T18" fmla="*/ 104 w 862"/>
                <a:gd name="T19" fmla="*/ 125 h 348"/>
                <a:gd name="T20" fmla="*/ 96 w 862"/>
                <a:gd name="T21" fmla="*/ 101 h 348"/>
                <a:gd name="T22" fmla="*/ 90 w 862"/>
                <a:gd name="T23" fmla="*/ 78 h 348"/>
                <a:gd name="T24" fmla="*/ 83 w 862"/>
                <a:gd name="T25" fmla="*/ 58 h 348"/>
                <a:gd name="T26" fmla="*/ 71 w 862"/>
                <a:gd name="T27" fmla="*/ 43 h 348"/>
                <a:gd name="T28" fmla="*/ 60 w 862"/>
                <a:gd name="T29" fmla="*/ 34 h 348"/>
                <a:gd name="T30" fmla="*/ 35 w 862"/>
                <a:gd name="T31" fmla="*/ 28 h 348"/>
                <a:gd name="T32" fmla="*/ 18 w 862"/>
                <a:gd name="T33" fmla="*/ 32 h 348"/>
                <a:gd name="T34" fmla="*/ 3 w 862"/>
                <a:gd name="T35" fmla="*/ 29 h 348"/>
                <a:gd name="T36" fmla="*/ 0 w 862"/>
                <a:gd name="T37" fmla="*/ 16 h 348"/>
                <a:gd name="T38" fmla="*/ 1 w 862"/>
                <a:gd name="T39" fmla="*/ 10 h 348"/>
                <a:gd name="T40" fmla="*/ 4 w 862"/>
                <a:gd name="T41" fmla="*/ 9 h 348"/>
                <a:gd name="T42" fmla="*/ 4 w 862"/>
                <a:gd name="T43" fmla="*/ 9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2"/>
                <a:gd name="T67" fmla="*/ 0 h 348"/>
                <a:gd name="T68" fmla="*/ 862 w 862"/>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2" h="348">
                  <a:moveTo>
                    <a:pt x="33" y="25"/>
                  </a:moveTo>
                  <a:lnTo>
                    <a:pt x="160" y="23"/>
                  </a:lnTo>
                  <a:lnTo>
                    <a:pt x="293" y="0"/>
                  </a:lnTo>
                  <a:lnTo>
                    <a:pt x="493" y="18"/>
                  </a:lnTo>
                  <a:lnTo>
                    <a:pt x="679" y="92"/>
                  </a:lnTo>
                  <a:lnTo>
                    <a:pt x="814" y="206"/>
                  </a:lnTo>
                  <a:lnTo>
                    <a:pt x="860" y="299"/>
                  </a:lnTo>
                  <a:lnTo>
                    <a:pt x="862" y="329"/>
                  </a:lnTo>
                  <a:lnTo>
                    <a:pt x="843" y="348"/>
                  </a:lnTo>
                  <a:lnTo>
                    <a:pt x="793" y="333"/>
                  </a:lnTo>
                  <a:lnTo>
                    <a:pt x="732" y="270"/>
                  </a:lnTo>
                  <a:lnTo>
                    <a:pt x="685" y="208"/>
                  </a:lnTo>
                  <a:lnTo>
                    <a:pt x="632" y="156"/>
                  </a:lnTo>
                  <a:lnTo>
                    <a:pt x="538" y="114"/>
                  </a:lnTo>
                  <a:lnTo>
                    <a:pt x="455" y="90"/>
                  </a:lnTo>
                  <a:lnTo>
                    <a:pt x="269" y="75"/>
                  </a:lnTo>
                  <a:lnTo>
                    <a:pt x="139" y="86"/>
                  </a:lnTo>
                  <a:lnTo>
                    <a:pt x="18" y="76"/>
                  </a:lnTo>
                  <a:lnTo>
                    <a:pt x="0" y="42"/>
                  </a:lnTo>
                  <a:lnTo>
                    <a:pt x="12" y="27"/>
                  </a:lnTo>
                  <a:lnTo>
                    <a:pt x="33" y="25"/>
                  </a:lnTo>
                  <a:close/>
                </a:path>
              </a:pathLst>
            </a:custGeom>
            <a:solidFill>
              <a:srgbClr val="000000"/>
            </a:solidFill>
            <a:ln w="9525">
              <a:noFill/>
              <a:round/>
              <a:headEnd/>
              <a:tailEnd/>
            </a:ln>
          </p:spPr>
          <p:txBody>
            <a:bodyPr/>
            <a:lstStyle/>
            <a:p>
              <a:endParaRPr lang="en-US"/>
            </a:p>
          </p:txBody>
        </p:sp>
        <p:sp>
          <p:nvSpPr>
            <p:cNvPr id="47193" name="Freeform 86"/>
            <p:cNvSpPr>
              <a:spLocks noChangeAspect="1"/>
            </p:cNvSpPr>
            <p:nvPr/>
          </p:nvSpPr>
          <p:spPr bwMode="auto">
            <a:xfrm>
              <a:off x="4793" y="1947"/>
              <a:ext cx="172" cy="70"/>
            </a:xfrm>
            <a:custGeom>
              <a:avLst/>
              <a:gdLst>
                <a:gd name="T0" fmla="*/ 4 w 476"/>
                <a:gd name="T1" fmla="*/ 10 h 114"/>
                <a:gd name="T2" fmla="*/ 31 w 476"/>
                <a:gd name="T3" fmla="*/ 18 h 114"/>
                <a:gd name="T4" fmla="*/ 57 w 476"/>
                <a:gd name="T5" fmla="*/ 0 h 114"/>
                <a:gd name="T6" fmla="*/ 62 w 476"/>
                <a:gd name="T7" fmla="*/ 4 h 114"/>
                <a:gd name="T8" fmla="*/ 61 w 476"/>
                <a:gd name="T9" fmla="*/ 18 h 114"/>
                <a:gd name="T10" fmla="*/ 54 w 476"/>
                <a:gd name="T11" fmla="*/ 30 h 114"/>
                <a:gd name="T12" fmla="*/ 47 w 476"/>
                <a:gd name="T13" fmla="*/ 37 h 114"/>
                <a:gd name="T14" fmla="*/ 33 w 476"/>
                <a:gd name="T15" fmla="*/ 43 h 114"/>
                <a:gd name="T16" fmla="*/ 3 w 476"/>
                <a:gd name="T17" fmla="*/ 31 h 114"/>
                <a:gd name="T18" fmla="*/ 0 w 476"/>
                <a:gd name="T19" fmla="*/ 19 h 114"/>
                <a:gd name="T20" fmla="*/ 4 w 476"/>
                <a:gd name="T21" fmla="*/ 10 h 114"/>
                <a:gd name="T22" fmla="*/ 4 w 476"/>
                <a:gd name="T23" fmla="*/ 1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6"/>
                <a:gd name="T37" fmla="*/ 0 h 114"/>
                <a:gd name="T38" fmla="*/ 476 w 476"/>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6" h="114">
                  <a:moveTo>
                    <a:pt x="29" y="26"/>
                  </a:moveTo>
                  <a:lnTo>
                    <a:pt x="240" y="47"/>
                  </a:lnTo>
                  <a:lnTo>
                    <a:pt x="439" y="0"/>
                  </a:lnTo>
                  <a:lnTo>
                    <a:pt x="476" y="11"/>
                  </a:lnTo>
                  <a:lnTo>
                    <a:pt x="464" y="49"/>
                  </a:lnTo>
                  <a:lnTo>
                    <a:pt x="415" y="79"/>
                  </a:lnTo>
                  <a:lnTo>
                    <a:pt x="363" y="100"/>
                  </a:lnTo>
                  <a:lnTo>
                    <a:pt x="255" y="114"/>
                  </a:lnTo>
                  <a:lnTo>
                    <a:pt x="23" y="81"/>
                  </a:lnTo>
                  <a:lnTo>
                    <a:pt x="0" y="51"/>
                  </a:lnTo>
                  <a:lnTo>
                    <a:pt x="29" y="26"/>
                  </a:lnTo>
                  <a:close/>
                </a:path>
              </a:pathLst>
            </a:custGeom>
            <a:solidFill>
              <a:srgbClr val="000000"/>
            </a:solidFill>
            <a:ln w="9525">
              <a:noFill/>
              <a:round/>
              <a:headEnd/>
              <a:tailEnd/>
            </a:ln>
          </p:spPr>
          <p:txBody>
            <a:bodyPr/>
            <a:lstStyle/>
            <a:p>
              <a:endParaRPr lang="en-US"/>
            </a:p>
          </p:txBody>
        </p:sp>
        <p:sp>
          <p:nvSpPr>
            <p:cNvPr id="47194" name="Freeform 87"/>
            <p:cNvSpPr>
              <a:spLocks noChangeAspect="1"/>
            </p:cNvSpPr>
            <p:nvPr/>
          </p:nvSpPr>
          <p:spPr bwMode="auto">
            <a:xfrm>
              <a:off x="4827" y="1806"/>
              <a:ext cx="403" cy="137"/>
            </a:xfrm>
            <a:custGeom>
              <a:avLst/>
              <a:gdLst>
                <a:gd name="T0" fmla="*/ 4 w 1109"/>
                <a:gd name="T1" fmla="*/ 51 h 224"/>
                <a:gd name="T2" fmla="*/ 22 w 1109"/>
                <a:gd name="T3" fmla="*/ 46 h 224"/>
                <a:gd name="T4" fmla="*/ 33 w 1109"/>
                <a:gd name="T5" fmla="*/ 37 h 224"/>
                <a:gd name="T6" fmla="*/ 43 w 1109"/>
                <a:gd name="T7" fmla="*/ 28 h 224"/>
                <a:gd name="T8" fmla="*/ 54 w 1109"/>
                <a:gd name="T9" fmla="*/ 26 h 224"/>
                <a:gd name="T10" fmla="*/ 63 w 1109"/>
                <a:gd name="T11" fmla="*/ 40 h 224"/>
                <a:gd name="T12" fmla="*/ 67 w 1109"/>
                <a:gd name="T13" fmla="*/ 48 h 224"/>
                <a:gd name="T14" fmla="*/ 72 w 1109"/>
                <a:gd name="T15" fmla="*/ 49 h 224"/>
                <a:gd name="T16" fmla="*/ 113 w 1109"/>
                <a:gd name="T17" fmla="*/ 32 h 224"/>
                <a:gd name="T18" fmla="*/ 142 w 1109"/>
                <a:gd name="T19" fmla="*/ 0 h 224"/>
                <a:gd name="T20" fmla="*/ 146 w 1109"/>
                <a:gd name="T21" fmla="*/ 4 h 224"/>
                <a:gd name="T22" fmla="*/ 145 w 1109"/>
                <a:gd name="T23" fmla="*/ 18 h 224"/>
                <a:gd name="T24" fmla="*/ 138 w 1109"/>
                <a:gd name="T25" fmla="*/ 29 h 224"/>
                <a:gd name="T26" fmla="*/ 131 w 1109"/>
                <a:gd name="T27" fmla="*/ 40 h 224"/>
                <a:gd name="T28" fmla="*/ 115 w 1109"/>
                <a:gd name="T29" fmla="*/ 56 h 224"/>
                <a:gd name="T30" fmla="*/ 95 w 1109"/>
                <a:gd name="T31" fmla="*/ 72 h 224"/>
                <a:gd name="T32" fmla="*/ 74 w 1109"/>
                <a:gd name="T33" fmla="*/ 84 h 224"/>
                <a:gd name="T34" fmla="*/ 68 w 1109"/>
                <a:gd name="T35" fmla="*/ 81 h 224"/>
                <a:gd name="T36" fmla="*/ 64 w 1109"/>
                <a:gd name="T37" fmla="*/ 70 h 224"/>
                <a:gd name="T38" fmla="*/ 59 w 1109"/>
                <a:gd name="T39" fmla="*/ 57 h 224"/>
                <a:gd name="T40" fmla="*/ 53 w 1109"/>
                <a:gd name="T41" fmla="*/ 51 h 224"/>
                <a:gd name="T42" fmla="*/ 42 w 1109"/>
                <a:gd name="T43" fmla="*/ 53 h 224"/>
                <a:gd name="T44" fmla="*/ 34 w 1109"/>
                <a:gd name="T45" fmla="*/ 63 h 224"/>
                <a:gd name="T46" fmla="*/ 22 w 1109"/>
                <a:gd name="T47" fmla="*/ 73 h 224"/>
                <a:gd name="T48" fmla="*/ 3 w 1109"/>
                <a:gd name="T49" fmla="*/ 76 h 224"/>
                <a:gd name="T50" fmla="*/ 0 w 1109"/>
                <a:gd name="T51" fmla="*/ 62 h 224"/>
                <a:gd name="T52" fmla="*/ 4 w 1109"/>
                <a:gd name="T53" fmla="*/ 51 h 224"/>
                <a:gd name="T54" fmla="*/ 4 w 1109"/>
                <a:gd name="T55" fmla="*/ 51 h 2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9"/>
                <a:gd name="T85" fmla="*/ 0 h 224"/>
                <a:gd name="T86" fmla="*/ 1109 w 1109"/>
                <a:gd name="T87" fmla="*/ 224 h 2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9" h="224">
                  <a:moveTo>
                    <a:pt x="34" y="135"/>
                  </a:moveTo>
                  <a:lnTo>
                    <a:pt x="166" y="125"/>
                  </a:lnTo>
                  <a:lnTo>
                    <a:pt x="251" y="99"/>
                  </a:lnTo>
                  <a:lnTo>
                    <a:pt x="323" y="74"/>
                  </a:lnTo>
                  <a:lnTo>
                    <a:pt x="411" y="70"/>
                  </a:lnTo>
                  <a:lnTo>
                    <a:pt x="477" y="108"/>
                  </a:lnTo>
                  <a:lnTo>
                    <a:pt x="506" y="127"/>
                  </a:lnTo>
                  <a:lnTo>
                    <a:pt x="544" y="131"/>
                  </a:lnTo>
                  <a:lnTo>
                    <a:pt x="859" y="87"/>
                  </a:lnTo>
                  <a:lnTo>
                    <a:pt x="1072" y="0"/>
                  </a:lnTo>
                  <a:lnTo>
                    <a:pt x="1109" y="9"/>
                  </a:lnTo>
                  <a:lnTo>
                    <a:pt x="1099" y="47"/>
                  </a:lnTo>
                  <a:lnTo>
                    <a:pt x="1042" y="79"/>
                  </a:lnTo>
                  <a:lnTo>
                    <a:pt x="991" y="106"/>
                  </a:lnTo>
                  <a:lnTo>
                    <a:pt x="873" y="148"/>
                  </a:lnTo>
                  <a:lnTo>
                    <a:pt x="717" y="192"/>
                  </a:lnTo>
                  <a:lnTo>
                    <a:pt x="561" y="224"/>
                  </a:lnTo>
                  <a:lnTo>
                    <a:pt x="515" y="218"/>
                  </a:lnTo>
                  <a:lnTo>
                    <a:pt x="481" y="188"/>
                  </a:lnTo>
                  <a:lnTo>
                    <a:pt x="447" y="154"/>
                  </a:lnTo>
                  <a:lnTo>
                    <a:pt x="403" y="135"/>
                  </a:lnTo>
                  <a:lnTo>
                    <a:pt x="320" y="140"/>
                  </a:lnTo>
                  <a:lnTo>
                    <a:pt x="255" y="169"/>
                  </a:lnTo>
                  <a:lnTo>
                    <a:pt x="169" y="197"/>
                  </a:lnTo>
                  <a:lnTo>
                    <a:pt x="21" y="205"/>
                  </a:lnTo>
                  <a:lnTo>
                    <a:pt x="0" y="167"/>
                  </a:lnTo>
                  <a:lnTo>
                    <a:pt x="34" y="135"/>
                  </a:lnTo>
                  <a:close/>
                </a:path>
              </a:pathLst>
            </a:custGeom>
            <a:solidFill>
              <a:srgbClr val="000000"/>
            </a:solidFill>
            <a:ln w="9525">
              <a:noFill/>
              <a:round/>
              <a:headEnd/>
              <a:tailEnd/>
            </a:ln>
          </p:spPr>
          <p:txBody>
            <a:bodyPr/>
            <a:lstStyle/>
            <a:p>
              <a:endParaRPr lang="en-US"/>
            </a:p>
          </p:txBody>
        </p:sp>
        <p:sp>
          <p:nvSpPr>
            <p:cNvPr id="47195" name="Freeform 88"/>
            <p:cNvSpPr>
              <a:spLocks noChangeAspect="1"/>
            </p:cNvSpPr>
            <p:nvPr/>
          </p:nvSpPr>
          <p:spPr bwMode="auto">
            <a:xfrm>
              <a:off x="4594" y="1768"/>
              <a:ext cx="118" cy="62"/>
            </a:xfrm>
            <a:custGeom>
              <a:avLst/>
              <a:gdLst>
                <a:gd name="T0" fmla="*/ 3 w 327"/>
                <a:gd name="T1" fmla="*/ 3 h 101"/>
                <a:gd name="T2" fmla="*/ 19 w 327"/>
                <a:gd name="T3" fmla="*/ 0 h 101"/>
                <a:gd name="T4" fmla="*/ 35 w 327"/>
                <a:gd name="T5" fmla="*/ 9 h 101"/>
                <a:gd name="T6" fmla="*/ 41 w 327"/>
                <a:gd name="T7" fmla="*/ 18 h 101"/>
                <a:gd name="T8" fmla="*/ 43 w 327"/>
                <a:gd name="T9" fmla="*/ 32 h 101"/>
                <a:gd name="T10" fmla="*/ 38 w 327"/>
                <a:gd name="T11" fmla="*/ 38 h 101"/>
                <a:gd name="T12" fmla="*/ 31 w 327"/>
                <a:gd name="T13" fmla="*/ 34 h 101"/>
                <a:gd name="T14" fmla="*/ 18 w 327"/>
                <a:gd name="T15" fmla="*/ 24 h 101"/>
                <a:gd name="T16" fmla="*/ 4 w 327"/>
                <a:gd name="T17" fmla="*/ 23 h 101"/>
                <a:gd name="T18" fmla="*/ 0 w 327"/>
                <a:gd name="T19" fmla="*/ 13 h 101"/>
                <a:gd name="T20" fmla="*/ 3 w 327"/>
                <a:gd name="T21" fmla="*/ 3 h 101"/>
                <a:gd name="T22" fmla="*/ 3 w 327"/>
                <a:gd name="T23" fmla="*/ 3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101"/>
                <a:gd name="T38" fmla="*/ 327 w 32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101">
                  <a:moveTo>
                    <a:pt x="26" y="8"/>
                  </a:moveTo>
                  <a:lnTo>
                    <a:pt x="150" y="0"/>
                  </a:lnTo>
                  <a:lnTo>
                    <a:pt x="270" y="23"/>
                  </a:lnTo>
                  <a:lnTo>
                    <a:pt x="312" y="49"/>
                  </a:lnTo>
                  <a:lnTo>
                    <a:pt x="327" y="85"/>
                  </a:lnTo>
                  <a:lnTo>
                    <a:pt x="291" y="101"/>
                  </a:lnTo>
                  <a:lnTo>
                    <a:pt x="241" y="89"/>
                  </a:lnTo>
                  <a:lnTo>
                    <a:pt x="137" y="63"/>
                  </a:lnTo>
                  <a:lnTo>
                    <a:pt x="28" y="61"/>
                  </a:lnTo>
                  <a:lnTo>
                    <a:pt x="0" y="34"/>
                  </a:lnTo>
                  <a:lnTo>
                    <a:pt x="26" y="8"/>
                  </a:lnTo>
                  <a:close/>
                </a:path>
              </a:pathLst>
            </a:custGeom>
            <a:solidFill>
              <a:srgbClr val="000000"/>
            </a:solidFill>
            <a:ln w="9525">
              <a:noFill/>
              <a:round/>
              <a:headEnd/>
              <a:tailEnd/>
            </a:ln>
          </p:spPr>
          <p:txBody>
            <a:bodyPr/>
            <a:lstStyle/>
            <a:p>
              <a:endParaRPr lang="en-US"/>
            </a:p>
          </p:txBody>
        </p:sp>
        <p:sp>
          <p:nvSpPr>
            <p:cNvPr id="47196" name="Freeform 89"/>
            <p:cNvSpPr>
              <a:spLocks noChangeAspect="1"/>
            </p:cNvSpPr>
            <p:nvPr/>
          </p:nvSpPr>
          <p:spPr bwMode="auto">
            <a:xfrm>
              <a:off x="5129" y="1909"/>
              <a:ext cx="113" cy="85"/>
            </a:xfrm>
            <a:custGeom>
              <a:avLst/>
              <a:gdLst>
                <a:gd name="T0" fmla="*/ 15 w 312"/>
                <a:gd name="T1" fmla="*/ 0 h 139"/>
                <a:gd name="T2" fmla="*/ 41 w 312"/>
                <a:gd name="T3" fmla="*/ 35 h 139"/>
                <a:gd name="T4" fmla="*/ 40 w 312"/>
                <a:gd name="T5" fmla="*/ 48 h 139"/>
                <a:gd name="T6" fmla="*/ 33 w 312"/>
                <a:gd name="T7" fmla="*/ 52 h 139"/>
                <a:gd name="T8" fmla="*/ 0 w 312"/>
                <a:gd name="T9" fmla="*/ 22 h 139"/>
                <a:gd name="T10" fmla="*/ 0 w 312"/>
                <a:gd name="T11" fmla="*/ 16 h 139"/>
                <a:gd name="T12" fmla="*/ 4 w 312"/>
                <a:gd name="T13" fmla="*/ 6 h 139"/>
                <a:gd name="T14" fmla="*/ 10 w 312"/>
                <a:gd name="T15" fmla="*/ 0 h 139"/>
                <a:gd name="T16" fmla="*/ 15 w 312"/>
                <a:gd name="T17" fmla="*/ 0 h 139"/>
                <a:gd name="T18" fmla="*/ 15 w 312"/>
                <a:gd name="T19" fmla="*/ 0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
                <a:gd name="T31" fmla="*/ 0 h 139"/>
                <a:gd name="T32" fmla="*/ 312 w 312"/>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 h="139">
                  <a:moveTo>
                    <a:pt x="112" y="0"/>
                  </a:moveTo>
                  <a:lnTo>
                    <a:pt x="312" y="93"/>
                  </a:lnTo>
                  <a:lnTo>
                    <a:pt x="306" y="127"/>
                  </a:lnTo>
                  <a:lnTo>
                    <a:pt x="251" y="139"/>
                  </a:lnTo>
                  <a:lnTo>
                    <a:pt x="2" y="59"/>
                  </a:lnTo>
                  <a:lnTo>
                    <a:pt x="0" y="42"/>
                  </a:lnTo>
                  <a:lnTo>
                    <a:pt x="32" y="17"/>
                  </a:lnTo>
                  <a:lnTo>
                    <a:pt x="76" y="0"/>
                  </a:lnTo>
                  <a:lnTo>
                    <a:pt x="112" y="0"/>
                  </a:lnTo>
                  <a:close/>
                </a:path>
              </a:pathLst>
            </a:custGeom>
            <a:solidFill>
              <a:srgbClr val="000000"/>
            </a:solidFill>
            <a:ln w="9525">
              <a:noFill/>
              <a:round/>
              <a:headEnd/>
              <a:tailEnd/>
            </a:ln>
          </p:spPr>
          <p:txBody>
            <a:bodyPr/>
            <a:lstStyle/>
            <a:p>
              <a:endParaRPr lang="en-US"/>
            </a:p>
          </p:txBody>
        </p:sp>
        <p:sp>
          <p:nvSpPr>
            <p:cNvPr id="47197" name="Freeform 90"/>
            <p:cNvSpPr>
              <a:spLocks noChangeAspect="1"/>
            </p:cNvSpPr>
            <p:nvPr/>
          </p:nvSpPr>
          <p:spPr bwMode="auto">
            <a:xfrm>
              <a:off x="4833" y="1487"/>
              <a:ext cx="66" cy="258"/>
            </a:xfrm>
            <a:custGeom>
              <a:avLst/>
              <a:gdLst>
                <a:gd name="T0" fmla="*/ 21 w 181"/>
                <a:gd name="T1" fmla="*/ 4 h 422"/>
                <a:gd name="T2" fmla="*/ 24 w 181"/>
                <a:gd name="T3" fmla="*/ 29 h 422"/>
                <a:gd name="T4" fmla="*/ 20 w 181"/>
                <a:gd name="T5" fmla="*/ 43 h 422"/>
                <a:gd name="T6" fmla="*/ 17 w 181"/>
                <a:gd name="T7" fmla="*/ 58 h 422"/>
                <a:gd name="T8" fmla="*/ 21 w 181"/>
                <a:gd name="T9" fmla="*/ 67 h 422"/>
                <a:gd name="T10" fmla="*/ 21 w 181"/>
                <a:gd name="T11" fmla="*/ 93 h 422"/>
                <a:gd name="T12" fmla="*/ 17 w 181"/>
                <a:gd name="T13" fmla="*/ 116 h 422"/>
                <a:gd name="T14" fmla="*/ 15 w 181"/>
                <a:gd name="T15" fmla="*/ 144 h 422"/>
                <a:gd name="T16" fmla="*/ 16 w 181"/>
                <a:gd name="T17" fmla="*/ 152 h 422"/>
                <a:gd name="T18" fmla="*/ 15 w 181"/>
                <a:gd name="T19" fmla="*/ 158 h 422"/>
                <a:gd name="T20" fmla="*/ 10 w 181"/>
                <a:gd name="T21" fmla="*/ 158 h 422"/>
                <a:gd name="T22" fmla="*/ 0 w 181"/>
                <a:gd name="T23" fmla="*/ 120 h 422"/>
                <a:gd name="T24" fmla="*/ 2 w 181"/>
                <a:gd name="T25" fmla="*/ 82 h 422"/>
                <a:gd name="T26" fmla="*/ 5 w 181"/>
                <a:gd name="T27" fmla="*/ 82 h 422"/>
                <a:gd name="T28" fmla="*/ 0 w 181"/>
                <a:gd name="T29" fmla="*/ 60 h 422"/>
                <a:gd name="T30" fmla="*/ 3 w 181"/>
                <a:gd name="T31" fmla="*/ 49 h 422"/>
                <a:gd name="T32" fmla="*/ 8 w 181"/>
                <a:gd name="T33" fmla="*/ 44 h 422"/>
                <a:gd name="T34" fmla="*/ 17 w 181"/>
                <a:gd name="T35" fmla="*/ 29 h 422"/>
                <a:gd name="T36" fmla="*/ 15 w 181"/>
                <a:gd name="T37" fmla="*/ 13 h 422"/>
                <a:gd name="T38" fmla="*/ 16 w 181"/>
                <a:gd name="T39" fmla="*/ 0 h 422"/>
                <a:gd name="T40" fmla="*/ 21 w 181"/>
                <a:gd name="T41" fmla="*/ 4 h 422"/>
                <a:gd name="T42" fmla="*/ 21 w 181"/>
                <a:gd name="T43" fmla="*/ 4 h 4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1"/>
                <a:gd name="T67" fmla="*/ 0 h 422"/>
                <a:gd name="T68" fmla="*/ 181 w 181"/>
                <a:gd name="T69" fmla="*/ 422 h 4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1" h="422">
                  <a:moveTo>
                    <a:pt x="160" y="9"/>
                  </a:moveTo>
                  <a:lnTo>
                    <a:pt x="181" y="78"/>
                  </a:lnTo>
                  <a:lnTo>
                    <a:pt x="152" y="116"/>
                  </a:lnTo>
                  <a:lnTo>
                    <a:pt x="126" y="156"/>
                  </a:lnTo>
                  <a:lnTo>
                    <a:pt x="158" y="179"/>
                  </a:lnTo>
                  <a:lnTo>
                    <a:pt x="160" y="249"/>
                  </a:lnTo>
                  <a:lnTo>
                    <a:pt x="128" y="310"/>
                  </a:lnTo>
                  <a:lnTo>
                    <a:pt x="113" y="384"/>
                  </a:lnTo>
                  <a:lnTo>
                    <a:pt x="120" y="405"/>
                  </a:lnTo>
                  <a:lnTo>
                    <a:pt x="113" y="422"/>
                  </a:lnTo>
                  <a:lnTo>
                    <a:pt x="75" y="422"/>
                  </a:lnTo>
                  <a:lnTo>
                    <a:pt x="4" y="321"/>
                  </a:lnTo>
                  <a:lnTo>
                    <a:pt x="16" y="219"/>
                  </a:lnTo>
                  <a:lnTo>
                    <a:pt x="40" y="219"/>
                  </a:lnTo>
                  <a:lnTo>
                    <a:pt x="0" y="160"/>
                  </a:lnTo>
                  <a:lnTo>
                    <a:pt x="19" y="131"/>
                  </a:lnTo>
                  <a:lnTo>
                    <a:pt x="63" y="118"/>
                  </a:lnTo>
                  <a:lnTo>
                    <a:pt x="126" y="78"/>
                  </a:lnTo>
                  <a:lnTo>
                    <a:pt x="113" y="36"/>
                  </a:lnTo>
                  <a:lnTo>
                    <a:pt x="124" y="0"/>
                  </a:lnTo>
                  <a:lnTo>
                    <a:pt x="160" y="9"/>
                  </a:lnTo>
                  <a:close/>
                </a:path>
              </a:pathLst>
            </a:custGeom>
            <a:solidFill>
              <a:srgbClr val="000000"/>
            </a:solidFill>
            <a:ln w="9525">
              <a:noFill/>
              <a:round/>
              <a:headEnd/>
              <a:tailEnd/>
            </a:ln>
          </p:spPr>
          <p:txBody>
            <a:bodyPr/>
            <a:lstStyle/>
            <a:p>
              <a:endParaRPr lang="en-US"/>
            </a:p>
          </p:txBody>
        </p:sp>
        <p:sp>
          <p:nvSpPr>
            <p:cNvPr id="47198" name="Freeform 91"/>
            <p:cNvSpPr>
              <a:spLocks noChangeAspect="1"/>
            </p:cNvSpPr>
            <p:nvPr/>
          </p:nvSpPr>
          <p:spPr bwMode="auto">
            <a:xfrm>
              <a:off x="5001" y="1781"/>
              <a:ext cx="170" cy="75"/>
            </a:xfrm>
            <a:custGeom>
              <a:avLst/>
              <a:gdLst>
                <a:gd name="T0" fmla="*/ 3 w 468"/>
                <a:gd name="T1" fmla="*/ 2 h 123"/>
                <a:gd name="T2" fmla="*/ 19 w 468"/>
                <a:gd name="T3" fmla="*/ 4 h 123"/>
                <a:gd name="T4" fmla="*/ 23 w 468"/>
                <a:gd name="T5" fmla="*/ 15 h 123"/>
                <a:gd name="T6" fmla="*/ 32 w 468"/>
                <a:gd name="T7" fmla="*/ 6 h 123"/>
                <a:gd name="T8" fmla="*/ 57 w 468"/>
                <a:gd name="T9" fmla="*/ 0 h 123"/>
                <a:gd name="T10" fmla="*/ 62 w 468"/>
                <a:gd name="T11" fmla="*/ 7 h 123"/>
                <a:gd name="T12" fmla="*/ 59 w 468"/>
                <a:gd name="T13" fmla="*/ 20 h 123"/>
                <a:gd name="T14" fmla="*/ 47 w 468"/>
                <a:gd name="T15" fmla="*/ 34 h 123"/>
                <a:gd name="T16" fmla="*/ 35 w 468"/>
                <a:gd name="T17" fmla="*/ 46 h 123"/>
                <a:gd name="T18" fmla="*/ 21 w 468"/>
                <a:gd name="T19" fmla="*/ 45 h 123"/>
                <a:gd name="T20" fmla="*/ 18 w 468"/>
                <a:gd name="T21" fmla="*/ 35 h 123"/>
                <a:gd name="T22" fmla="*/ 16 w 468"/>
                <a:gd name="T23" fmla="*/ 22 h 123"/>
                <a:gd name="T24" fmla="*/ 4 w 468"/>
                <a:gd name="T25" fmla="*/ 23 h 123"/>
                <a:gd name="T26" fmla="*/ 0 w 468"/>
                <a:gd name="T27" fmla="*/ 13 h 123"/>
                <a:gd name="T28" fmla="*/ 3 w 468"/>
                <a:gd name="T29" fmla="*/ 2 h 123"/>
                <a:gd name="T30" fmla="*/ 3 w 468"/>
                <a:gd name="T31" fmla="*/ 2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8"/>
                <a:gd name="T49" fmla="*/ 0 h 123"/>
                <a:gd name="T50" fmla="*/ 468 w 468"/>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8" h="123">
                  <a:moveTo>
                    <a:pt x="25" y="6"/>
                  </a:moveTo>
                  <a:lnTo>
                    <a:pt x="145" y="11"/>
                  </a:lnTo>
                  <a:lnTo>
                    <a:pt x="171" y="40"/>
                  </a:lnTo>
                  <a:lnTo>
                    <a:pt x="246" y="17"/>
                  </a:lnTo>
                  <a:lnTo>
                    <a:pt x="434" y="0"/>
                  </a:lnTo>
                  <a:lnTo>
                    <a:pt x="468" y="19"/>
                  </a:lnTo>
                  <a:lnTo>
                    <a:pt x="449" y="53"/>
                  </a:lnTo>
                  <a:lnTo>
                    <a:pt x="356" y="91"/>
                  </a:lnTo>
                  <a:lnTo>
                    <a:pt x="261" y="123"/>
                  </a:lnTo>
                  <a:lnTo>
                    <a:pt x="162" y="121"/>
                  </a:lnTo>
                  <a:lnTo>
                    <a:pt x="137" y="93"/>
                  </a:lnTo>
                  <a:lnTo>
                    <a:pt x="118" y="59"/>
                  </a:lnTo>
                  <a:lnTo>
                    <a:pt x="31" y="61"/>
                  </a:lnTo>
                  <a:lnTo>
                    <a:pt x="0" y="36"/>
                  </a:lnTo>
                  <a:lnTo>
                    <a:pt x="25" y="6"/>
                  </a:lnTo>
                  <a:close/>
                </a:path>
              </a:pathLst>
            </a:custGeom>
            <a:solidFill>
              <a:srgbClr val="000000"/>
            </a:solidFill>
            <a:ln w="9525">
              <a:noFill/>
              <a:round/>
              <a:headEnd/>
              <a:tailEnd/>
            </a:ln>
          </p:spPr>
          <p:txBody>
            <a:bodyPr/>
            <a:lstStyle/>
            <a:p>
              <a:endParaRPr lang="en-US"/>
            </a:p>
          </p:txBody>
        </p:sp>
        <p:sp>
          <p:nvSpPr>
            <p:cNvPr id="47199" name="Freeform 92"/>
            <p:cNvSpPr>
              <a:spLocks noChangeAspect="1"/>
            </p:cNvSpPr>
            <p:nvPr/>
          </p:nvSpPr>
          <p:spPr bwMode="auto">
            <a:xfrm>
              <a:off x="4647" y="1434"/>
              <a:ext cx="70" cy="233"/>
            </a:xfrm>
            <a:custGeom>
              <a:avLst/>
              <a:gdLst>
                <a:gd name="T0" fmla="*/ 19 w 192"/>
                <a:gd name="T1" fmla="*/ 0 h 381"/>
                <a:gd name="T2" fmla="*/ 26 w 192"/>
                <a:gd name="T3" fmla="*/ 31 h 381"/>
                <a:gd name="T4" fmla="*/ 21 w 192"/>
                <a:gd name="T5" fmla="*/ 68 h 381"/>
                <a:gd name="T6" fmla="*/ 19 w 192"/>
                <a:gd name="T7" fmla="*/ 109 h 381"/>
                <a:gd name="T8" fmla="*/ 18 w 192"/>
                <a:gd name="T9" fmla="*/ 121 h 381"/>
                <a:gd name="T10" fmla="*/ 14 w 192"/>
                <a:gd name="T11" fmla="*/ 139 h 381"/>
                <a:gd name="T12" fmla="*/ 8 w 192"/>
                <a:gd name="T13" fmla="*/ 142 h 381"/>
                <a:gd name="T14" fmla="*/ 2 w 192"/>
                <a:gd name="T15" fmla="*/ 133 h 381"/>
                <a:gd name="T16" fmla="*/ 0 w 192"/>
                <a:gd name="T17" fmla="*/ 113 h 381"/>
                <a:gd name="T18" fmla="*/ 0 w 192"/>
                <a:gd name="T19" fmla="*/ 98 h 381"/>
                <a:gd name="T20" fmla="*/ 7 w 192"/>
                <a:gd name="T21" fmla="*/ 50 h 381"/>
                <a:gd name="T22" fmla="*/ 13 w 192"/>
                <a:gd name="T23" fmla="*/ 38 h 381"/>
                <a:gd name="T24" fmla="*/ 19 w 192"/>
                <a:gd name="T25" fmla="*/ 26 h 381"/>
                <a:gd name="T26" fmla="*/ 15 w 192"/>
                <a:gd name="T27" fmla="*/ 17 h 381"/>
                <a:gd name="T28" fmla="*/ 14 w 192"/>
                <a:gd name="T29" fmla="*/ 2 h 381"/>
                <a:gd name="T30" fmla="*/ 19 w 192"/>
                <a:gd name="T31" fmla="*/ 0 h 381"/>
                <a:gd name="T32" fmla="*/ 19 w 192"/>
                <a:gd name="T33" fmla="*/ 0 h 3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381"/>
                <a:gd name="T53" fmla="*/ 192 w 192"/>
                <a:gd name="T54" fmla="*/ 381 h 3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381">
                  <a:moveTo>
                    <a:pt x="146" y="0"/>
                  </a:moveTo>
                  <a:lnTo>
                    <a:pt x="192" y="82"/>
                  </a:lnTo>
                  <a:lnTo>
                    <a:pt x="156" y="183"/>
                  </a:lnTo>
                  <a:lnTo>
                    <a:pt x="145" y="291"/>
                  </a:lnTo>
                  <a:lnTo>
                    <a:pt x="137" y="324"/>
                  </a:lnTo>
                  <a:lnTo>
                    <a:pt x="105" y="371"/>
                  </a:lnTo>
                  <a:lnTo>
                    <a:pt x="57" y="381"/>
                  </a:lnTo>
                  <a:lnTo>
                    <a:pt x="15" y="356"/>
                  </a:lnTo>
                  <a:lnTo>
                    <a:pt x="0" y="303"/>
                  </a:lnTo>
                  <a:lnTo>
                    <a:pt x="4" y="263"/>
                  </a:lnTo>
                  <a:lnTo>
                    <a:pt x="51" y="132"/>
                  </a:lnTo>
                  <a:lnTo>
                    <a:pt x="99" y="101"/>
                  </a:lnTo>
                  <a:lnTo>
                    <a:pt x="139" y="69"/>
                  </a:lnTo>
                  <a:lnTo>
                    <a:pt x="114" y="44"/>
                  </a:lnTo>
                  <a:lnTo>
                    <a:pt x="108" y="6"/>
                  </a:lnTo>
                  <a:lnTo>
                    <a:pt x="146" y="0"/>
                  </a:lnTo>
                  <a:close/>
                </a:path>
              </a:pathLst>
            </a:custGeom>
            <a:solidFill>
              <a:srgbClr val="000000"/>
            </a:solidFill>
            <a:ln w="9525">
              <a:noFill/>
              <a:round/>
              <a:headEnd/>
              <a:tailEnd/>
            </a:ln>
          </p:spPr>
          <p:txBody>
            <a:bodyPr/>
            <a:lstStyle/>
            <a:p>
              <a:endParaRPr lang="en-US"/>
            </a:p>
          </p:txBody>
        </p:sp>
        <p:sp>
          <p:nvSpPr>
            <p:cNvPr id="47200" name="Freeform 93"/>
            <p:cNvSpPr>
              <a:spLocks noChangeAspect="1"/>
            </p:cNvSpPr>
            <p:nvPr/>
          </p:nvSpPr>
          <p:spPr bwMode="auto">
            <a:xfrm>
              <a:off x="4662" y="3311"/>
              <a:ext cx="806" cy="544"/>
            </a:xfrm>
            <a:custGeom>
              <a:avLst/>
              <a:gdLst>
                <a:gd name="T0" fmla="*/ 42 w 2222"/>
                <a:gd name="T1" fmla="*/ 242 h 888"/>
                <a:gd name="T2" fmla="*/ 74 w 2222"/>
                <a:gd name="T3" fmla="*/ 226 h 888"/>
                <a:gd name="T4" fmla="*/ 107 w 2222"/>
                <a:gd name="T5" fmla="*/ 213 h 888"/>
                <a:gd name="T6" fmla="*/ 166 w 2222"/>
                <a:gd name="T7" fmla="*/ 198 h 888"/>
                <a:gd name="T8" fmla="*/ 163 w 2222"/>
                <a:gd name="T9" fmla="*/ 186 h 888"/>
                <a:gd name="T10" fmla="*/ 156 w 2222"/>
                <a:gd name="T11" fmla="*/ 177 h 888"/>
                <a:gd name="T12" fmla="*/ 134 w 2222"/>
                <a:gd name="T13" fmla="*/ 161 h 888"/>
                <a:gd name="T14" fmla="*/ 70 w 2222"/>
                <a:gd name="T15" fmla="*/ 131 h 888"/>
                <a:gd name="T16" fmla="*/ 77 w 2222"/>
                <a:gd name="T17" fmla="*/ 120 h 888"/>
                <a:gd name="T18" fmla="*/ 87 w 2222"/>
                <a:gd name="T19" fmla="*/ 111 h 888"/>
                <a:gd name="T20" fmla="*/ 116 w 2222"/>
                <a:gd name="T21" fmla="*/ 102 h 888"/>
                <a:gd name="T22" fmla="*/ 169 w 2222"/>
                <a:gd name="T23" fmla="*/ 96 h 888"/>
                <a:gd name="T24" fmla="*/ 244 w 2222"/>
                <a:gd name="T25" fmla="*/ 76 h 888"/>
                <a:gd name="T26" fmla="*/ 242 w 2222"/>
                <a:gd name="T27" fmla="*/ 72 h 888"/>
                <a:gd name="T28" fmla="*/ 237 w 2222"/>
                <a:gd name="T29" fmla="*/ 64 h 888"/>
                <a:gd name="T30" fmla="*/ 229 w 2222"/>
                <a:gd name="T31" fmla="*/ 53 h 888"/>
                <a:gd name="T32" fmla="*/ 196 w 2222"/>
                <a:gd name="T33" fmla="*/ 62 h 888"/>
                <a:gd name="T34" fmla="*/ 174 w 2222"/>
                <a:gd name="T35" fmla="*/ 64 h 888"/>
                <a:gd name="T36" fmla="*/ 166 w 2222"/>
                <a:gd name="T37" fmla="*/ 57 h 888"/>
                <a:gd name="T38" fmla="*/ 170 w 2222"/>
                <a:gd name="T39" fmla="*/ 43 h 888"/>
                <a:gd name="T40" fmla="*/ 177 w 2222"/>
                <a:gd name="T41" fmla="*/ 31 h 888"/>
                <a:gd name="T42" fmla="*/ 185 w 2222"/>
                <a:gd name="T43" fmla="*/ 21 h 888"/>
                <a:gd name="T44" fmla="*/ 194 w 2222"/>
                <a:gd name="T45" fmla="*/ 12 h 888"/>
                <a:gd name="T46" fmla="*/ 214 w 2222"/>
                <a:gd name="T47" fmla="*/ 0 h 888"/>
                <a:gd name="T48" fmla="*/ 228 w 2222"/>
                <a:gd name="T49" fmla="*/ 1 h 888"/>
                <a:gd name="T50" fmla="*/ 289 w 2222"/>
                <a:gd name="T51" fmla="*/ 34 h 888"/>
                <a:gd name="T52" fmla="*/ 292 w 2222"/>
                <a:gd name="T53" fmla="*/ 47 h 888"/>
                <a:gd name="T54" fmla="*/ 289 w 2222"/>
                <a:gd name="T55" fmla="*/ 61 h 888"/>
                <a:gd name="T56" fmla="*/ 283 w 2222"/>
                <a:gd name="T57" fmla="*/ 75 h 888"/>
                <a:gd name="T58" fmla="*/ 276 w 2222"/>
                <a:gd name="T59" fmla="*/ 89 h 888"/>
                <a:gd name="T60" fmla="*/ 267 w 2222"/>
                <a:gd name="T61" fmla="*/ 104 h 888"/>
                <a:gd name="T62" fmla="*/ 254 w 2222"/>
                <a:gd name="T63" fmla="*/ 115 h 888"/>
                <a:gd name="T64" fmla="*/ 231 w 2222"/>
                <a:gd name="T65" fmla="*/ 129 h 888"/>
                <a:gd name="T66" fmla="*/ 206 w 2222"/>
                <a:gd name="T67" fmla="*/ 142 h 888"/>
                <a:gd name="T68" fmla="*/ 182 w 2222"/>
                <a:gd name="T69" fmla="*/ 154 h 888"/>
                <a:gd name="T70" fmla="*/ 197 w 2222"/>
                <a:gd name="T71" fmla="*/ 181 h 888"/>
                <a:gd name="T72" fmla="*/ 203 w 2222"/>
                <a:gd name="T73" fmla="*/ 206 h 888"/>
                <a:gd name="T74" fmla="*/ 203 w 2222"/>
                <a:gd name="T75" fmla="*/ 217 h 888"/>
                <a:gd name="T76" fmla="*/ 199 w 2222"/>
                <a:gd name="T77" fmla="*/ 228 h 888"/>
                <a:gd name="T78" fmla="*/ 186 w 2222"/>
                <a:gd name="T79" fmla="*/ 242 h 888"/>
                <a:gd name="T80" fmla="*/ 173 w 2222"/>
                <a:gd name="T81" fmla="*/ 249 h 888"/>
                <a:gd name="T82" fmla="*/ 145 w 2222"/>
                <a:gd name="T83" fmla="*/ 258 h 888"/>
                <a:gd name="T84" fmla="*/ 114 w 2222"/>
                <a:gd name="T85" fmla="*/ 274 h 888"/>
                <a:gd name="T86" fmla="*/ 73 w 2222"/>
                <a:gd name="T87" fmla="*/ 294 h 888"/>
                <a:gd name="T88" fmla="*/ 31 w 2222"/>
                <a:gd name="T89" fmla="*/ 315 h 888"/>
                <a:gd name="T90" fmla="*/ 0 w 2222"/>
                <a:gd name="T91" fmla="*/ 333 h 888"/>
                <a:gd name="T92" fmla="*/ 4 w 2222"/>
                <a:gd name="T93" fmla="*/ 321 h 888"/>
                <a:gd name="T94" fmla="*/ 18 w 2222"/>
                <a:gd name="T95" fmla="*/ 290 h 888"/>
                <a:gd name="T96" fmla="*/ 26 w 2222"/>
                <a:gd name="T97" fmla="*/ 273 h 888"/>
                <a:gd name="T98" fmla="*/ 33 w 2222"/>
                <a:gd name="T99" fmla="*/ 259 h 888"/>
                <a:gd name="T100" fmla="*/ 39 w 2222"/>
                <a:gd name="T101" fmla="*/ 247 h 888"/>
                <a:gd name="T102" fmla="*/ 42 w 2222"/>
                <a:gd name="T103" fmla="*/ 242 h 888"/>
                <a:gd name="T104" fmla="*/ 42 w 2222"/>
                <a:gd name="T105" fmla="*/ 242 h 8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2"/>
                <a:gd name="T160" fmla="*/ 0 h 888"/>
                <a:gd name="T161" fmla="*/ 2222 w 2222"/>
                <a:gd name="T162" fmla="*/ 888 h 8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2" h="888">
                  <a:moveTo>
                    <a:pt x="323" y="645"/>
                  </a:moveTo>
                  <a:lnTo>
                    <a:pt x="566" y="603"/>
                  </a:lnTo>
                  <a:lnTo>
                    <a:pt x="814" y="567"/>
                  </a:lnTo>
                  <a:lnTo>
                    <a:pt x="1266" y="529"/>
                  </a:lnTo>
                  <a:lnTo>
                    <a:pt x="1239" y="497"/>
                  </a:lnTo>
                  <a:lnTo>
                    <a:pt x="1182" y="472"/>
                  </a:lnTo>
                  <a:lnTo>
                    <a:pt x="1021" y="430"/>
                  </a:lnTo>
                  <a:lnTo>
                    <a:pt x="528" y="350"/>
                  </a:lnTo>
                  <a:lnTo>
                    <a:pt x="582" y="320"/>
                  </a:lnTo>
                  <a:lnTo>
                    <a:pt x="663" y="297"/>
                  </a:lnTo>
                  <a:lnTo>
                    <a:pt x="880" y="272"/>
                  </a:lnTo>
                  <a:lnTo>
                    <a:pt x="1281" y="255"/>
                  </a:lnTo>
                  <a:lnTo>
                    <a:pt x="1855" y="202"/>
                  </a:lnTo>
                  <a:lnTo>
                    <a:pt x="1842" y="192"/>
                  </a:lnTo>
                  <a:lnTo>
                    <a:pt x="1798" y="172"/>
                  </a:lnTo>
                  <a:lnTo>
                    <a:pt x="1741" y="141"/>
                  </a:lnTo>
                  <a:lnTo>
                    <a:pt x="1485" y="166"/>
                  </a:lnTo>
                  <a:lnTo>
                    <a:pt x="1321" y="172"/>
                  </a:lnTo>
                  <a:lnTo>
                    <a:pt x="1260" y="151"/>
                  </a:lnTo>
                  <a:lnTo>
                    <a:pt x="1291" y="116"/>
                  </a:lnTo>
                  <a:lnTo>
                    <a:pt x="1342" y="84"/>
                  </a:lnTo>
                  <a:lnTo>
                    <a:pt x="1405" y="56"/>
                  </a:lnTo>
                  <a:lnTo>
                    <a:pt x="1479" y="31"/>
                  </a:lnTo>
                  <a:lnTo>
                    <a:pt x="1625" y="0"/>
                  </a:lnTo>
                  <a:lnTo>
                    <a:pt x="1734" y="2"/>
                  </a:lnTo>
                  <a:lnTo>
                    <a:pt x="2201" y="90"/>
                  </a:lnTo>
                  <a:lnTo>
                    <a:pt x="2222" y="124"/>
                  </a:lnTo>
                  <a:lnTo>
                    <a:pt x="2198" y="162"/>
                  </a:lnTo>
                  <a:lnTo>
                    <a:pt x="2150" y="200"/>
                  </a:lnTo>
                  <a:lnTo>
                    <a:pt x="2097" y="238"/>
                  </a:lnTo>
                  <a:lnTo>
                    <a:pt x="2025" y="276"/>
                  </a:lnTo>
                  <a:lnTo>
                    <a:pt x="1933" y="305"/>
                  </a:lnTo>
                  <a:lnTo>
                    <a:pt x="1757" y="344"/>
                  </a:lnTo>
                  <a:lnTo>
                    <a:pt x="1563" y="379"/>
                  </a:lnTo>
                  <a:lnTo>
                    <a:pt x="1386" y="411"/>
                  </a:lnTo>
                  <a:lnTo>
                    <a:pt x="1500" y="481"/>
                  </a:lnTo>
                  <a:lnTo>
                    <a:pt x="1547" y="548"/>
                  </a:lnTo>
                  <a:lnTo>
                    <a:pt x="1544" y="580"/>
                  </a:lnTo>
                  <a:lnTo>
                    <a:pt x="1513" y="607"/>
                  </a:lnTo>
                  <a:lnTo>
                    <a:pt x="1414" y="645"/>
                  </a:lnTo>
                  <a:lnTo>
                    <a:pt x="1315" y="662"/>
                  </a:lnTo>
                  <a:lnTo>
                    <a:pt x="1106" y="687"/>
                  </a:lnTo>
                  <a:lnTo>
                    <a:pt x="867" y="730"/>
                  </a:lnTo>
                  <a:lnTo>
                    <a:pt x="551" y="784"/>
                  </a:lnTo>
                  <a:lnTo>
                    <a:pt x="236" y="839"/>
                  </a:lnTo>
                  <a:lnTo>
                    <a:pt x="0" y="888"/>
                  </a:lnTo>
                  <a:lnTo>
                    <a:pt x="30" y="856"/>
                  </a:lnTo>
                  <a:lnTo>
                    <a:pt x="135" y="774"/>
                  </a:lnTo>
                  <a:lnTo>
                    <a:pt x="196" y="728"/>
                  </a:lnTo>
                  <a:lnTo>
                    <a:pt x="253" y="689"/>
                  </a:lnTo>
                  <a:lnTo>
                    <a:pt x="297" y="660"/>
                  </a:lnTo>
                  <a:lnTo>
                    <a:pt x="323" y="645"/>
                  </a:lnTo>
                  <a:close/>
                </a:path>
              </a:pathLst>
            </a:custGeom>
            <a:solidFill>
              <a:srgbClr val="000000"/>
            </a:solidFill>
            <a:ln w="9525">
              <a:noFill/>
              <a:round/>
              <a:headEnd/>
              <a:tailEnd/>
            </a:ln>
          </p:spPr>
          <p:txBody>
            <a:bodyPr/>
            <a:lstStyle/>
            <a:p>
              <a:endParaRPr lang="en-US"/>
            </a:p>
          </p:txBody>
        </p:sp>
        <p:sp>
          <p:nvSpPr>
            <p:cNvPr id="47201" name="Freeform 94"/>
            <p:cNvSpPr>
              <a:spLocks noChangeAspect="1"/>
            </p:cNvSpPr>
            <p:nvPr/>
          </p:nvSpPr>
          <p:spPr bwMode="auto">
            <a:xfrm>
              <a:off x="4092" y="1319"/>
              <a:ext cx="1518" cy="2631"/>
            </a:xfrm>
            <a:custGeom>
              <a:avLst/>
              <a:gdLst>
                <a:gd name="T0" fmla="*/ 160 w 4182"/>
                <a:gd name="T1" fmla="*/ 1508 h 4298"/>
                <a:gd name="T2" fmla="*/ 225 w 4182"/>
                <a:gd name="T3" fmla="*/ 1519 h 4298"/>
                <a:gd name="T4" fmla="*/ 436 w 4182"/>
                <a:gd name="T5" fmla="*/ 1496 h 4298"/>
                <a:gd name="T6" fmla="*/ 511 w 4182"/>
                <a:gd name="T7" fmla="*/ 1489 h 4298"/>
                <a:gd name="T8" fmla="*/ 518 w 4182"/>
                <a:gd name="T9" fmla="*/ 1030 h 4298"/>
                <a:gd name="T10" fmla="*/ 522 w 4182"/>
                <a:gd name="T11" fmla="*/ 214 h 4298"/>
                <a:gd name="T12" fmla="*/ 522 w 4182"/>
                <a:gd name="T13" fmla="*/ 157 h 4298"/>
                <a:gd name="T14" fmla="*/ 360 w 4182"/>
                <a:gd name="T15" fmla="*/ 90 h 4298"/>
                <a:gd name="T16" fmla="*/ 204 w 4182"/>
                <a:gd name="T17" fmla="*/ 84 h 4298"/>
                <a:gd name="T18" fmla="*/ 36 w 4182"/>
                <a:gd name="T19" fmla="*/ 331 h 4298"/>
                <a:gd name="T20" fmla="*/ 28 w 4182"/>
                <a:gd name="T21" fmla="*/ 1074 h 4298"/>
                <a:gd name="T22" fmla="*/ 3 w 4182"/>
                <a:gd name="T23" fmla="*/ 848 h 4298"/>
                <a:gd name="T24" fmla="*/ 1 w 4182"/>
                <a:gd name="T25" fmla="*/ 378 h 4298"/>
                <a:gd name="T26" fmla="*/ 6 w 4182"/>
                <a:gd name="T27" fmla="*/ 185 h 4298"/>
                <a:gd name="T28" fmla="*/ 5 w 4182"/>
                <a:gd name="T29" fmla="*/ 61 h 4298"/>
                <a:gd name="T30" fmla="*/ 14 w 4182"/>
                <a:gd name="T31" fmla="*/ 20 h 4298"/>
                <a:gd name="T32" fmla="*/ 35 w 4182"/>
                <a:gd name="T33" fmla="*/ 0 h 4298"/>
                <a:gd name="T34" fmla="*/ 411 w 4182"/>
                <a:gd name="T35" fmla="*/ 19 h 4298"/>
                <a:gd name="T36" fmla="*/ 534 w 4182"/>
                <a:gd name="T37" fmla="*/ 24 h 4298"/>
                <a:gd name="T38" fmla="*/ 551 w 4182"/>
                <a:gd name="T39" fmla="*/ 92 h 4298"/>
                <a:gd name="T40" fmla="*/ 551 w 4182"/>
                <a:gd name="T41" fmla="*/ 168 h 4298"/>
                <a:gd name="T42" fmla="*/ 551 w 4182"/>
                <a:gd name="T43" fmla="*/ 206 h 4298"/>
                <a:gd name="T44" fmla="*/ 551 w 4182"/>
                <a:gd name="T45" fmla="*/ 248 h 4298"/>
                <a:gd name="T46" fmla="*/ 551 w 4182"/>
                <a:gd name="T47" fmla="*/ 312 h 4298"/>
                <a:gd name="T48" fmla="*/ 551 w 4182"/>
                <a:gd name="T49" fmla="*/ 321 h 4298"/>
                <a:gd name="T50" fmla="*/ 551 w 4182"/>
                <a:gd name="T51" fmla="*/ 325 h 4298"/>
                <a:gd name="T52" fmla="*/ 551 w 4182"/>
                <a:gd name="T53" fmla="*/ 329 h 4298"/>
                <a:gd name="T54" fmla="*/ 551 w 4182"/>
                <a:gd name="T55" fmla="*/ 339 h 4298"/>
                <a:gd name="T56" fmla="*/ 551 w 4182"/>
                <a:gd name="T57" fmla="*/ 340 h 4298"/>
                <a:gd name="T58" fmla="*/ 551 w 4182"/>
                <a:gd name="T59" fmla="*/ 343 h 4298"/>
                <a:gd name="T60" fmla="*/ 551 w 4182"/>
                <a:gd name="T61" fmla="*/ 346 h 4298"/>
                <a:gd name="T62" fmla="*/ 551 w 4182"/>
                <a:gd name="T63" fmla="*/ 457 h 4298"/>
                <a:gd name="T64" fmla="*/ 551 w 4182"/>
                <a:gd name="T65" fmla="*/ 466 h 4298"/>
                <a:gd name="T66" fmla="*/ 551 w 4182"/>
                <a:gd name="T67" fmla="*/ 476 h 4298"/>
                <a:gd name="T68" fmla="*/ 551 w 4182"/>
                <a:gd name="T69" fmla="*/ 478 h 4298"/>
                <a:gd name="T70" fmla="*/ 551 w 4182"/>
                <a:gd name="T71" fmla="*/ 486 h 4298"/>
                <a:gd name="T72" fmla="*/ 551 w 4182"/>
                <a:gd name="T73" fmla="*/ 495 h 4298"/>
                <a:gd name="T74" fmla="*/ 551 w 4182"/>
                <a:gd name="T75" fmla="*/ 690 h 4298"/>
                <a:gd name="T76" fmla="*/ 551 w 4182"/>
                <a:gd name="T77" fmla="*/ 836 h 4298"/>
                <a:gd name="T78" fmla="*/ 542 w 4182"/>
                <a:gd name="T79" fmla="*/ 1499 h 4298"/>
                <a:gd name="T80" fmla="*/ 542 w 4182"/>
                <a:gd name="T81" fmla="*/ 1543 h 4298"/>
                <a:gd name="T82" fmla="*/ 536 w 4182"/>
                <a:gd name="T83" fmla="*/ 1575 h 4298"/>
                <a:gd name="T84" fmla="*/ 288 w 4182"/>
                <a:gd name="T85" fmla="*/ 1590 h 4298"/>
                <a:gd name="T86" fmla="*/ 23 w 4182"/>
                <a:gd name="T87" fmla="*/ 1611 h 4298"/>
                <a:gd name="T88" fmla="*/ 3 w 4182"/>
                <a:gd name="T89" fmla="*/ 1563 h 4298"/>
                <a:gd name="T90" fmla="*/ 5 w 4182"/>
                <a:gd name="T91" fmla="*/ 1320 h 4298"/>
                <a:gd name="T92" fmla="*/ 29 w 4182"/>
                <a:gd name="T93" fmla="*/ 1334 h 4298"/>
                <a:gd name="T94" fmla="*/ 28 w 4182"/>
                <a:gd name="T95" fmla="*/ 1518 h 42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82"/>
                <a:gd name="T145" fmla="*/ 0 h 4298"/>
                <a:gd name="T146" fmla="*/ 4182 w 4182"/>
                <a:gd name="T147" fmla="*/ 4298 h 42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82" h="4298">
                  <a:moveTo>
                    <a:pt x="216" y="4049"/>
                  </a:moveTo>
                  <a:lnTo>
                    <a:pt x="1211" y="4024"/>
                  </a:lnTo>
                  <a:lnTo>
                    <a:pt x="1344" y="4152"/>
                  </a:lnTo>
                  <a:lnTo>
                    <a:pt x="1711" y="4055"/>
                  </a:lnTo>
                  <a:lnTo>
                    <a:pt x="2749" y="4032"/>
                  </a:lnTo>
                  <a:lnTo>
                    <a:pt x="3311" y="3992"/>
                  </a:lnTo>
                  <a:lnTo>
                    <a:pt x="3614" y="3971"/>
                  </a:lnTo>
                  <a:lnTo>
                    <a:pt x="3882" y="3973"/>
                  </a:lnTo>
                  <a:lnTo>
                    <a:pt x="3899" y="3359"/>
                  </a:lnTo>
                  <a:lnTo>
                    <a:pt x="3931" y="2747"/>
                  </a:lnTo>
                  <a:lnTo>
                    <a:pt x="3979" y="1519"/>
                  </a:lnTo>
                  <a:lnTo>
                    <a:pt x="3960" y="572"/>
                  </a:lnTo>
                  <a:lnTo>
                    <a:pt x="3961" y="498"/>
                  </a:lnTo>
                  <a:lnTo>
                    <a:pt x="3958" y="420"/>
                  </a:lnTo>
                  <a:lnTo>
                    <a:pt x="3927" y="268"/>
                  </a:lnTo>
                  <a:lnTo>
                    <a:pt x="2737" y="240"/>
                  </a:lnTo>
                  <a:lnTo>
                    <a:pt x="2142" y="221"/>
                  </a:lnTo>
                  <a:lnTo>
                    <a:pt x="1551" y="226"/>
                  </a:lnTo>
                  <a:lnTo>
                    <a:pt x="249" y="244"/>
                  </a:lnTo>
                  <a:lnTo>
                    <a:pt x="273" y="882"/>
                  </a:lnTo>
                  <a:lnTo>
                    <a:pt x="260" y="1555"/>
                  </a:lnTo>
                  <a:lnTo>
                    <a:pt x="213" y="2867"/>
                  </a:lnTo>
                  <a:lnTo>
                    <a:pt x="70" y="3262"/>
                  </a:lnTo>
                  <a:lnTo>
                    <a:pt x="19" y="2264"/>
                  </a:lnTo>
                  <a:lnTo>
                    <a:pt x="0" y="1264"/>
                  </a:lnTo>
                  <a:lnTo>
                    <a:pt x="11" y="1010"/>
                  </a:lnTo>
                  <a:lnTo>
                    <a:pt x="32" y="751"/>
                  </a:lnTo>
                  <a:lnTo>
                    <a:pt x="47" y="493"/>
                  </a:lnTo>
                  <a:lnTo>
                    <a:pt x="38" y="240"/>
                  </a:lnTo>
                  <a:lnTo>
                    <a:pt x="42" y="164"/>
                  </a:lnTo>
                  <a:lnTo>
                    <a:pt x="76" y="91"/>
                  </a:lnTo>
                  <a:lnTo>
                    <a:pt x="108" y="53"/>
                  </a:lnTo>
                  <a:lnTo>
                    <a:pt x="152" y="27"/>
                  </a:lnTo>
                  <a:lnTo>
                    <a:pt x="266" y="0"/>
                  </a:lnTo>
                  <a:lnTo>
                    <a:pt x="505" y="14"/>
                  </a:lnTo>
                  <a:lnTo>
                    <a:pt x="3119" y="50"/>
                  </a:lnTo>
                  <a:lnTo>
                    <a:pt x="3589" y="38"/>
                  </a:lnTo>
                  <a:lnTo>
                    <a:pt x="4051" y="65"/>
                  </a:lnTo>
                  <a:lnTo>
                    <a:pt x="4129" y="129"/>
                  </a:lnTo>
                  <a:lnTo>
                    <a:pt x="4180" y="247"/>
                  </a:lnTo>
                  <a:lnTo>
                    <a:pt x="4178" y="392"/>
                  </a:lnTo>
                  <a:lnTo>
                    <a:pt x="4178" y="449"/>
                  </a:lnTo>
                  <a:lnTo>
                    <a:pt x="4178" y="513"/>
                  </a:lnTo>
                  <a:lnTo>
                    <a:pt x="4178" y="550"/>
                  </a:lnTo>
                  <a:lnTo>
                    <a:pt x="4178" y="586"/>
                  </a:lnTo>
                  <a:lnTo>
                    <a:pt x="4178" y="662"/>
                  </a:lnTo>
                  <a:lnTo>
                    <a:pt x="4178" y="745"/>
                  </a:lnTo>
                  <a:lnTo>
                    <a:pt x="4180" y="833"/>
                  </a:lnTo>
                  <a:lnTo>
                    <a:pt x="4180" y="844"/>
                  </a:lnTo>
                  <a:lnTo>
                    <a:pt x="4180" y="856"/>
                  </a:lnTo>
                  <a:lnTo>
                    <a:pt x="4180" y="861"/>
                  </a:lnTo>
                  <a:lnTo>
                    <a:pt x="4180" y="867"/>
                  </a:lnTo>
                  <a:lnTo>
                    <a:pt x="4180" y="873"/>
                  </a:lnTo>
                  <a:lnTo>
                    <a:pt x="4180" y="878"/>
                  </a:lnTo>
                  <a:lnTo>
                    <a:pt x="4180" y="901"/>
                  </a:lnTo>
                  <a:lnTo>
                    <a:pt x="4180" y="903"/>
                  </a:lnTo>
                  <a:lnTo>
                    <a:pt x="4180" y="907"/>
                  </a:lnTo>
                  <a:lnTo>
                    <a:pt x="4180" y="913"/>
                  </a:lnTo>
                  <a:lnTo>
                    <a:pt x="4180" y="915"/>
                  </a:lnTo>
                  <a:lnTo>
                    <a:pt x="4180" y="918"/>
                  </a:lnTo>
                  <a:lnTo>
                    <a:pt x="4180" y="924"/>
                  </a:lnTo>
                  <a:lnTo>
                    <a:pt x="4180" y="1019"/>
                  </a:lnTo>
                  <a:lnTo>
                    <a:pt x="4180" y="1219"/>
                  </a:lnTo>
                  <a:lnTo>
                    <a:pt x="4182" y="1232"/>
                  </a:lnTo>
                  <a:lnTo>
                    <a:pt x="4182" y="1243"/>
                  </a:lnTo>
                  <a:lnTo>
                    <a:pt x="4182" y="1257"/>
                  </a:lnTo>
                  <a:lnTo>
                    <a:pt x="4182" y="1270"/>
                  </a:lnTo>
                  <a:lnTo>
                    <a:pt x="4182" y="1274"/>
                  </a:lnTo>
                  <a:lnTo>
                    <a:pt x="4182" y="1276"/>
                  </a:lnTo>
                  <a:lnTo>
                    <a:pt x="4182" y="1283"/>
                  </a:lnTo>
                  <a:lnTo>
                    <a:pt x="4182" y="1297"/>
                  </a:lnTo>
                  <a:lnTo>
                    <a:pt x="4182" y="1308"/>
                  </a:lnTo>
                  <a:lnTo>
                    <a:pt x="4182" y="1321"/>
                  </a:lnTo>
                  <a:lnTo>
                    <a:pt x="4182" y="1426"/>
                  </a:lnTo>
                  <a:lnTo>
                    <a:pt x="4182" y="1842"/>
                  </a:lnTo>
                  <a:lnTo>
                    <a:pt x="4182" y="2042"/>
                  </a:lnTo>
                  <a:lnTo>
                    <a:pt x="4182" y="2232"/>
                  </a:lnTo>
                  <a:lnTo>
                    <a:pt x="4171" y="2774"/>
                  </a:lnTo>
                  <a:lnTo>
                    <a:pt x="4115" y="4001"/>
                  </a:lnTo>
                  <a:lnTo>
                    <a:pt x="4117" y="4045"/>
                  </a:lnTo>
                  <a:lnTo>
                    <a:pt x="4114" y="4116"/>
                  </a:lnTo>
                  <a:lnTo>
                    <a:pt x="4093" y="4182"/>
                  </a:lnTo>
                  <a:lnTo>
                    <a:pt x="4070" y="4203"/>
                  </a:lnTo>
                  <a:lnTo>
                    <a:pt x="4039" y="4211"/>
                  </a:lnTo>
                  <a:lnTo>
                    <a:pt x="2186" y="4243"/>
                  </a:lnTo>
                  <a:lnTo>
                    <a:pt x="346" y="4287"/>
                  </a:lnTo>
                  <a:lnTo>
                    <a:pt x="175" y="4298"/>
                  </a:lnTo>
                  <a:lnTo>
                    <a:pt x="95" y="4266"/>
                  </a:lnTo>
                  <a:lnTo>
                    <a:pt x="21" y="4171"/>
                  </a:lnTo>
                  <a:lnTo>
                    <a:pt x="28" y="3849"/>
                  </a:lnTo>
                  <a:lnTo>
                    <a:pt x="40" y="3524"/>
                  </a:lnTo>
                  <a:lnTo>
                    <a:pt x="144" y="3564"/>
                  </a:lnTo>
                  <a:lnTo>
                    <a:pt x="222" y="3559"/>
                  </a:lnTo>
                  <a:lnTo>
                    <a:pt x="235" y="3800"/>
                  </a:lnTo>
                  <a:lnTo>
                    <a:pt x="216" y="4049"/>
                  </a:lnTo>
                  <a:close/>
                </a:path>
              </a:pathLst>
            </a:custGeom>
            <a:solidFill>
              <a:srgbClr val="000000"/>
            </a:solidFill>
            <a:ln w="9525">
              <a:noFill/>
              <a:round/>
              <a:headEnd/>
              <a:tailEnd/>
            </a:ln>
          </p:spPr>
          <p:txBody>
            <a:bodyPr/>
            <a:lstStyle/>
            <a:p>
              <a:endParaRPr lang="en-US"/>
            </a:p>
          </p:txBody>
        </p:sp>
        <p:sp>
          <p:nvSpPr>
            <p:cNvPr id="47202" name="Freeform 95"/>
            <p:cNvSpPr>
              <a:spLocks noChangeAspect="1"/>
            </p:cNvSpPr>
            <p:nvPr/>
          </p:nvSpPr>
          <p:spPr bwMode="auto">
            <a:xfrm>
              <a:off x="4262" y="1665"/>
              <a:ext cx="217" cy="293"/>
            </a:xfrm>
            <a:custGeom>
              <a:avLst/>
              <a:gdLst>
                <a:gd name="T0" fmla="*/ 60 w 599"/>
                <a:gd name="T1" fmla="*/ 0 h 477"/>
                <a:gd name="T2" fmla="*/ 21 w 599"/>
                <a:gd name="T3" fmla="*/ 23 h 477"/>
                <a:gd name="T4" fmla="*/ 7 w 599"/>
                <a:gd name="T5" fmla="*/ 52 h 477"/>
                <a:gd name="T6" fmla="*/ 0 w 599"/>
                <a:gd name="T7" fmla="*/ 92 h 477"/>
                <a:gd name="T8" fmla="*/ 6 w 599"/>
                <a:gd name="T9" fmla="*/ 163 h 477"/>
                <a:gd name="T10" fmla="*/ 12 w 599"/>
                <a:gd name="T11" fmla="*/ 180 h 477"/>
                <a:gd name="T12" fmla="*/ 14 w 599"/>
                <a:gd name="T13" fmla="*/ 115 h 477"/>
                <a:gd name="T14" fmla="*/ 21 w 599"/>
                <a:gd name="T15" fmla="*/ 55 h 477"/>
                <a:gd name="T16" fmla="*/ 38 w 599"/>
                <a:gd name="T17" fmla="*/ 32 h 477"/>
                <a:gd name="T18" fmla="*/ 56 w 599"/>
                <a:gd name="T19" fmla="*/ 23 h 477"/>
                <a:gd name="T20" fmla="*/ 79 w 599"/>
                <a:gd name="T21" fmla="*/ 16 h 477"/>
                <a:gd name="T22" fmla="*/ 60 w 599"/>
                <a:gd name="T23" fmla="*/ 0 h 477"/>
                <a:gd name="T24" fmla="*/ 60 w 599"/>
                <a:gd name="T25" fmla="*/ 0 h 4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9"/>
                <a:gd name="T40" fmla="*/ 0 h 477"/>
                <a:gd name="T41" fmla="*/ 599 w 599"/>
                <a:gd name="T42" fmla="*/ 477 h 4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9" h="477">
                  <a:moveTo>
                    <a:pt x="460" y="0"/>
                  </a:moveTo>
                  <a:lnTo>
                    <a:pt x="158" y="60"/>
                  </a:lnTo>
                  <a:lnTo>
                    <a:pt x="54" y="138"/>
                  </a:lnTo>
                  <a:lnTo>
                    <a:pt x="0" y="243"/>
                  </a:lnTo>
                  <a:lnTo>
                    <a:pt x="44" y="433"/>
                  </a:lnTo>
                  <a:lnTo>
                    <a:pt x="88" y="477"/>
                  </a:lnTo>
                  <a:lnTo>
                    <a:pt x="105" y="304"/>
                  </a:lnTo>
                  <a:lnTo>
                    <a:pt x="158" y="146"/>
                  </a:lnTo>
                  <a:lnTo>
                    <a:pt x="287" y="85"/>
                  </a:lnTo>
                  <a:lnTo>
                    <a:pt x="426" y="60"/>
                  </a:lnTo>
                  <a:lnTo>
                    <a:pt x="599" y="43"/>
                  </a:lnTo>
                  <a:lnTo>
                    <a:pt x="460" y="0"/>
                  </a:lnTo>
                  <a:close/>
                </a:path>
              </a:pathLst>
            </a:custGeom>
            <a:solidFill>
              <a:srgbClr val="000000"/>
            </a:solidFill>
            <a:ln w="9525">
              <a:noFill/>
              <a:round/>
              <a:headEnd/>
              <a:tailEnd/>
            </a:ln>
          </p:spPr>
          <p:txBody>
            <a:bodyPr/>
            <a:lstStyle/>
            <a:p>
              <a:endParaRPr lang="en-US"/>
            </a:p>
          </p:txBody>
        </p:sp>
        <p:sp>
          <p:nvSpPr>
            <p:cNvPr id="47203" name="Freeform 96"/>
            <p:cNvSpPr>
              <a:spLocks noChangeAspect="1"/>
            </p:cNvSpPr>
            <p:nvPr/>
          </p:nvSpPr>
          <p:spPr bwMode="auto">
            <a:xfrm>
              <a:off x="4227" y="1570"/>
              <a:ext cx="179" cy="181"/>
            </a:xfrm>
            <a:custGeom>
              <a:avLst/>
              <a:gdLst>
                <a:gd name="T0" fmla="*/ 47 w 495"/>
                <a:gd name="T1" fmla="*/ 0 h 294"/>
                <a:gd name="T2" fmla="*/ 12 w 495"/>
                <a:gd name="T3" fmla="*/ 13 h 294"/>
                <a:gd name="T4" fmla="*/ 0 w 495"/>
                <a:gd name="T5" fmla="*/ 49 h 294"/>
                <a:gd name="T6" fmla="*/ 7 w 495"/>
                <a:gd name="T7" fmla="*/ 111 h 294"/>
                <a:gd name="T8" fmla="*/ 17 w 495"/>
                <a:gd name="T9" fmla="*/ 55 h 294"/>
                <a:gd name="T10" fmla="*/ 32 w 495"/>
                <a:gd name="T11" fmla="*/ 32 h 294"/>
                <a:gd name="T12" fmla="*/ 65 w 495"/>
                <a:gd name="T13" fmla="*/ 13 h 294"/>
                <a:gd name="T14" fmla="*/ 47 w 495"/>
                <a:gd name="T15" fmla="*/ 0 h 294"/>
                <a:gd name="T16" fmla="*/ 47 w 495"/>
                <a:gd name="T17" fmla="*/ 0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5"/>
                <a:gd name="T28" fmla="*/ 0 h 294"/>
                <a:gd name="T29" fmla="*/ 495 w 495"/>
                <a:gd name="T30" fmla="*/ 294 h 2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5" h="294">
                  <a:moveTo>
                    <a:pt x="356" y="0"/>
                  </a:moveTo>
                  <a:lnTo>
                    <a:pt x="95" y="34"/>
                  </a:lnTo>
                  <a:lnTo>
                    <a:pt x="0" y="129"/>
                  </a:lnTo>
                  <a:lnTo>
                    <a:pt x="54" y="294"/>
                  </a:lnTo>
                  <a:lnTo>
                    <a:pt x="131" y="146"/>
                  </a:lnTo>
                  <a:lnTo>
                    <a:pt x="244" y="85"/>
                  </a:lnTo>
                  <a:lnTo>
                    <a:pt x="495" y="34"/>
                  </a:lnTo>
                  <a:lnTo>
                    <a:pt x="356" y="0"/>
                  </a:lnTo>
                  <a:close/>
                </a:path>
              </a:pathLst>
            </a:custGeom>
            <a:solidFill>
              <a:srgbClr val="000000"/>
            </a:solidFill>
            <a:ln w="9525">
              <a:noFill/>
              <a:round/>
              <a:headEnd/>
              <a:tailEnd/>
            </a:ln>
          </p:spPr>
          <p:txBody>
            <a:bodyPr/>
            <a:lstStyle/>
            <a:p>
              <a:endParaRPr lang="en-US"/>
            </a:p>
          </p:txBody>
        </p:sp>
        <p:sp>
          <p:nvSpPr>
            <p:cNvPr id="47204" name="Freeform 97"/>
            <p:cNvSpPr>
              <a:spLocks noChangeAspect="1"/>
            </p:cNvSpPr>
            <p:nvPr/>
          </p:nvSpPr>
          <p:spPr bwMode="auto">
            <a:xfrm>
              <a:off x="5235" y="2245"/>
              <a:ext cx="43" cy="585"/>
            </a:xfrm>
            <a:custGeom>
              <a:avLst/>
              <a:gdLst>
                <a:gd name="T0" fmla="*/ 0 w 120"/>
                <a:gd name="T1" fmla="*/ 0 h 956"/>
                <a:gd name="T2" fmla="*/ 11 w 120"/>
                <a:gd name="T3" fmla="*/ 358 h 956"/>
                <a:gd name="T4" fmla="*/ 15 w 120"/>
                <a:gd name="T5" fmla="*/ 338 h 956"/>
                <a:gd name="T6" fmla="*/ 13 w 120"/>
                <a:gd name="T7" fmla="*/ 26 h 956"/>
                <a:gd name="T8" fmla="*/ 5 w 120"/>
                <a:gd name="T9" fmla="*/ 4 h 956"/>
                <a:gd name="T10" fmla="*/ 0 w 120"/>
                <a:gd name="T11" fmla="*/ 0 h 956"/>
                <a:gd name="T12" fmla="*/ 0 w 120"/>
                <a:gd name="T13" fmla="*/ 0 h 956"/>
                <a:gd name="T14" fmla="*/ 0 60000 65536"/>
                <a:gd name="T15" fmla="*/ 0 60000 65536"/>
                <a:gd name="T16" fmla="*/ 0 60000 65536"/>
                <a:gd name="T17" fmla="*/ 0 60000 65536"/>
                <a:gd name="T18" fmla="*/ 0 60000 65536"/>
                <a:gd name="T19" fmla="*/ 0 60000 65536"/>
                <a:gd name="T20" fmla="*/ 0 60000 65536"/>
                <a:gd name="T21" fmla="*/ 0 w 120"/>
                <a:gd name="T22" fmla="*/ 0 h 956"/>
                <a:gd name="T23" fmla="*/ 120 w 120"/>
                <a:gd name="T24" fmla="*/ 956 h 9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956">
                  <a:moveTo>
                    <a:pt x="0" y="0"/>
                  </a:moveTo>
                  <a:lnTo>
                    <a:pt x="85" y="956"/>
                  </a:lnTo>
                  <a:lnTo>
                    <a:pt x="120" y="903"/>
                  </a:lnTo>
                  <a:lnTo>
                    <a:pt x="102" y="71"/>
                  </a:lnTo>
                  <a:lnTo>
                    <a:pt x="42" y="10"/>
                  </a:lnTo>
                  <a:lnTo>
                    <a:pt x="0" y="0"/>
                  </a:lnTo>
                  <a:close/>
                </a:path>
              </a:pathLst>
            </a:custGeom>
            <a:solidFill>
              <a:srgbClr val="000000"/>
            </a:solidFill>
            <a:ln w="9525">
              <a:noFill/>
              <a:round/>
              <a:headEnd/>
              <a:tailEnd/>
            </a:ln>
          </p:spPr>
          <p:txBody>
            <a:bodyPr/>
            <a:lstStyle/>
            <a:p>
              <a:endParaRPr lang="en-US"/>
            </a:p>
          </p:txBody>
        </p:sp>
        <p:sp>
          <p:nvSpPr>
            <p:cNvPr id="47205" name="Freeform 98"/>
            <p:cNvSpPr>
              <a:spLocks noChangeAspect="1"/>
            </p:cNvSpPr>
            <p:nvPr/>
          </p:nvSpPr>
          <p:spPr bwMode="auto">
            <a:xfrm>
              <a:off x="5297" y="2453"/>
              <a:ext cx="54" cy="578"/>
            </a:xfrm>
            <a:custGeom>
              <a:avLst/>
              <a:gdLst>
                <a:gd name="T0" fmla="*/ 9 w 146"/>
                <a:gd name="T1" fmla="*/ 0 h 944"/>
                <a:gd name="T2" fmla="*/ 0 w 146"/>
                <a:gd name="T3" fmla="*/ 341 h 944"/>
                <a:gd name="T4" fmla="*/ 6 w 146"/>
                <a:gd name="T5" fmla="*/ 354 h 944"/>
                <a:gd name="T6" fmla="*/ 20 w 146"/>
                <a:gd name="T7" fmla="*/ 75 h 944"/>
                <a:gd name="T8" fmla="*/ 15 w 146"/>
                <a:gd name="T9" fmla="*/ 32 h 944"/>
                <a:gd name="T10" fmla="*/ 9 w 146"/>
                <a:gd name="T11" fmla="*/ 0 h 944"/>
                <a:gd name="T12" fmla="*/ 9 w 146"/>
                <a:gd name="T13" fmla="*/ 0 h 944"/>
                <a:gd name="T14" fmla="*/ 0 60000 65536"/>
                <a:gd name="T15" fmla="*/ 0 60000 65536"/>
                <a:gd name="T16" fmla="*/ 0 60000 65536"/>
                <a:gd name="T17" fmla="*/ 0 60000 65536"/>
                <a:gd name="T18" fmla="*/ 0 60000 65536"/>
                <a:gd name="T19" fmla="*/ 0 60000 65536"/>
                <a:gd name="T20" fmla="*/ 0 60000 65536"/>
                <a:gd name="T21" fmla="*/ 0 w 146"/>
                <a:gd name="T22" fmla="*/ 0 h 944"/>
                <a:gd name="T23" fmla="*/ 146 w 146"/>
                <a:gd name="T24" fmla="*/ 944 h 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944">
                  <a:moveTo>
                    <a:pt x="68" y="0"/>
                  </a:moveTo>
                  <a:lnTo>
                    <a:pt x="0" y="910"/>
                  </a:lnTo>
                  <a:lnTo>
                    <a:pt x="44" y="944"/>
                  </a:lnTo>
                  <a:lnTo>
                    <a:pt x="146" y="199"/>
                  </a:lnTo>
                  <a:lnTo>
                    <a:pt x="112" y="85"/>
                  </a:lnTo>
                  <a:lnTo>
                    <a:pt x="68" y="0"/>
                  </a:lnTo>
                  <a:close/>
                </a:path>
              </a:pathLst>
            </a:custGeom>
            <a:solidFill>
              <a:srgbClr val="000000"/>
            </a:solidFill>
            <a:ln w="9525">
              <a:noFill/>
              <a:round/>
              <a:headEnd/>
              <a:tailEnd/>
            </a:ln>
          </p:spPr>
          <p:txBody>
            <a:bodyPr/>
            <a:lstStyle/>
            <a:p>
              <a:endParaRPr lang="en-US"/>
            </a:p>
          </p:txBody>
        </p:sp>
        <p:sp>
          <p:nvSpPr>
            <p:cNvPr id="47206" name="Freeform 99"/>
            <p:cNvSpPr>
              <a:spLocks noChangeAspect="1"/>
            </p:cNvSpPr>
            <p:nvPr/>
          </p:nvSpPr>
          <p:spPr bwMode="auto">
            <a:xfrm>
              <a:off x="4613" y="1859"/>
              <a:ext cx="139" cy="84"/>
            </a:xfrm>
            <a:custGeom>
              <a:avLst/>
              <a:gdLst>
                <a:gd name="T0" fmla="*/ 0 w 382"/>
                <a:gd name="T1" fmla="*/ 27 h 139"/>
                <a:gd name="T2" fmla="*/ 33 w 382"/>
                <a:gd name="T3" fmla="*/ 51 h 139"/>
                <a:gd name="T4" fmla="*/ 51 w 382"/>
                <a:gd name="T5" fmla="*/ 47 h 139"/>
                <a:gd name="T6" fmla="*/ 49 w 382"/>
                <a:gd name="T7" fmla="*/ 0 h 139"/>
                <a:gd name="T8" fmla="*/ 0 w 382"/>
                <a:gd name="T9" fmla="*/ 27 h 139"/>
                <a:gd name="T10" fmla="*/ 0 w 382"/>
                <a:gd name="T11" fmla="*/ 27 h 139"/>
                <a:gd name="T12" fmla="*/ 0 60000 65536"/>
                <a:gd name="T13" fmla="*/ 0 60000 65536"/>
                <a:gd name="T14" fmla="*/ 0 60000 65536"/>
                <a:gd name="T15" fmla="*/ 0 60000 65536"/>
                <a:gd name="T16" fmla="*/ 0 60000 65536"/>
                <a:gd name="T17" fmla="*/ 0 60000 65536"/>
                <a:gd name="T18" fmla="*/ 0 w 382"/>
                <a:gd name="T19" fmla="*/ 0 h 139"/>
                <a:gd name="T20" fmla="*/ 382 w 382"/>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382" h="139">
                  <a:moveTo>
                    <a:pt x="0" y="74"/>
                  </a:moveTo>
                  <a:lnTo>
                    <a:pt x="251" y="139"/>
                  </a:lnTo>
                  <a:lnTo>
                    <a:pt x="382" y="128"/>
                  </a:lnTo>
                  <a:lnTo>
                    <a:pt x="369" y="0"/>
                  </a:lnTo>
                  <a:lnTo>
                    <a:pt x="0" y="74"/>
                  </a:lnTo>
                  <a:close/>
                </a:path>
              </a:pathLst>
            </a:custGeom>
            <a:solidFill>
              <a:srgbClr val="CCFFFF"/>
            </a:solidFill>
            <a:ln w="9525">
              <a:noFill/>
              <a:round/>
              <a:headEnd/>
              <a:tailEnd/>
            </a:ln>
          </p:spPr>
          <p:txBody>
            <a:bodyPr/>
            <a:lstStyle/>
            <a:p>
              <a:endParaRPr lang="en-US"/>
            </a:p>
          </p:txBody>
        </p:sp>
        <p:sp>
          <p:nvSpPr>
            <p:cNvPr id="47207" name="Freeform 100"/>
            <p:cNvSpPr>
              <a:spLocks noChangeAspect="1"/>
            </p:cNvSpPr>
            <p:nvPr/>
          </p:nvSpPr>
          <p:spPr bwMode="auto">
            <a:xfrm>
              <a:off x="4723" y="1401"/>
              <a:ext cx="54" cy="585"/>
            </a:xfrm>
            <a:custGeom>
              <a:avLst/>
              <a:gdLst>
                <a:gd name="T0" fmla="*/ 17 w 150"/>
                <a:gd name="T1" fmla="*/ 9 h 956"/>
                <a:gd name="T2" fmla="*/ 19 w 150"/>
                <a:gd name="T3" fmla="*/ 56 h 956"/>
                <a:gd name="T4" fmla="*/ 19 w 150"/>
                <a:gd name="T5" fmla="*/ 103 h 956"/>
                <a:gd name="T6" fmla="*/ 18 w 150"/>
                <a:gd name="T7" fmla="*/ 124 h 956"/>
                <a:gd name="T8" fmla="*/ 14 w 150"/>
                <a:gd name="T9" fmla="*/ 143 h 956"/>
                <a:gd name="T10" fmla="*/ 11 w 150"/>
                <a:gd name="T11" fmla="*/ 172 h 956"/>
                <a:gd name="T12" fmla="*/ 12 w 150"/>
                <a:gd name="T13" fmla="*/ 204 h 956"/>
                <a:gd name="T14" fmla="*/ 15 w 150"/>
                <a:gd name="T15" fmla="*/ 239 h 956"/>
                <a:gd name="T16" fmla="*/ 16 w 150"/>
                <a:gd name="T17" fmla="*/ 285 h 956"/>
                <a:gd name="T18" fmla="*/ 19 w 150"/>
                <a:gd name="T19" fmla="*/ 346 h 956"/>
                <a:gd name="T20" fmla="*/ 18 w 150"/>
                <a:gd name="T21" fmla="*/ 354 h 956"/>
                <a:gd name="T22" fmla="*/ 15 w 150"/>
                <a:gd name="T23" fmla="*/ 358 h 956"/>
                <a:gd name="T24" fmla="*/ 9 w 150"/>
                <a:gd name="T25" fmla="*/ 350 h 956"/>
                <a:gd name="T26" fmla="*/ 7 w 150"/>
                <a:gd name="T27" fmla="*/ 299 h 956"/>
                <a:gd name="T28" fmla="*/ 4 w 150"/>
                <a:gd name="T29" fmla="*/ 250 h 956"/>
                <a:gd name="T30" fmla="*/ 0 w 150"/>
                <a:gd name="T31" fmla="*/ 210 h 956"/>
                <a:gd name="T32" fmla="*/ 1 w 150"/>
                <a:gd name="T33" fmla="*/ 170 h 956"/>
                <a:gd name="T34" fmla="*/ 8 w 150"/>
                <a:gd name="T35" fmla="*/ 134 h 956"/>
                <a:gd name="T36" fmla="*/ 12 w 150"/>
                <a:gd name="T37" fmla="*/ 106 h 956"/>
                <a:gd name="T38" fmla="*/ 5 w 150"/>
                <a:gd name="T39" fmla="*/ 10 h 956"/>
                <a:gd name="T40" fmla="*/ 6 w 150"/>
                <a:gd name="T41" fmla="*/ 3 h 956"/>
                <a:gd name="T42" fmla="*/ 10 w 150"/>
                <a:gd name="T43" fmla="*/ 0 h 956"/>
                <a:gd name="T44" fmla="*/ 17 w 150"/>
                <a:gd name="T45" fmla="*/ 9 h 956"/>
                <a:gd name="T46" fmla="*/ 17 w 150"/>
                <a:gd name="T47" fmla="*/ 9 h 9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956"/>
                <a:gd name="T74" fmla="*/ 150 w 150"/>
                <a:gd name="T75" fmla="*/ 956 h 9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956">
                  <a:moveTo>
                    <a:pt x="131" y="23"/>
                  </a:moveTo>
                  <a:lnTo>
                    <a:pt x="149" y="149"/>
                  </a:lnTo>
                  <a:lnTo>
                    <a:pt x="147" y="274"/>
                  </a:lnTo>
                  <a:lnTo>
                    <a:pt x="137" y="331"/>
                  </a:lnTo>
                  <a:lnTo>
                    <a:pt x="107" y="382"/>
                  </a:lnTo>
                  <a:lnTo>
                    <a:pt x="82" y="460"/>
                  </a:lnTo>
                  <a:lnTo>
                    <a:pt x="88" y="544"/>
                  </a:lnTo>
                  <a:lnTo>
                    <a:pt x="116" y="639"/>
                  </a:lnTo>
                  <a:lnTo>
                    <a:pt x="126" y="761"/>
                  </a:lnTo>
                  <a:lnTo>
                    <a:pt x="150" y="924"/>
                  </a:lnTo>
                  <a:lnTo>
                    <a:pt x="143" y="947"/>
                  </a:lnTo>
                  <a:lnTo>
                    <a:pt x="116" y="956"/>
                  </a:lnTo>
                  <a:lnTo>
                    <a:pt x="67" y="935"/>
                  </a:lnTo>
                  <a:lnTo>
                    <a:pt x="53" y="797"/>
                  </a:lnTo>
                  <a:lnTo>
                    <a:pt x="33" y="667"/>
                  </a:lnTo>
                  <a:lnTo>
                    <a:pt x="0" y="561"/>
                  </a:lnTo>
                  <a:lnTo>
                    <a:pt x="10" y="455"/>
                  </a:lnTo>
                  <a:lnTo>
                    <a:pt x="59" y="358"/>
                  </a:lnTo>
                  <a:lnTo>
                    <a:pt x="93" y="282"/>
                  </a:lnTo>
                  <a:lnTo>
                    <a:pt x="38" y="27"/>
                  </a:lnTo>
                  <a:lnTo>
                    <a:pt x="46" y="8"/>
                  </a:lnTo>
                  <a:lnTo>
                    <a:pt x="76" y="0"/>
                  </a:lnTo>
                  <a:lnTo>
                    <a:pt x="131" y="23"/>
                  </a:lnTo>
                  <a:close/>
                </a:path>
              </a:pathLst>
            </a:custGeom>
            <a:solidFill>
              <a:srgbClr val="000000"/>
            </a:solidFill>
            <a:ln w="9525">
              <a:noFill/>
              <a:round/>
              <a:headEnd/>
              <a:tailEnd/>
            </a:ln>
          </p:spPr>
          <p:txBody>
            <a:bodyPr/>
            <a:lstStyle/>
            <a:p>
              <a:endParaRPr lang="en-US"/>
            </a:p>
          </p:txBody>
        </p:sp>
        <p:sp>
          <p:nvSpPr>
            <p:cNvPr id="47208" name="Freeform 101"/>
            <p:cNvSpPr>
              <a:spLocks noChangeAspect="1"/>
            </p:cNvSpPr>
            <p:nvPr/>
          </p:nvSpPr>
          <p:spPr bwMode="auto">
            <a:xfrm>
              <a:off x="4547" y="1803"/>
              <a:ext cx="186" cy="116"/>
            </a:xfrm>
            <a:custGeom>
              <a:avLst/>
              <a:gdLst>
                <a:gd name="T0" fmla="*/ 6 w 512"/>
                <a:gd name="T1" fmla="*/ 4 h 188"/>
                <a:gd name="T2" fmla="*/ 10 w 512"/>
                <a:gd name="T3" fmla="*/ 32 h 188"/>
                <a:gd name="T4" fmla="*/ 14 w 512"/>
                <a:gd name="T5" fmla="*/ 42 h 188"/>
                <a:gd name="T6" fmla="*/ 19 w 512"/>
                <a:gd name="T7" fmla="*/ 43 h 188"/>
                <a:gd name="T8" fmla="*/ 32 w 512"/>
                <a:gd name="T9" fmla="*/ 40 h 188"/>
                <a:gd name="T10" fmla="*/ 56 w 512"/>
                <a:gd name="T11" fmla="*/ 40 h 188"/>
                <a:gd name="T12" fmla="*/ 64 w 512"/>
                <a:gd name="T13" fmla="*/ 42 h 188"/>
                <a:gd name="T14" fmla="*/ 68 w 512"/>
                <a:gd name="T15" fmla="*/ 51 h 188"/>
                <a:gd name="T16" fmla="*/ 65 w 512"/>
                <a:gd name="T17" fmla="*/ 62 h 188"/>
                <a:gd name="T18" fmla="*/ 57 w 512"/>
                <a:gd name="T19" fmla="*/ 72 h 188"/>
                <a:gd name="T20" fmla="*/ 31 w 512"/>
                <a:gd name="T21" fmla="*/ 72 h 188"/>
                <a:gd name="T22" fmla="*/ 15 w 512"/>
                <a:gd name="T23" fmla="*/ 65 h 188"/>
                <a:gd name="T24" fmla="*/ 4 w 512"/>
                <a:gd name="T25" fmla="*/ 44 h 188"/>
                <a:gd name="T26" fmla="*/ 0 w 512"/>
                <a:gd name="T27" fmla="*/ 14 h 188"/>
                <a:gd name="T28" fmla="*/ 1 w 512"/>
                <a:gd name="T29" fmla="*/ 0 h 188"/>
                <a:gd name="T30" fmla="*/ 6 w 512"/>
                <a:gd name="T31" fmla="*/ 4 h 188"/>
                <a:gd name="T32" fmla="*/ 6 w 512"/>
                <a:gd name="T33" fmla="*/ 4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2"/>
                <a:gd name="T52" fmla="*/ 0 h 188"/>
                <a:gd name="T53" fmla="*/ 512 w 512"/>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2" h="188">
                  <a:moveTo>
                    <a:pt x="48" y="11"/>
                  </a:moveTo>
                  <a:lnTo>
                    <a:pt x="73" y="85"/>
                  </a:lnTo>
                  <a:lnTo>
                    <a:pt x="105" y="110"/>
                  </a:lnTo>
                  <a:lnTo>
                    <a:pt x="145" y="112"/>
                  </a:lnTo>
                  <a:lnTo>
                    <a:pt x="242" y="106"/>
                  </a:lnTo>
                  <a:lnTo>
                    <a:pt x="424" y="106"/>
                  </a:lnTo>
                  <a:lnTo>
                    <a:pt x="481" y="110"/>
                  </a:lnTo>
                  <a:lnTo>
                    <a:pt x="512" y="133"/>
                  </a:lnTo>
                  <a:lnTo>
                    <a:pt x="491" y="163"/>
                  </a:lnTo>
                  <a:lnTo>
                    <a:pt x="436" y="188"/>
                  </a:lnTo>
                  <a:lnTo>
                    <a:pt x="230" y="188"/>
                  </a:lnTo>
                  <a:lnTo>
                    <a:pt x="114" y="171"/>
                  </a:lnTo>
                  <a:lnTo>
                    <a:pt x="27" y="116"/>
                  </a:lnTo>
                  <a:lnTo>
                    <a:pt x="0" y="36"/>
                  </a:lnTo>
                  <a:lnTo>
                    <a:pt x="12" y="0"/>
                  </a:lnTo>
                  <a:lnTo>
                    <a:pt x="48" y="11"/>
                  </a:lnTo>
                  <a:close/>
                </a:path>
              </a:pathLst>
            </a:custGeom>
            <a:solidFill>
              <a:srgbClr val="000000"/>
            </a:solidFill>
            <a:ln w="9525">
              <a:noFill/>
              <a:round/>
              <a:headEnd/>
              <a:tailEnd/>
            </a:ln>
          </p:spPr>
          <p:txBody>
            <a:bodyPr/>
            <a:lstStyle/>
            <a:p>
              <a:endParaRPr lang="en-US"/>
            </a:p>
          </p:txBody>
        </p:sp>
        <p:sp>
          <p:nvSpPr>
            <p:cNvPr id="47209" name="Freeform 102"/>
            <p:cNvSpPr>
              <a:spLocks noChangeAspect="1"/>
            </p:cNvSpPr>
            <p:nvPr/>
          </p:nvSpPr>
          <p:spPr bwMode="auto">
            <a:xfrm>
              <a:off x="5135" y="1545"/>
              <a:ext cx="169" cy="216"/>
            </a:xfrm>
            <a:custGeom>
              <a:avLst/>
              <a:gdLst>
                <a:gd name="T0" fmla="*/ 0 w 464"/>
                <a:gd name="T1" fmla="*/ 0 h 352"/>
                <a:gd name="T2" fmla="*/ 23 w 464"/>
                <a:gd name="T3" fmla="*/ 1 h 352"/>
                <a:gd name="T4" fmla="*/ 43 w 464"/>
                <a:gd name="T5" fmla="*/ 26 h 352"/>
                <a:gd name="T6" fmla="*/ 58 w 464"/>
                <a:gd name="T7" fmla="*/ 67 h 352"/>
                <a:gd name="T8" fmla="*/ 62 w 464"/>
                <a:gd name="T9" fmla="*/ 106 h 352"/>
                <a:gd name="T10" fmla="*/ 58 w 464"/>
                <a:gd name="T11" fmla="*/ 129 h 352"/>
                <a:gd name="T12" fmla="*/ 53 w 464"/>
                <a:gd name="T13" fmla="*/ 133 h 352"/>
                <a:gd name="T14" fmla="*/ 51 w 464"/>
                <a:gd name="T15" fmla="*/ 88 h 352"/>
                <a:gd name="T16" fmla="*/ 35 w 464"/>
                <a:gd name="T17" fmla="*/ 39 h 352"/>
                <a:gd name="T18" fmla="*/ 19 w 464"/>
                <a:gd name="T19" fmla="*/ 17 h 352"/>
                <a:gd name="T20" fmla="*/ 0 w 464"/>
                <a:gd name="T21" fmla="*/ 0 h 352"/>
                <a:gd name="T22" fmla="*/ 0 w 464"/>
                <a:gd name="T23" fmla="*/ 0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4"/>
                <a:gd name="T37" fmla="*/ 0 h 352"/>
                <a:gd name="T38" fmla="*/ 464 w 464"/>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4" h="352">
                  <a:moveTo>
                    <a:pt x="0" y="0"/>
                  </a:moveTo>
                  <a:lnTo>
                    <a:pt x="173" y="4"/>
                  </a:lnTo>
                  <a:lnTo>
                    <a:pt x="321" y="70"/>
                  </a:lnTo>
                  <a:lnTo>
                    <a:pt x="434" y="179"/>
                  </a:lnTo>
                  <a:lnTo>
                    <a:pt x="464" y="281"/>
                  </a:lnTo>
                  <a:lnTo>
                    <a:pt x="434" y="342"/>
                  </a:lnTo>
                  <a:lnTo>
                    <a:pt x="399" y="352"/>
                  </a:lnTo>
                  <a:lnTo>
                    <a:pt x="386" y="234"/>
                  </a:lnTo>
                  <a:lnTo>
                    <a:pt x="264" y="104"/>
                  </a:lnTo>
                  <a:lnTo>
                    <a:pt x="139" y="44"/>
                  </a:lnTo>
                  <a:lnTo>
                    <a:pt x="0" y="0"/>
                  </a:lnTo>
                  <a:close/>
                </a:path>
              </a:pathLst>
            </a:custGeom>
            <a:solidFill>
              <a:srgbClr val="000000"/>
            </a:solidFill>
            <a:ln w="9525">
              <a:noFill/>
              <a:round/>
              <a:headEnd/>
              <a:tailEnd/>
            </a:ln>
          </p:spPr>
          <p:txBody>
            <a:bodyPr/>
            <a:lstStyle/>
            <a:p>
              <a:endParaRPr lang="en-US"/>
            </a:p>
          </p:txBody>
        </p:sp>
      </p:grpSp>
      <p:sp>
        <p:nvSpPr>
          <p:cNvPr id="47108" name="Text Box 103"/>
          <p:cNvSpPr txBox="1">
            <a:spLocks noChangeArrowheads="1"/>
          </p:cNvSpPr>
          <p:nvPr/>
        </p:nvSpPr>
        <p:spPr bwMode="auto">
          <a:xfrm>
            <a:off x="887413" y="2138363"/>
            <a:ext cx="7254875" cy="528637"/>
          </a:xfrm>
          <a:prstGeom prst="rect">
            <a:avLst/>
          </a:prstGeom>
          <a:solidFill>
            <a:srgbClr val="9494E4"/>
          </a:solidFill>
          <a:ln w="9525">
            <a:solidFill>
              <a:schemeClr val="tx1"/>
            </a:solidFill>
            <a:miter lim="800000"/>
            <a:headEnd/>
            <a:tailEnd/>
          </a:ln>
        </p:spPr>
        <p:txBody>
          <a:bodyPr>
            <a:spAutoFit/>
          </a:bodyPr>
          <a:lstStyle/>
          <a:p>
            <a:pPr algn="ctr" eaLnBrk="1" hangingPunct="1">
              <a:lnSpc>
                <a:spcPct val="100000"/>
              </a:lnSpc>
              <a:spcBef>
                <a:spcPct val="100000"/>
              </a:spcBef>
              <a:spcAft>
                <a:spcPct val="100000"/>
              </a:spcAft>
              <a:buClr>
                <a:schemeClr val="tx1"/>
              </a:buClr>
              <a:buSzPct val="60000"/>
              <a:buFont typeface="Wingdings" pitchFamily="2" charset="2"/>
              <a:buNone/>
            </a:pPr>
            <a:r>
              <a:rPr kumimoji="0" lang="en-US" sz="2800">
                <a:latin typeface="Tahoma" pitchFamily="34" charset="0"/>
              </a:rPr>
              <a:t>STAGE 4: Former tobacco user</a:t>
            </a:r>
          </a:p>
        </p:txBody>
      </p:sp>
      <p:sp>
        <p:nvSpPr>
          <p:cNvPr id="47109" name="Text Box 104"/>
          <p:cNvSpPr txBox="1">
            <a:spLocks noChangeArrowheads="1"/>
          </p:cNvSpPr>
          <p:nvPr/>
        </p:nvSpPr>
        <p:spPr bwMode="auto">
          <a:xfrm>
            <a:off x="887413" y="5957888"/>
            <a:ext cx="6203950" cy="476250"/>
          </a:xfrm>
          <a:prstGeom prst="rect">
            <a:avLst/>
          </a:prstGeom>
          <a:solidFill>
            <a:schemeClr val="tx1"/>
          </a:solidFill>
          <a:ln w="9525">
            <a:noFill/>
            <a:miter lim="800000"/>
            <a:headEnd/>
            <a:tailEnd/>
          </a:ln>
        </p:spPr>
        <p:txBody>
          <a:bodyPr>
            <a:spAutoFit/>
          </a:bodyPr>
          <a:lstStyle/>
          <a:p>
            <a:pPr algn="ctr" eaLnBrk="1" hangingPunct="1">
              <a:lnSpc>
                <a:spcPct val="90000"/>
              </a:lnSpc>
              <a:spcBef>
                <a:spcPct val="100000"/>
              </a:spcBef>
              <a:buClr>
                <a:schemeClr val="tx1"/>
              </a:buClr>
              <a:buSzPct val="60000"/>
              <a:buFont typeface="Wingdings" pitchFamily="2" charset="2"/>
              <a:buNone/>
            </a:pPr>
            <a:r>
              <a:rPr kumimoji="0" lang="en-US" altLang="en-US" sz="2800" b="1">
                <a:solidFill>
                  <a:srgbClr val="9494E4"/>
                </a:solidFill>
                <a:latin typeface="Tahoma" pitchFamily="34" charset="0"/>
              </a:rPr>
              <a:t>GOAL:</a:t>
            </a:r>
            <a:r>
              <a:rPr kumimoji="0" lang="en-US" altLang="en-US" sz="2800">
                <a:solidFill>
                  <a:schemeClr val="bg1"/>
                </a:solidFill>
                <a:latin typeface="Tahoma" pitchFamily="34" charset="0"/>
              </a:rPr>
              <a:t> Remain tobacco-free for life.</a:t>
            </a:r>
            <a:endParaRPr kumimoji="0" lang="en-US" sz="2800">
              <a:solidFill>
                <a:schemeClr val="bg1"/>
              </a:solidFill>
              <a:latin typeface="Tahoma" pitchFamily="34" charset="0"/>
            </a:endParaRPr>
          </a:p>
        </p:txBody>
      </p:sp>
      <p:sp>
        <p:nvSpPr>
          <p:cNvPr id="47110" name="Rectangle 105"/>
          <p:cNvSpPr>
            <a:spLocks noChangeArrowheads="1"/>
          </p:cNvSpPr>
          <p:nvPr/>
        </p:nvSpPr>
        <p:spPr bwMode="auto">
          <a:xfrm>
            <a:off x="1828800" y="617538"/>
            <a:ext cx="7115175" cy="1143000"/>
          </a:xfrm>
          <a:prstGeom prst="rect">
            <a:avLst/>
          </a:prstGeom>
          <a:noFill/>
          <a:ln w="9525">
            <a:noFill/>
            <a:miter lim="800000"/>
            <a:headEnd/>
            <a:tailEnd/>
          </a:ln>
        </p:spPr>
        <p:txBody>
          <a:bodyPr anchor="b"/>
          <a:lstStyle/>
          <a:p>
            <a:pPr eaLnBrk="1" hangingPunct="1">
              <a:lnSpc>
                <a:spcPct val="100000"/>
              </a:lnSpc>
              <a:spcBef>
                <a:spcPct val="0"/>
              </a:spcBef>
            </a:pPr>
            <a:r>
              <a:rPr kumimoji="0" lang="en-US" sz="3800">
                <a:solidFill>
                  <a:schemeClr val="folHlink"/>
                </a:solidFill>
                <a:latin typeface="Tahoma" pitchFamily="34" charset="0"/>
              </a:rPr>
              <a:t>ASSESSING </a:t>
            </a:r>
            <a:br>
              <a:rPr kumimoji="0" lang="en-US" sz="3800">
                <a:solidFill>
                  <a:schemeClr val="folHlink"/>
                </a:solidFill>
                <a:latin typeface="Tahoma" pitchFamily="34" charset="0"/>
              </a:rPr>
            </a:br>
            <a:r>
              <a:rPr kumimoji="0" lang="en-US" sz="3800">
                <a:solidFill>
                  <a:schemeClr val="folHlink"/>
                </a:solidFill>
                <a:latin typeface="Tahoma" pitchFamily="34" charset="0"/>
              </a:rPr>
              <a:t>READINESS to QUIT </a:t>
            </a:r>
            <a:r>
              <a:rPr kumimoji="0" lang="en-US" sz="2200">
                <a:solidFill>
                  <a:schemeClr val="folHlink"/>
                </a:solidFill>
                <a:latin typeface="Tahoma" pitchFamily="34" charset="0"/>
              </a:rPr>
              <a:t>(cont’d)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280150" y="0"/>
            <a:ext cx="3006725"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8131" name="Rectangle 3"/>
          <p:cNvSpPr>
            <a:spLocks noChangeArrowheads="1"/>
          </p:cNvSpPr>
          <p:nvPr/>
        </p:nvSpPr>
        <p:spPr bwMode="auto">
          <a:xfrm>
            <a:off x="-312738" y="0"/>
            <a:ext cx="3006726"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48132" name="Rectangle 4"/>
          <p:cNvSpPr>
            <a:spLocks noChangeArrowheads="1"/>
          </p:cNvSpPr>
          <p:nvPr/>
        </p:nvSpPr>
        <p:spPr bwMode="auto">
          <a:xfrm>
            <a:off x="1285875" y="0"/>
            <a:ext cx="6281738" cy="1112838"/>
          </a:xfrm>
          <a:prstGeom prst="rect">
            <a:avLst/>
          </a:prstGeom>
          <a:solidFill>
            <a:schemeClr val="tx2"/>
          </a:solidFill>
          <a:ln w="9525">
            <a:noFill/>
            <a:miter lim="800000"/>
            <a:headEnd/>
            <a:tailEnd/>
          </a:ln>
        </p:spPr>
        <p:txBody>
          <a:bodyPr wrap="none" anchor="ctr"/>
          <a:lstStyle/>
          <a:p>
            <a:endParaRPr lang="en-US"/>
          </a:p>
        </p:txBody>
      </p:sp>
      <p:sp>
        <p:nvSpPr>
          <p:cNvPr id="48133" name="Rectangle 5"/>
          <p:cNvSpPr>
            <a:spLocks noChangeArrowheads="1"/>
          </p:cNvSpPr>
          <p:nvPr/>
        </p:nvSpPr>
        <p:spPr bwMode="auto">
          <a:xfrm>
            <a:off x="1477963" y="5665788"/>
            <a:ext cx="6294437" cy="1192212"/>
          </a:xfrm>
          <a:prstGeom prst="rect">
            <a:avLst/>
          </a:prstGeom>
          <a:solidFill>
            <a:schemeClr val="tx2"/>
          </a:solidFill>
          <a:ln w="9525">
            <a:noFill/>
            <a:miter lim="800000"/>
            <a:headEnd/>
            <a:tailEnd/>
          </a:ln>
        </p:spPr>
        <p:txBody>
          <a:bodyPr wrap="none" anchor="ctr"/>
          <a:lstStyle/>
          <a:p>
            <a:pPr algn="ctr" eaLnBrk="1" hangingPunct="1">
              <a:lnSpc>
                <a:spcPct val="100000"/>
              </a:lnSpc>
              <a:spcBef>
                <a:spcPct val="100000"/>
              </a:spcBef>
              <a:buClr>
                <a:schemeClr val="tx1"/>
              </a:buClr>
              <a:buSzPct val="60000"/>
              <a:buFont typeface="Wingdings" pitchFamily="2" charset="2"/>
              <a:buChar char="n"/>
            </a:pPr>
            <a:endParaRPr kumimoji="0" lang="en-US" sz="1000">
              <a:solidFill>
                <a:schemeClr val="accent1"/>
              </a:solidFill>
            </a:endParaRPr>
          </a:p>
        </p:txBody>
      </p:sp>
      <p:sp>
        <p:nvSpPr>
          <p:cNvPr id="48134" name="Rectangle 6"/>
          <p:cNvSpPr>
            <a:spLocks noChangeArrowheads="1"/>
          </p:cNvSpPr>
          <p:nvPr/>
        </p:nvSpPr>
        <p:spPr bwMode="auto">
          <a:xfrm>
            <a:off x="2667000" y="1127125"/>
            <a:ext cx="3576638" cy="4549775"/>
          </a:xfrm>
          <a:prstGeom prst="rect">
            <a:avLst/>
          </a:prstGeom>
          <a:noFill/>
          <a:ln w="76200">
            <a:solidFill>
              <a:schemeClr val="tx1"/>
            </a:solidFill>
            <a:miter lim="800000"/>
            <a:headEnd/>
            <a:tailEnd/>
          </a:ln>
        </p:spPr>
        <p:txBody>
          <a:bodyPr wrap="none" anchor="ctr"/>
          <a:lstStyle/>
          <a:p>
            <a:endParaRPr lang="en-US"/>
          </a:p>
        </p:txBody>
      </p:sp>
      <p:pic>
        <p:nvPicPr>
          <p:cNvPr id="48135" name="Picture 7" descr="HM032277"/>
          <p:cNvPicPr>
            <a:picLocks noChangeAspect="1" noChangeArrowheads="1"/>
          </p:cNvPicPr>
          <p:nvPr/>
        </p:nvPicPr>
        <p:blipFill>
          <a:blip r:embed="rId3" cstate="print"/>
          <a:srcRect/>
          <a:stretch>
            <a:fillRect/>
          </a:stretch>
        </p:blipFill>
        <p:spPr bwMode="auto">
          <a:xfrm>
            <a:off x="2736850" y="1239838"/>
            <a:ext cx="3429000" cy="4168775"/>
          </a:xfrm>
          <a:prstGeom prst="rect">
            <a:avLst/>
          </a:prstGeom>
          <a:noFill/>
          <a:ln w="9525">
            <a:noFill/>
            <a:miter lim="800000"/>
            <a:headEnd/>
            <a:tailEnd/>
          </a:ln>
        </p:spPr>
      </p:pic>
      <p:grpSp>
        <p:nvGrpSpPr>
          <p:cNvPr id="2" name="Group 8"/>
          <p:cNvGrpSpPr>
            <a:grpSpLocks/>
          </p:cNvGrpSpPr>
          <p:nvPr/>
        </p:nvGrpSpPr>
        <p:grpSpPr bwMode="auto">
          <a:xfrm>
            <a:off x="2362200" y="6007100"/>
            <a:ext cx="4406900" cy="850900"/>
            <a:chOff x="1477" y="3717"/>
            <a:chExt cx="2776" cy="536"/>
          </a:xfrm>
        </p:grpSpPr>
        <p:sp>
          <p:nvSpPr>
            <p:cNvPr id="48137" name="Text Box 9"/>
            <p:cNvSpPr txBox="1">
              <a:spLocks noChangeArrowheads="1"/>
            </p:cNvSpPr>
            <p:nvPr/>
          </p:nvSpPr>
          <p:spPr bwMode="auto">
            <a:xfrm>
              <a:off x="1477" y="3733"/>
              <a:ext cx="2776" cy="520"/>
            </a:xfrm>
            <a:prstGeom prst="rect">
              <a:avLst/>
            </a:prstGeom>
            <a:solidFill>
              <a:schemeClr val="tx2"/>
            </a:solidFill>
            <a:ln w="9525">
              <a:noFill/>
              <a:miter lim="800000"/>
              <a:headEnd/>
              <a:tailEnd/>
            </a:ln>
          </p:spPr>
          <p:txBody>
            <a:bodyPr wrap="none">
              <a:spAutoFit/>
            </a:bodyPr>
            <a:lstStyle/>
            <a:p>
              <a:pPr algn="ctr" eaLnBrk="1" hangingPunct="1">
                <a:lnSpc>
                  <a:spcPct val="100000"/>
                </a:lnSpc>
                <a:spcBef>
                  <a:spcPct val="100000"/>
                </a:spcBef>
                <a:buClr>
                  <a:schemeClr val="tx1"/>
                </a:buClr>
                <a:buSzPct val="60000"/>
                <a:buFont typeface="Wingdings" pitchFamily="2" charset="2"/>
                <a:buNone/>
              </a:pPr>
              <a:r>
                <a:rPr kumimoji="0" lang="en-US" sz="1600">
                  <a:solidFill>
                    <a:srgbClr val="D7D7F5"/>
                  </a:solidFill>
                </a:rPr>
                <a:t>HERMAN </a:t>
              </a:r>
              <a:r>
                <a:rPr kumimoji="0" lang="en-US" sz="1600">
                  <a:solidFill>
                    <a:srgbClr val="D7D7F5"/>
                  </a:solidFill>
                  <a:cs typeface="Arial" charset="0"/>
                </a:rPr>
                <a:t>®</a:t>
              </a:r>
              <a:r>
                <a:rPr kumimoji="0" lang="en-US" sz="1600">
                  <a:solidFill>
                    <a:srgbClr val="D7D7F5"/>
                  </a:solidFill>
                </a:rPr>
                <a:t> is reprinted with permission from </a:t>
              </a:r>
            </a:p>
            <a:p>
              <a:pPr algn="ctr" eaLnBrk="1" hangingPunct="1">
                <a:lnSpc>
                  <a:spcPct val="100000"/>
                </a:lnSpc>
                <a:spcBef>
                  <a:spcPct val="0"/>
                </a:spcBef>
                <a:buClr>
                  <a:schemeClr val="tx1"/>
                </a:buClr>
                <a:buSzPct val="60000"/>
                <a:buFont typeface="Wingdings" pitchFamily="2" charset="2"/>
                <a:buNone/>
              </a:pPr>
              <a:r>
                <a:rPr kumimoji="0" lang="en-US" sz="1600">
                  <a:solidFill>
                    <a:srgbClr val="D7D7F5"/>
                  </a:solidFill>
                </a:rPr>
                <a:t>LaughingStock Licensing Inc., Ottawa, Canada</a:t>
              </a:r>
            </a:p>
            <a:p>
              <a:pPr algn="ctr" eaLnBrk="1" hangingPunct="1">
                <a:lnSpc>
                  <a:spcPct val="100000"/>
                </a:lnSpc>
                <a:spcBef>
                  <a:spcPct val="0"/>
                </a:spcBef>
                <a:buClr>
                  <a:schemeClr val="tx1"/>
                </a:buClr>
                <a:buSzPct val="60000"/>
                <a:buFont typeface="Wingdings" pitchFamily="2" charset="2"/>
                <a:buNone/>
              </a:pPr>
              <a:r>
                <a:rPr kumimoji="0" lang="en-US" sz="1600">
                  <a:solidFill>
                    <a:srgbClr val="D7D7F5"/>
                  </a:solidFill>
                </a:rPr>
                <a:t>All rights reserved.</a:t>
              </a:r>
            </a:p>
          </p:txBody>
        </p:sp>
        <p:sp>
          <p:nvSpPr>
            <p:cNvPr id="48138" name="Rectangle 10"/>
            <p:cNvSpPr>
              <a:spLocks noChangeArrowheads="1"/>
            </p:cNvSpPr>
            <p:nvPr/>
          </p:nvSpPr>
          <p:spPr bwMode="auto">
            <a:xfrm>
              <a:off x="2128" y="3717"/>
              <a:ext cx="130" cy="71"/>
            </a:xfrm>
            <a:prstGeom prst="rect">
              <a:avLst/>
            </a:prstGeom>
            <a:solidFill>
              <a:schemeClr val="tx2"/>
            </a:solidFill>
            <a:ln w="9525">
              <a:solidFill>
                <a:schemeClr val="tx2"/>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828800" y="609600"/>
            <a:ext cx="7146925" cy="1143000"/>
          </a:xfrm>
        </p:spPr>
        <p:txBody>
          <a:bodyPr/>
          <a:lstStyle/>
          <a:p>
            <a:pPr eaLnBrk="1" hangingPunct="1"/>
            <a:r>
              <a:rPr lang="en-US" sz="3200" smtClean="0"/>
              <a:t>ANNUAL SMOKING-ATTRIBUTABLE ECONOMIC COSTS</a:t>
            </a:r>
          </a:p>
        </p:txBody>
      </p:sp>
      <p:graphicFrame>
        <p:nvGraphicFramePr>
          <p:cNvPr id="7170" name="Object 3"/>
          <p:cNvGraphicFramePr>
            <a:graphicFrameLocks noGrp="1" noChangeAspect="1"/>
          </p:cNvGraphicFramePr>
          <p:nvPr>
            <p:ph type="chart" idx="1"/>
          </p:nvPr>
        </p:nvGraphicFramePr>
        <p:xfrm>
          <a:off x="2244725" y="1895475"/>
          <a:ext cx="7280275" cy="4019550"/>
        </p:xfrm>
        <a:graphic>
          <a:graphicData uri="http://schemas.openxmlformats.org/presentationml/2006/ole">
            <mc:AlternateContent xmlns:mc="http://schemas.openxmlformats.org/markup-compatibility/2006">
              <mc:Choice xmlns:v="urn:schemas-microsoft-com:vml" Requires="v">
                <p:oleObj spid="_x0000_s7176" name="Chart" r:id="rId4" imgW="7924800" imgH="4000597" progId="MSGraph.Chart.8">
                  <p:embed followColorScheme="full"/>
                </p:oleObj>
              </mc:Choice>
              <mc:Fallback>
                <p:oleObj name="Chart" r:id="rId4" imgW="7924800" imgH="400059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725" y="1895475"/>
                        <a:ext cx="7280275" cy="401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5"/>
          <p:cNvSpPr txBox="1">
            <a:spLocks noChangeArrowheads="1"/>
          </p:cNvSpPr>
          <p:nvPr/>
        </p:nvSpPr>
        <p:spPr bwMode="auto">
          <a:xfrm>
            <a:off x="344488" y="2055813"/>
            <a:ext cx="2251075" cy="584200"/>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600" b="1"/>
              <a:t>Health-care expenditures</a:t>
            </a:r>
          </a:p>
        </p:txBody>
      </p:sp>
      <p:sp>
        <p:nvSpPr>
          <p:cNvPr id="1773585" name="Text Box 17"/>
          <p:cNvSpPr txBox="1">
            <a:spLocks noChangeArrowheads="1"/>
          </p:cNvSpPr>
          <p:nvPr/>
        </p:nvSpPr>
        <p:spPr bwMode="auto">
          <a:xfrm>
            <a:off x="0" y="6091238"/>
            <a:ext cx="9144000" cy="430212"/>
          </a:xfrm>
          <a:prstGeom prst="rect">
            <a:avLst/>
          </a:prstGeom>
          <a:solidFill>
            <a:schemeClr val="tx1"/>
          </a:solidFill>
          <a:ln w="9525" algn="ctr">
            <a:noFill/>
            <a:miter lim="800000"/>
            <a:headEnd/>
            <a:tailEnd/>
          </a:ln>
        </p:spPr>
        <p:txBody>
          <a:bodyPr>
            <a:spAutoFit/>
          </a:bodyPr>
          <a:lstStyle/>
          <a:p>
            <a:pPr algn="ctr">
              <a:lnSpc>
                <a:spcPct val="100000"/>
              </a:lnSpc>
              <a:spcBef>
                <a:spcPct val="0"/>
              </a:spcBef>
            </a:pPr>
            <a:r>
              <a:rPr kumimoji="0" lang="en-US" sz="2200" b="1">
                <a:solidFill>
                  <a:schemeClr val="bg1"/>
                </a:solidFill>
                <a:latin typeface="Tahoma" pitchFamily="34" charset="0"/>
              </a:rPr>
              <a:t>Societal costs: $10.28 per pack of cigarettes smoked</a:t>
            </a:r>
          </a:p>
        </p:txBody>
      </p:sp>
      <p:sp>
        <p:nvSpPr>
          <p:cNvPr id="7174" name="Text Box 5"/>
          <p:cNvSpPr txBox="1">
            <a:spLocks noChangeArrowheads="1"/>
          </p:cNvSpPr>
          <p:nvPr/>
        </p:nvSpPr>
        <p:spPr bwMode="auto">
          <a:xfrm>
            <a:off x="41275" y="2817813"/>
            <a:ext cx="2554288" cy="338137"/>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600" b="1"/>
              <a:t>Lost productivity costs</a:t>
            </a:r>
          </a:p>
        </p:txBody>
      </p:sp>
      <p:sp>
        <p:nvSpPr>
          <p:cNvPr id="7175" name="Text Box 5"/>
          <p:cNvSpPr txBox="1">
            <a:spLocks noChangeArrowheads="1"/>
          </p:cNvSpPr>
          <p:nvPr/>
        </p:nvSpPr>
        <p:spPr bwMode="auto">
          <a:xfrm>
            <a:off x="41275" y="4572000"/>
            <a:ext cx="2554288" cy="584200"/>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600" b="1"/>
              <a:t>Total economic burden of smoking, per year</a:t>
            </a:r>
          </a:p>
        </p:txBody>
      </p:sp>
      <p:sp>
        <p:nvSpPr>
          <p:cNvPr id="7176" name="Rectangle 13"/>
          <p:cNvSpPr>
            <a:spLocks noChangeArrowheads="1"/>
          </p:cNvSpPr>
          <p:nvPr/>
        </p:nvSpPr>
        <p:spPr bwMode="auto">
          <a:xfrm>
            <a:off x="4613275" y="5737225"/>
            <a:ext cx="1978025" cy="298450"/>
          </a:xfrm>
          <a:prstGeom prst="rect">
            <a:avLst/>
          </a:prstGeom>
          <a:solidFill>
            <a:schemeClr val="bg1"/>
          </a:solidFill>
          <a:ln w="9525">
            <a:noFill/>
            <a:miter lim="800000"/>
            <a:headEnd/>
            <a:tailEnd/>
          </a:ln>
        </p:spPr>
        <p:txBody>
          <a:bodyPr wrap="none" lIns="91430" tIns="45714" rIns="91430" bIns="45714" anchor="ctr"/>
          <a:lstStyle/>
          <a:p>
            <a:pPr algn="ctr"/>
            <a:r>
              <a:rPr lang="en-US" sz="1800"/>
              <a:t>Billions of US dollars</a:t>
            </a:r>
          </a:p>
        </p:txBody>
      </p:sp>
      <p:sp>
        <p:nvSpPr>
          <p:cNvPr id="7177" name="Text Box 12"/>
          <p:cNvSpPr txBox="1">
            <a:spLocks noChangeArrowheads="1"/>
          </p:cNvSpPr>
          <p:nvPr/>
        </p:nvSpPr>
        <p:spPr bwMode="auto">
          <a:xfrm>
            <a:off x="2443127" y="6580188"/>
            <a:ext cx="6700873" cy="264688"/>
          </a:xfrm>
          <a:prstGeom prst="rect">
            <a:avLst/>
          </a:prstGeom>
          <a:noFill/>
          <a:ln w="9525">
            <a:noFill/>
            <a:miter lim="800000"/>
            <a:headEnd/>
            <a:tailEnd/>
          </a:ln>
        </p:spPr>
        <p:txBody>
          <a:bodyPr wrap="none">
            <a:spAutoFit/>
          </a:bodyPr>
          <a:lstStyle/>
          <a:p>
            <a:pPr algn="r" eaLnBrk="1" hangingPunct="1">
              <a:spcBef>
                <a:spcPct val="100000"/>
              </a:spcBef>
              <a:buClr>
                <a:schemeClr val="tx1"/>
              </a:buClr>
              <a:buSzPct val="60000"/>
              <a:buFont typeface="Wingdings" pitchFamily="2" charset="2"/>
              <a:buNone/>
            </a:pPr>
            <a:r>
              <a:rPr lang="en-US" altLang="en-US" sz="1400" dirty="0">
                <a:solidFill>
                  <a:schemeClr val="tx2"/>
                </a:solidFill>
              </a:rPr>
              <a:t>Centers for Disease Control and </a:t>
            </a:r>
            <a:r>
              <a:rPr lang="en-US" altLang="en-US" sz="1400" dirty="0" smtClean="0">
                <a:solidFill>
                  <a:schemeClr val="tx2"/>
                </a:solidFill>
              </a:rPr>
              <a:t>Prevention (CDC). </a:t>
            </a:r>
            <a:r>
              <a:rPr lang="en-US" altLang="en-US" sz="1400" dirty="0">
                <a:solidFill>
                  <a:schemeClr val="tx2"/>
                </a:solidFill>
              </a:rPr>
              <a:t>(2008). </a:t>
            </a:r>
            <a:r>
              <a:rPr lang="en-US" altLang="en-US" sz="1400" i="1" dirty="0">
                <a:solidFill>
                  <a:schemeClr val="tx2"/>
                </a:solidFill>
              </a:rPr>
              <a:t>MMWR </a:t>
            </a:r>
            <a:r>
              <a:rPr lang="en-US" altLang="en-US" sz="1400" dirty="0">
                <a:solidFill>
                  <a:schemeClr val="tx2"/>
                </a:solidFill>
              </a:rPr>
              <a:t>57:1226</a:t>
            </a:r>
            <a:r>
              <a:rPr lang="en-US" altLang="en-US" sz="1400" dirty="0">
                <a:solidFill>
                  <a:schemeClr val="tx2"/>
                </a:solidFill>
                <a:cs typeface="Arial" charset="0"/>
              </a:rPr>
              <a:t>–1228</a:t>
            </a:r>
            <a:r>
              <a:rPr lang="en-US" altLang="en-US" sz="1400" dirty="0">
                <a:solidFill>
                  <a:schemeClr val="tx2"/>
                </a:solidFill>
              </a:rPr>
              <a:t>.</a:t>
            </a:r>
          </a:p>
        </p:txBody>
      </p:sp>
      <p:sp>
        <p:nvSpPr>
          <p:cNvPr id="7178" name="Text Box 5"/>
          <p:cNvSpPr txBox="1">
            <a:spLocks noChangeArrowheads="1"/>
          </p:cNvSpPr>
          <p:nvPr/>
        </p:nvSpPr>
        <p:spPr bwMode="auto">
          <a:xfrm>
            <a:off x="344488" y="3933825"/>
            <a:ext cx="2251075" cy="585788"/>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600" b="1"/>
              <a:t>Total Medicare program costs </a:t>
            </a:r>
          </a:p>
        </p:txBody>
      </p:sp>
      <p:sp>
        <p:nvSpPr>
          <p:cNvPr id="7179" name="Text Box 5"/>
          <p:cNvSpPr txBox="1">
            <a:spLocks noChangeArrowheads="1"/>
          </p:cNvSpPr>
          <p:nvPr/>
        </p:nvSpPr>
        <p:spPr bwMode="auto">
          <a:xfrm>
            <a:off x="41275" y="3294063"/>
            <a:ext cx="2554288" cy="584200"/>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600" b="1"/>
              <a:t>Total federal-state Medicaid program costs</a:t>
            </a:r>
          </a:p>
        </p:txBody>
      </p:sp>
      <p:sp>
        <p:nvSpPr>
          <p:cNvPr id="7180" name="Text Box 4"/>
          <p:cNvSpPr txBox="1">
            <a:spLocks noChangeArrowheads="1"/>
          </p:cNvSpPr>
          <p:nvPr/>
        </p:nvSpPr>
        <p:spPr bwMode="auto">
          <a:xfrm>
            <a:off x="5510213" y="2184400"/>
            <a:ext cx="1554162" cy="338138"/>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000">
                <a:latin typeface="Tahoma" pitchFamily="34" charset="0"/>
              </a:rPr>
              <a:t>$96.7 billion</a:t>
            </a:r>
          </a:p>
        </p:txBody>
      </p:sp>
      <p:sp>
        <p:nvSpPr>
          <p:cNvPr id="7181" name="Text Box 4"/>
          <p:cNvSpPr txBox="1">
            <a:spLocks noChangeArrowheads="1"/>
          </p:cNvSpPr>
          <p:nvPr/>
        </p:nvSpPr>
        <p:spPr bwMode="auto">
          <a:xfrm>
            <a:off x="5503863" y="2819400"/>
            <a:ext cx="1543050" cy="338138"/>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000">
                <a:latin typeface="Tahoma" pitchFamily="34" charset="0"/>
              </a:rPr>
              <a:t>$97.6 billion</a:t>
            </a:r>
          </a:p>
        </p:txBody>
      </p:sp>
      <p:sp>
        <p:nvSpPr>
          <p:cNvPr id="7182" name="Text Box 4"/>
          <p:cNvSpPr txBox="1">
            <a:spLocks noChangeArrowheads="1"/>
          </p:cNvSpPr>
          <p:nvPr/>
        </p:nvSpPr>
        <p:spPr bwMode="auto">
          <a:xfrm>
            <a:off x="3525838" y="3459163"/>
            <a:ext cx="1560512" cy="338137"/>
          </a:xfrm>
          <a:prstGeom prst="rect">
            <a:avLst/>
          </a:prstGeom>
          <a:solidFill>
            <a:schemeClr val="bg1"/>
          </a:solid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000">
                <a:latin typeface="Tahoma" pitchFamily="34" charset="0"/>
              </a:rPr>
              <a:t>$30.9 billion</a:t>
            </a:r>
          </a:p>
        </p:txBody>
      </p:sp>
      <p:sp>
        <p:nvSpPr>
          <p:cNvPr id="7183" name="Text Box 4"/>
          <p:cNvSpPr txBox="1">
            <a:spLocks noChangeArrowheads="1"/>
          </p:cNvSpPr>
          <p:nvPr/>
        </p:nvSpPr>
        <p:spPr bwMode="auto">
          <a:xfrm>
            <a:off x="3205163" y="4098925"/>
            <a:ext cx="1560512" cy="338138"/>
          </a:xfrm>
          <a:prstGeom prst="rect">
            <a:avLst/>
          </a:prstGeom>
          <a:solidFill>
            <a:schemeClr val="bg1"/>
          </a:solid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000">
                <a:latin typeface="Tahoma" pitchFamily="34" charset="0"/>
              </a:rPr>
              <a:t>$18.9 billion</a:t>
            </a:r>
          </a:p>
        </p:txBody>
      </p:sp>
      <p:sp>
        <p:nvSpPr>
          <p:cNvPr id="7184" name="Text Box 4"/>
          <p:cNvSpPr txBox="1">
            <a:spLocks noChangeArrowheads="1"/>
          </p:cNvSpPr>
          <p:nvPr/>
        </p:nvSpPr>
        <p:spPr bwMode="auto">
          <a:xfrm>
            <a:off x="6789738" y="4737100"/>
            <a:ext cx="1484312" cy="338138"/>
          </a:xfrm>
          <a:prstGeom prst="rect">
            <a:avLst/>
          </a:prstGeom>
          <a:noFill/>
          <a:ln w="9525">
            <a:noFill/>
            <a:miter lim="800000"/>
            <a:headEnd/>
            <a:tailEnd/>
          </a:ln>
        </p:spPr>
        <p:txBody>
          <a:bodyPr wrap="none">
            <a:spAutoFit/>
          </a:bodyPr>
          <a:lstStyle/>
          <a:p>
            <a:pPr algn="ctr">
              <a:spcBef>
                <a:spcPct val="100000"/>
              </a:spcBef>
              <a:buClr>
                <a:schemeClr val="tx1"/>
              </a:buClr>
              <a:buSzPct val="60000"/>
              <a:buFont typeface="Wingdings" pitchFamily="2" charset="2"/>
              <a:buNone/>
            </a:pPr>
            <a:r>
              <a:rPr lang="en-US" sz="2000">
                <a:solidFill>
                  <a:schemeClr val="bg1"/>
                </a:solidFill>
                <a:latin typeface="Tahoma" pitchFamily="34" charset="0"/>
              </a:rPr>
              <a:t>$194 billion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3585"/>
                                        </p:tgtEl>
                                        <p:attrNameLst>
                                          <p:attrName>style.visibility</p:attrName>
                                        </p:attrNameLst>
                                      </p:cBhvr>
                                      <p:to>
                                        <p:strVal val="visible"/>
                                      </p:to>
                                    </p:set>
                                    <p:animEffect transition="in" filter="dissolve">
                                      <p:cBhvr>
                                        <p:cTn id="7" dur="500"/>
                                        <p:tgtEl>
                                          <p:spTgt spid="177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85"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28800" y="617538"/>
            <a:ext cx="7315200" cy="1143000"/>
          </a:xfrm>
          <a:noFill/>
        </p:spPr>
        <p:txBody>
          <a:bodyPr/>
          <a:lstStyle/>
          <a:p>
            <a:pPr eaLnBrk="1" hangingPunct="1"/>
            <a:r>
              <a:rPr lang="en-US" smtClean="0"/>
              <a:t>STAGE 4: </a:t>
            </a:r>
            <a:br>
              <a:rPr lang="en-US" smtClean="0"/>
            </a:br>
            <a:r>
              <a:rPr lang="en-US" smtClean="0"/>
              <a:t>FORMER TOBACCO USERS</a:t>
            </a:r>
          </a:p>
        </p:txBody>
      </p:sp>
      <p:sp>
        <p:nvSpPr>
          <p:cNvPr id="49155" name="Rectangle 3"/>
          <p:cNvSpPr>
            <a:spLocks noChangeArrowheads="1"/>
          </p:cNvSpPr>
          <p:nvPr/>
        </p:nvSpPr>
        <p:spPr bwMode="auto">
          <a:xfrm>
            <a:off x="430213" y="1973263"/>
            <a:ext cx="8713787" cy="4899025"/>
          </a:xfrm>
          <a:prstGeom prst="rect">
            <a:avLst/>
          </a:prstGeom>
          <a:noFill/>
          <a:ln w="9525">
            <a:noFill/>
            <a:miter lim="800000"/>
            <a:headEnd/>
            <a:tailEnd/>
          </a:ln>
        </p:spPr>
        <p:txBody>
          <a:bodyPr/>
          <a:lstStyle/>
          <a:p>
            <a:pPr marL="228600" indent="-228600" eaLnBrk="1" hangingPunct="1">
              <a:lnSpc>
                <a:spcPct val="100000"/>
              </a:lnSpc>
              <a:spcBef>
                <a:spcPct val="50000"/>
              </a:spcBef>
              <a:buClr>
                <a:schemeClr val="tx1"/>
              </a:buClr>
              <a:buSzPct val="60000"/>
              <a:buFont typeface="Wingdings" pitchFamily="2" charset="2"/>
              <a:buChar char="n"/>
            </a:pPr>
            <a:r>
              <a:rPr kumimoji="0" lang="en-US" altLang="en-US" sz="2600">
                <a:latin typeface="Tahoma" pitchFamily="34" charset="0"/>
              </a:rPr>
              <a:t>Assess status of quit attempt</a:t>
            </a:r>
          </a:p>
          <a:p>
            <a:pPr marL="228600" indent="-228600" eaLnBrk="1" hangingPunct="1">
              <a:lnSpc>
                <a:spcPct val="100000"/>
              </a:lnSpc>
              <a:spcBef>
                <a:spcPct val="50000"/>
              </a:spcBef>
              <a:buClr>
                <a:schemeClr val="tx1"/>
              </a:buClr>
              <a:buSzPct val="60000"/>
              <a:buFont typeface="Wingdings" pitchFamily="2" charset="2"/>
              <a:buChar char="n"/>
            </a:pPr>
            <a:r>
              <a:rPr kumimoji="0" lang="en-US" altLang="en-US" sz="2600">
                <a:latin typeface="Tahoma" pitchFamily="34" charset="0"/>
              </a:rPr>
              <a:t>Slips and relapse</a:t>
            </a:r>
          </a:p>
          <a:p>
            <a:pPr marL="228600" indent="-228600" eaLnBrk="1" hangingPunct="1">
              <a:lnSpc>
                <a:spcPct val="100000"/>
              </a:lnSpc>
              <a:spcBef>
                <a:spcPct val="50000"/>
              </a:spcBef>
              <a:buClr>
                <a:schemeClr val="tx1"/>
              </a:buClr>
              <a:buSzPct val="60000"/>
              <a:buFont typeface="Wingdings" pitchFamily="2" charset="2"/>
              <a:buChar char="n"/>
            </a:pPr>
            <a:r>
              <a:rPr kumimoji="0" lang="en-US" altLang="en-US" sz="2600">
                <a:latin typeface="Tahoma" pitchFamily="34" charset="0"/>
              </a:rPr>
              <a:t>Medication compliance, plans for termination</a:t>
            </a:r>
          </a:p>
          <a:p>
            <a:pPr marL="1143000" lvl="2" indent="-228600" eaLnBrk="1" hangingPunct="1">
              <a:lnSpc>
                <a:spcPct val="100000"/>
              </a:lnSpc>
              <a:spcBef>
                <a:spcPct val="20000"/>
              </a:spcBef>
              <a:spcAft>
                <a:spcPct val="20000"/>
              </a:spcAft>
              <a:buClr>
                <a:schemeClr val="folHlink"/>
              </a:buClr>
              <a:buSzPct val="50000"/>
              <a:buFont typeface="Wingdings" pitchFamily="2" charset="2"/>
              <a:buChar char="n"/>
            </a:pPr>
            <a:r>
              <a:rPr kumimoji="0" lang="en-US" altLang="en-US" sz="2200">
                <a:latin typeface="Tahoma" pitchFamily="34" charset="0"/>
              </a:rPr>
              <a:t>Has pharmacotherapy been terminated?	</a:t>
            </a:r>
          </a:p>
          <a:p>
            <a:pPr marL="228600" indent="-228600" eaLnBrk="1" hangingPunct="1">
              <a:lnSpc>
                <a:spcPct val="100000"/>
              </a:lnSpc>
              <a:spcBef>
                <a:spcPct val="50000"/>
              </a:spcBef>
              <a:buClr>
                <a:schemeClr val="tx1"/>
              </a:buClr>
              <a:buSzPct val="60000"/>
              <a:buFont typeface="Wingdings" pitchFamily="2" charset="2"/>
              <a:buChar char="n"/>
            </a:pPr>
            <a:r>
              <a:rPr kumimoji="0" lang="en-US" altLang="en-US" sz="2600">
                <a:latin typeface="Tahoma" pitchFamily="34" charset="0"/>
              </a:rPr>
              <a:t>Continue to offer tips for relapse prevention </a:t>
            </a:r>
          </a:p>
          <a:p>
            <a:pPr marL="228600" indent="-228600" eaLnBrk="1" hangingPunct="1">
              <a:lnSpc>
                <a:spcPct val="100000"/>
              </a:lnSpc>
              <a:spcBef>
                <a:spcPct val="50000"/>
              </a:spcBef>
              <a:buClr>
                <a:schemeClr val="tx1"/>
              </a:buClr>
              <a:buSzPct val="60000"/>
              <a:buFont typeface="Wingdings" pitchFamily="2" charset="2"/>
              <a:buChar char="n"/>
            </a:pPr>
            <a:r>
              <a:rPr kumimoji="0" lang="en-US" altLang="en-US" sz="2600">
                <a:latin typeface="Tahoma" pitchFamily="34" charset="0"/>
              </a:rPr>
              <a:t>Encourage healthy behaviors</a:t>
            </a:r>
          </a:p>
          <a:p>
            <a:pPr marL="228600" indent="-228600" eaLnBrk="1" hangingPunct="1">
              <a:lnSpc>
                <a:spcPct val="100000"/>
              </a:lnSpc>
              <a:spcBef>
                <a:spcPct val="50000"/>
              </a:spcBef>
              <a:buClr>
                <a:schemeClr val="tx1"/>
              </a:buClr>
              <a:buSzPct val="60000"/>
              <a:buFont typeface="Wingdings" pitchFamily="2" charset="2"/>
              <a:buChar char="n"/>
            </a:pPr>
            <a:r>
              <a:rPr kumimoji="0" lang="en-US" altLang="en-US" sz="2600">
                <a:latin typeface="Tahoma" pitchFamily="34" charset="0"/>
              </a:rPr>
              <a:t>Congratulate continued success</a:t>
            </a:r>
          </a:p>
          <a:p>
            <a:pPr marL="228600" indent="-228600" eaLnBrk="1" hangingPunct="1">
              <a:lnSpc>
                <a:spcPct val="100000"/>
              </a:lnSpc>
              <a:spcBef>
                <a:spcPct val="0"/>
              </a:spcBef>
              <a:spcAft>
                <a:spcPct val="20000"/>
              </a:spcAft>
              <a:buClr>
                <a:schemeClr val="tx1"/>
              </a:buClr>
              <a:buSzPct val="60000"/>
              <a:buFont typeface="Wingdings" pitchFamily="2" charset="2"/>
              <a:buChar char="n"/>
            </a:pPr>
            <a:endParaRPr kumimoji="0" lang="en-US" altLang="en-US" sz="2600">
              <a:latin typeface="Tahoma" pitchFamily="34" charset="0"/>
            </a:endParaRPr>
          </a:p>
        </p:txBody>
      </p:sp>
      <p:sp>
        <p:nvSpPr>
          <p:cNvPr id="1908740" name="Rectangle 4"/>
          <p:cNvSpPr>
            <a:spLocks noChangeArrowheads="1"/>
          </p:cNvSpPr>
          <p:nvPr/>
        </p:nvSpPr>
        <p:spPr bwMode="auto">
          <a:xfrm>
            <a:off x="0" y="6405563"/>
            <a:ext cx="9144000" cy="4572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2400" b="1">
                <a:solidFill>
                  <a:schemeClr val="bg1"/>
                </a:solidFill>
              </a:rPr>
              <a:t>Continue to assist throughout the quit attempt.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8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874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847725" y="1952625"/>
            <a:ext cx="7972425" cy="4484688"/>
          </a:xfrm>
        </p:spPr>
        <p:txBody>
          <a:bodyPr/>
          <a:lstStyle/>
          <a:p>
            <a:pPr marL="228600" indent="-228600" eaLnBrk="1" hangingPunct="1"/>
            <a:r>
              <a:rPr lang="en-US" sz="2600" smtClean="0"/>
              <a:t>Brief interventions have been shown to be effective </a:t>
            </a:r>
          </a:p>
          <a:p>
            <a:pPr marL="228600" indent="-228600" eaLnBrk="1" hangingPunct="1">
              <a:spcBef>
                <a:spcPct val="50000"/>
              </a:spcBef>
            </a:pPr>
            <a:r>
              <a:rPr lang="en-US" sz="2600" smtClean="0"/>
              <a:t>In the absence of time or expertise:</a:t>
            </a:r>
          </a:p>
          <a:p>
            <a:pPr lvl="1" eaLnBrk="1" hangingPunct="1">
              <a:spcBef>
                <a:spcPct val="50000"/>
              </a:spcBef>
            </a:pPr>
            <a:r>
              <a:rPr lang="en-US" sz="2500" smtClean="0"/>
              <a:t>Ask, advise, and refer to other resources, such as local group programs or the toll-free quitline</a:t>
            </a:r>
            <a:br>
              <a:rPr lang="en-US" sz="2500" smtClean="0"/>
            </a:br>
            <a:r>
              <a:rPr lang="en-US" sz="2500" b="1" smtClean="0">
                <a:solidFill>
                  <a:schemeClr val="folHlink"/>
                </a:solidFill>
              </a:rPr>
              <a:t>1-800-QUIT-NOW</a:t>
            </a:r>
            <a:endParaRPr lang="en-US" sz="2600" b="1" smtClean="0">
              <a:solidFill>
                <a:schemeClr val="folHlink"/>
              </a:solidFill>
            </a:endParaRPr>
          </a:p>
        </p:txBody>
      </p:sp>
      <p:sp>
        <p:nvSpPr>
          <p:cNvPr id="53251" name="Rectangle 3"/>
          <p:cNvSpPr>
            <a:spLocks noGrp="1" noChangeArrowheads="1"/>
          </p:cNvSpPr>
          <p:nvPr>
            <p:ph type="title"/>
          </p:nvPr>
        </p:nvSpPr>
        <p:spPr>
          <a:xfrm>
            <a:off x="1828800" y="617538"/>
            <a:ext cx="7115175" cy="1143000"/>
          </a:xfrm>
          <a:noFill/>
        </p:spPr>
        <p:txBody>
          <a:bodyPr/>
          <a:lstStyle/>
          <a:p>
            <a:pPr eaLnBrk="1" hangingPunct="1"/>
            <a:r>
              <a:rPr lang="en-US" smtClean="0"/>
              <a:t>BRIEF COUNSELING: </a:t>
            </a:r>
            <a:br>
              <a:rPr lang="en-US" smtClean="0"/>
            </a:br>
            <a:r>
              <a:rPr lang="en-US" smtClean="0"/>
              <a:t>ASK, ADVISE, REFER </a:t>
            </a:r>
            <a:r>
              <a:rPr lang="en-US" sz="2600" smtClean="0"/>
              <a:t>(cont’d)</a:t>
            </a:r>
          </a:p>
        </p:txBody>
      </p:sp>
      <p:pic>
        <p:nvPicPr>
          <p:cNvPr id="53252" name="Picture 4" descr="smoke_card_sky13"/>
          <p:cNvPicPr>
            <a:picLocks noChangeAspect="1" noChangeArrowheads="1"/>
          </p:cNvPicPr>
          <p:nvPr/>
        </p:nvPicPr>
        <p:blipFill>
          <a:blip r:embed="rId3" cstate="print"/>
          <a:srcRect/>
          <a:stretch>
            <a:fillRect/>
          </a:stretch>
        </p:blipFill>
        <p:spPr bwMode="auto">
          <a:xfrm>
            <a:off x="161925" y="4610100"/>
            <a:ext cx="3098800" cy="1935163"/>
          </a:xfrm>
          <a:prstGeom prst="rect">
            <a:avLst/>
          </a:prstGeom>
          <a:noFill/>
          <a:ln w="9525">
            <a:noFill/>
            <a:miter lim="800000"/>
            <a:headEnd/>
            <a:tailEnd/>
          </a:ln>
        </p:spPr>
      </p:pic>
      <p:pic>
        <p:nvPicPr>
          <p:cNvPr id="53253" name="Picture 5" descr="smoke_card_sky24"/>
          <p:cNvPicPr>
            <a:picLocks noChangeAspect="1" noChangeArrowheads="1"/>
          </p:cNvPicPr>
          <p:nvPr/>
        </p:nvPicPr>
        <p:blipFill>
          <a:blip r:embed="rId4" cstate="print"/>
          <a:srcRect/>
          <a:stretch>
            <a:fillRect/>
          </a:stretch>
        </p:blipFill>
        <p:spPr bwMode="auto">
          <a:xfrm>
            <a:off x="3086100" y="4610100"/>
            <a:ext cx="3098800" cy="1935163"/>
          </a:xfrm>
          <a:prstGeom prst="rect">
            <a:avLst/>
          </a:prstGeom>
          <a:noFill/>
          <a:ln w="9525">
            <a:noFill/>
            <a:miter lim="800000"/>
            <a:headEnd/>
            <a:tailEnd/>
          </a:ln>
        </p:spPr>
      </p:pic>
      <p:sp>
        <p:nvSpPr>
          <p:cNvPr id="53254" name="Text Box 6"/>
          <p:cNvSpPr txBox="1">
            <a:spLocks noChangeArrowheads="1"/>
          </p:cNvSpPr>
          <p:nvPr/>
        </p:nvSpPr>
        <p:spPr bwMode="auto">
          <a:xfrm>
            <a:off x="6267450" y="4783138"/>
            <a:ext cx="2600325" cy="1431925"/>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2200">
                <a:solidFill>
                  <a:schemeClr val="bg1"/>
                </a:solidFill>
              </a:rPr>
              <a:t>This brief intervention can be achieved in less than 1 minute.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WHAT ARE </a:t>
            </a:r>
            <a:br>
              <a:rPr lang="en-US" smtClean="0"/>
            </a:br>
            <a:r>
              <a:rPr lang="en-US" smtClean="0"/>
              <a:t>“TOBACCO QUITLINES”?</a:t>
            </a:r>
          </a:p>
        </p:txBody>
      </p:sp>
      <p:sp>
        <p:nvSpPr>
          <p:cNvPr id="1960963" name="Rectangle 3"/>
          <p:cNvSpPr>
            <a:spLocks noGrp="1" noChangeArrowheads="1"/>
          </p:cNvSpPr>
          <p:nvPr>
            <p:ph type="body" idx="1"/>
          </p:nvPr>
        </p:nvSpPr>
        <p:spPr>
          <a:xfrm>
            <a:off x="700088" y="2003425"/>
            <a:ext cx="7912100" cy="3117850"/>
          </a:xfrm>
        </p:spPr>
        <p:txBody>
          <a:bodyPr/>
          <a:lstStyle/>
          <a:p>
            <a:pPr eaLnBrk="1" hangingPunct="1">
              <a:spcBef>
                <a:spcPct val="20000"/>
              </a:spcBef>
            </a:pPr>
            <a:r>
              <a:rPr lang="en-US" sz="2600" smtClean="0"/>
              <a:t>Tobacco cessation counseling, provided at no cost via telephone to all Americans</a:t>
            </a:r>
          </a:p>
          <a:p>
            <a:pPr eaLnBrk="1" hangingPunct="1">
              <a:spcBef>
                <a:spcPct val="20000"/>
              </a:spcBef>
            </a:pPr>
            <a:r>
              <a:rPr lang="en-US" sz="2600" smtClean="0"/>
              <a:t>Staffed by trained specialists</a:t>
            </a:r>
          </a:p>
          <a:p>
            <a:pPr eaLnBrk="1" hangingPunct="1">
              <a:spcBef>
                <a:spcPct val="20000"/>
              </a:spcBef>
            </a:pPr>
            <a:r>
              <a:rPr lang="en-US" sz="2600" smtClean="0"/>
              <a:t>Up to 4</a:t>
            </a:r>
            <a:r>
              <a:rPr lang="en-US" smtClean="0"/>
              <a:t>–</a:t>
            </a:r>
            <a:r>
              <a:rPr lang="en-US" sz="2600" smtClean="0"/>
              <a:t>6 personalized sessions (varies by state) </a:t>
            </a:r>
          </a:p>
          <a:p>
            <a:pPr eaLnBrk="1" hangingPunct="1">
              <a:spcBef>
                <a:spcPct val="20000"/>
              </a:spcBef>
            </a:pPr>
            <a:r>
              <a:rPr lang="en-US" sz="2600" smtClean="0"/>
              <a:t>Some state quitlines offer pharmacotherapy at no cost (or reduced cost)</a:t>
            </a:r>
          </a:p>
          <a:p>
            <a:pPr eaLnBrk="1" hangingPunct="1">
              <a:spcBef>
                <a:spcPct val="20000"/>
              </a:spcBef>
            </a:pPr>
            <a:r>
              <a:rPr lang="en-US" sz="2600" smtClean="0"/>
              <a:t>Up to 30% success rate for patients who complete sessions</a:t>
            </a:r>
          </a:p>
        </p:txBody>
      </p:sp>
      <p:sp>
        <p:nvSpPr>
          <p:cNvPr id="1960964" name="Text Box 4"/>
          <p:cNvSpPr txBox="1">
            <a:spLocks noChangeArrowheads="1"/>
          </p:cNvSpPr>
          <p:nvPr/>
        </p:nvSpPr>
        <p:spPr bwMode="auto">
          <a:xfrm>
            <a:off x="0" y="5897563"/>
            <a:ext cx="9144000" cy="974725"/>
          </a:xfrm>
          <a:prstGeom prst="rect">
            <a:avLst/>
          </a:prstGeom>
          <a:solidFill>
            <a:schemeClr val="tx1"/>
          </a:solidFill>
          <a:ln w="12700">
            <a:noFill/>
            <a:miter lim="800000"/>
            <a:headEnd/>
            <a:tailEnd/>
          </a:ln>
        </p:spPr>
        <p:txBody>
          <a:bodyPr>
            <a:spAutoFit/>
          </a:bodyPr>
          <a:lstStyle/>
          <a:p>
            <a:pPr algn="ctr">
              <a:lnSpc>
                <a:spcPct val="100000"/>
              </a:lnSpc>
              <a:spcBef>
                <a:spcPct val="0"/>
              </a:spcBef>
            </a:pPr>
            <a:r>
              <a:rPr kumimoji="0" lang="en-US" sz="2900" b="1">
                <a:solidFill>
                  <a:schemeClr val="bg1"/>
                </a:solidFill>
                <a:latin typeface="Helvetica" pitchFamily="34" charset="0"/>
              </a:rPr>
              <a:t>Most health-care providers, and most patients, </a:t>
            </a:r>
          </a:p>
          <a:p>
            <a:pPr algn="ctr">
              <a:lnSpc>
                <a:spcPct val="100000"/>
              </a:lnSpc>
              <a:spcBef>
                <a:spcPct val="0"/>
              </a:spcBef>
            </a:pPr>
            <a:r>
              <a:rPr kumimoji="0" lang="en-US" sz="2900" b="1">
                <a:solidFill>
                  <a:schemeClr val="bg1"/>
                </a:solidFill>
                <a:latin typeface="Helvetica" pitchFamily="34" charset="0"/>
              </a:rPr>
              <a:t>are not familiar with tobacco quitlines.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0963">
                                            <p:txEl>
                                              <p:pRg st="0" end="0"/>
                                            </p:txEl>
                                          </p:spTgt>
                                        </p:tgtEl>
                                        <p:attrNameLst>
                                          <p:attrName>style.visibility</p:attrName>
                                        </p:attrNameLst>
                                      </p:cBhvr>
                                      <p:to>
                                        <p:strVal val="visible"/>
                                      </p:to>
                                    </p:set>
                                    <p:animEffect transition="in" filter="wipe(left)">
                                      <p:cBhvr>
                                        <p:cTn id="7" dur="500"/>
                                        <p:tgtEl>
                                          <p:spTgt spid="196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0963">
                                            <p:txEl>
                                              <p:pRg st="1" end="1"/>
                                            </p:txEl>
                                          </p:spTgt>
                                        </p:tgtEl>
                                        <p:attrNameLst>
                                          <p:attrName>style.visibility</p:attrName>
                                        </p:attrNameLst>
                                      </p:cBhvr>
                                      <p:to>
                                        <p:strVal val="visible"/>
                                      </p:to>
                                    </p:set>
                                    <p:animEffect transition="in" filter="wipe(left)">
                                      <p:cBhvr>
                                        <p:cTn id="12" dur="500"/>
                                        <p:tgtEl>
                                          <p:spTgt spid="196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60963">
                                            <p:txEl>
                                              <p:pRg st="2" end="2"/>
                                            </p:txEl>
                                          </p:spTgt>
                                        </p:tgtEl>
                                        <p:attrNameLst>
                                          <p:attrName>style.visibility</p:attrName>
                                        </p:attrNameLst>
                                      </p:cBhvr>
                                      <p:to>
                                        <p:strVal val="visible"/>
                                      </p:to>
                                    </p:set>
                                    <p:animEffect transition="in" filter="wipe(left)">
                                      <p:cBhvr>
                                        <p:cTn id="17" dur="500"/>
                                        <p:tgtEl>
                                          <p:spTgt spid="196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60963">
                                            <p:txEl>
                                              <p:pRg st="3" end="3"/>
                                            </p:txEl>
                                          </p:spTgt>
                                        </p:tgtEl>
                                        <p:attrNameLst>
                                          <p:attrName>style.visibility</p:attrName>
                                        </p:attrNameLst>
                                      </p:cBhvr>
                                      <p:to>
                                        <p:strVal val="visible"/>
                                      </p:to>
                                    </p:set>
                                    <p:animEffect transition="in" filter="wipe(left)">
                                      <p:cBhvr>
                                        <p:cTn id="22" dur="500"/>
                                        <p:tgtEl>
                                          <p:spTgt spid="196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60963">
                                            <p:txEl>
                                              <p:pRg st="4" end="4"/>
                                            </p:txEl>
                                          </p:spTgt>
                                        </p:tgtEl>
                                        <p:attrNameLst>
                                          <p:attrName>style.visibility</p:attrName>
                                        </p:attrNameLst>
                                      </p:cBhvr>
                                      <p:to>
                                        <p:strVal val="visible"/>
                                      </p:to>
                                    </p:set>
                                    <p:animEffect transition="in" filter="wipe(left)">
                                      <p:cBhvr>
                                        <p:cTn id="27" dur="500"/>
                                        <p:tgtEl>
                                          <p:spTgt spid="196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60964"/>
                                        </p:tgtEl>
                                        <p:attrNameLst>
                                          <p:attrName>style.visibility</p:attrName>
                                        </p:attrNameLst>
                                      </p:cBhvr>
                                      <p:to>
                                        <p:strVal val="visible"/>
                                      </p:to>
                                    </p:set>
                                    <p:animEffect transition="in" filter="wipe(left)">
                                      <p:cBhvr>
                                        <p:cTn id="32" dur="500"/>
                                        <p:tgtEl>
                                          <p:spTgt spid="196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build="p"/>
      <p:bldP spid="196096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smtClean="0"/>
              <a:t>METHODS for QUITTING</a:t>
            </a:r>
          </a:p>
        </p:txBody>
      </p:sp>
      <p:sp>
        <p:nvSpPr>
          <p:cNvPr id="9219" name="Rectangle 3"/>
          <p:cNvSpPr>
            <a:spLocks noGrp="1" noChangeArrowheads="1"/>
          </p:cNvSpPr>
          <p:nvPr>
            <p:ph type="body" idx="4294967295"/>
          </p:nvPr>
        </p:nvSpPr>
        <p:spPr>
          <a:xfrm>
            <a:off x="657225" y="1925638"/>
            <a:ext cx="7835900" cy="2474912"/>
          </a:xfrm>
        </p:spPr>
        <p:txBody>
          <a:bodyPr/>
          <a:lstStyle/>
          <a:p>
            <a:pPr eaLnBrk="1" hangingPunct="1"/>
            <a:r>
              <a:rPr lang="en-US" sz="3200" smtClean="0"/>
              <a:t>Nonpharmacologic</a:t>
            </a:r>
          </a:p>
          <a:p>
            <a:pPr lvl="1" eaLnBrk="1" hangingPunct="1"/>
            <a:r>
              <a:rPr lang="en-US" smtClean="0"/>
              <a:t>Counseling and other non-drug approaches</a:t>
            </a:r>
          </a:p>
          <a:p>
            <a:pPr eaLnBrk="1" hangingPunct="1">
              <a:spcBef>
                <a:spcPct val="50000"/>
              </a:spcBef>
            </a:pPr>
            <a:r>
              <a:rPr lang="en-US" sz="3200" smtClean="0"/>
              <a:t>Pharmacologic </a:t>
            </a:r>
          </a:p>
          <a:p>
            <a:pPr lvl="1" eaLnBrk="1" hangingPunct="1"/>
            <a:r>
              <a:rPr lang="en-US" smtClean="0"/>
              <a:t>FDA-approved medications</a:t>
            </a:r>
          </a:p>
        </p:txBody>
      </p:sp>
      <p:sp>
        <p:nvSpPr>
          <p:cNvPr id="2320388" name="Rectangle 4"/>
          <p:cNvSpPr>
            <a:spLocks noChangeArrowheads="1"/>
          </p:cNvSpPr>
          <p:nvPr/>
        </p:nvSpPr>
        <p:spPr bwMode="auto">
          <a:xfrm>
            <a:off x="0" y="4902200"/>
            <a:ext cx="9144000" cy="1373188"/>
          </a:xfrm>
          <a:prstGeom prst="rect">
            <a:avLst/>
          </a:prstGeom>
          <a:solidFill>
            <a:schemeClr val="tx1"/>
          </a:solidFill>
          <a:ln w="9525">
            <a:noFill/>
            <a:miter lim="800000"/>
            <a:headEnd/>
            <a:tailEnd/>
          </a:ln>
        </p:spPr>
        <p:txBody>
          <a:bodyPr>
            <a:spAutoFit/>
          </a:bodyPr>
          <a:lstStyle/>
          <a:p>
            <a:pPr marL="342900" indent="-342900" algn="ctr" eaLnBrk="1" hangingPunct="1">
              <a:lnSpc>
                <a:spcPct val="100000"/>
              </a:lnSpc>
              <a:spcBef>
                <a:spcPct val="100000"/>
              </a:spcBef>
              <a:buClr>
                <a:schemeClr val="tx1"/>
              </a:buClr>
              <a:buSzPct val="60000"/>
              <a:buFont typeface="Wingdings" pitchFamily="2" charset="2"/>
              <a:buNone/>
            </a:pPr>
            <a:r>
              <a:rPr kumimoji="0" lang="en-US" sz="2800" b="1">
                <a:solidFill>
                  <a:schemeClr val="bg1"/>
                </a:solidFill>
                <a:latin typeface="Tahoma" pitchFamily="34" charset="0"/>
                <a:cs typeface="Arial" pitchFamily="34" charset="0"/>
              </a:rPr>
              <a:t>Counseling and medications are both effective, but the combination of counseling and medication is more effective than either alone.</a:t>
            </a:r>
          </a:p>
        </p:txBody>
      </p:sp>
      <p:sp>
        <p:nvSpPr>
          <p:cNvPr id="9221" name="Text Box 4"/>
          <p:cNvSpPr txBox="1">
            <a:spLocks noChangeArrowheads="1"/>
          </p:cNvSpPr>
          <p:nvPr/>
        </p:nvSpPr>
        <p:spPr bwMode="auto">
          <a:xfrm>
            <a:off x="1543050" y="6316663"/>
            <a:ext cx="7553325" cy="517525"/>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rgbClr val="003366"/>
                </a:solidFill>
                <a:cs typeface="Arial" pitchFamily="34" charset="0"/>
              </a:rPr>
              <a:t>Fiore et al. (2008). </a:t>
            </a:r>
            <a:r>
              <a:rPr kumimoji="0" lang="en-US" sz="1400" i="1">
                <a:solidFill>
                  <a:srgbClr val="003366"/>
                </a:solidFill>
                <a:cs typeface="Arial" pitchFamily="34" charset="0"/>
              </a:rPr>
              <a:t>Treating Tobacco Use and Dependence: 2008 Update. </a:t>
            </a:r>
          </a:p>
          <a:p>
            <a:pPr algn="r" eaLnBrk="1" hangingPunct="1">
              <a:lnSpc>
                <a:spcPct val="100000"/>
              </a:lnSpc>
              <a:spcBef>
                <a:spcPct val="0"/>
              </a:spcBef>
              <a:buClr>
                <a:schemeClr val="tx1"/>
              </a:buClr>
              <a:buSzPct val="60000"/>
              <a:buFont typeface="Wingdings" pitchFamily="2" charset="2"/>
              <a:buNone/>
            </a:pPr>
            <a:r>
              <a:rPr kumimoji="0" lang="en-US" sz="1400" i="1">
                <a:solidFill>
                  <a:srgbClr val="003366"/>
                </a:solidFill>
                <a:cs typeface="Arial" pitchFamily="34" charset="0"/>
              </a:rPr>
              <a:t>Clinical Practice Guideline. </a:t>
            </a:r>
            <a:r>
              <a:rPr kumimoji="0" lang="en-US" sz="1400">
                <a:solidFill>
                  <a:srgbClr val="003366"/>
                </a:solidFill>
                <a:cs typeface="Arial" pitchFamily="34" charset="0"/>
              </a:rPr>
              <a:t>Rockville, MD: USDHHS, PHS, May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0388"/>
                                        </p:tgtEl>
                                        <p:attrNameLst>
                                          <p:attrName>style.visibility</p:attrName>
                                        </p:attrNameLst>
                                      </p:cBhvr>
                                      <p:to>
                                        <p:strVal val="visible"/>
                                      </p:to>
                                    </p:set>
                                    <p:animEffect transition="in" filter="dissolve">
                                      <p:cBhvr>
                                        <p:cTn id="7" dur="500"/>
                                        <p:tgtEl>
                                          <p:spTgt spid="2320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038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US" smtClean="0"/>
              <a:t>NONPHARMACOLOGIC METHODS</a:t>
            </a:r>
          </a:p>
        </p:txBody>
      </p:sp>
      <p:sp>
        <p:nvSpPr>
          <p:cNvPr id="10243" name="Rectangle 3"/>
          <p:cNvSpPr>
            <a:spLocks noGrp="1" noChangeArrowheads="1"/>
          </p:cNvSpPr>
          <p:nvPr>
            <p:ph type="body" sz="half" idx="4294967295"/>
          </p:nvPr>
        </p:nvSpPr>
        <p:spPr>
          <a:xfrm>
            <a:off x="617538" y="1946275"/>
            <a:ext cx="5872162" cy="3998913"/>
          </a:xfrm>
        </p:spPr>
        <p:txBody>
          <a:bodyPr/>
          <a:lstStyle/>
          <a:p>
            <a:pPr marL="231775" indent="-231775" eaLnBrk="1" hangingPunct="1">
              <a:buSzPct val="55000"/>
            </a:pPr>
            <a:r>
              <a:rPr lang="en-US" sz="2400" smtClean="0"/>
              <a:t>Cold turkey: Just do it!</a:t>
            </a:r>
          </a:p>
          <a:p>
            <a:pPr marL="231775" indent="-231775" eaLnBrk="1" hangingPunct="1">
              <a:spcBef>
                <a:spcPct val="60000"/>
              </a:spcBef>
              <a:buSzPct val="55000"/>
            </a:pPr>
            <a:r>
              <a:rPr lang="en-US" sz="2400" smtClean="0"/>
              <a:t>Unassisted tapering (fading) </a:t>
            </a:r>
          </a:p>
          <a:p>
            <a:pPr marL="579438" lvl="1" indent="-233363" eaLnBrk="1" hangingPunct="1"/>
            <a:r>
              <a:rPr lang="en-US" sz="2000" smtClean="0"/>
              <a:t>Reduced frequency of use</a:t>
            </a:r>
          </a:p>
          <a:p>
            <a:pPr marL="579438" lvl="1" indent="-233363" eaLnBrk="1" hangingPunct="1"/>
            <a:r>
              <a:rPr lang="en-US" sz="2000" smtClean="0"/>
              <a:t>Lower nicotine cigarettes</a:t>
            </a:r>
          </a:p>
          <a:p>
            <a:pPr marL="579438" lvl="1" indent="-233363" eaLnBrk="1" hangingPunct="1"/>
            <a:r>
              <a:rPr lang="en-US" sz="2000" smtClean="0"/>
              <a:t>Special filters or holders</a:t>
            </a:r>
          </a:p>
          <a:p>
            <a:pPr marL="231775" indent="-231775" eaLnBrk="1" hangingPunct="1">
              <a:spcBef>
                <a:spcPct val="60000"/>
              </a:spcBef>
              <a:buSzPct val="55000"/>
            </a:pPr>
            <a:r>
              <a:rPr lang="en-US" sz="2400" smtClean="0"/>
              <a:t>Assisted tapering</a:t>
            </a:r>
            <a:r>
              <a:rPr lang="en-US" smtClean="0"/>
              <a:t> </a:t>
            </a:r>
          </a:p>
          <a:p>
            <a:pPr marL="579438" lvl="1" indent="-233363" eaLnBrk="1" hangingPunct="1"/>
            <a:r>
              <a:rPr lang="en-US" sz="2000" smtClean="0"/>
              <a:t>QuitKey (PICS, Inc.)</a:t>
            </a:r>
          </a:p>
          <a:p>
            <a:pPr marL="969963" lvl="2" indent="-231775" eaLnBrk="1" hangingPunct="1"/>
            <a:r>
              <a:rPr lang="en-US" sz="1800" smtClean="0"/>
              <a:t>Computer developed taper based on patient’s smoking level</a:t>
            </a:r>
          </a:p>
          <a:p>
            <a:pPr marL="969963" lvl="2" indent="-231775" eaLnBrk="1" hangingPunct="1"/>
            <a:r>
              <a:rPr lang="en-US" sz="1800" smtClean="0"/>
              <a:t>Includes telephone counseling support</a:t>
            </a:r>
          </a:p>
          <a:p>
            <a:pPr marL="579438" lvl="1" indent="-233363" eaLnBrk="1" hangingPunct="1">
              <a:buFont typeface="Wingdings" pitchFamily="2" charset="2"/>
              <a:buNone/>
            </a:pPr>
            <a:endParaRPr lang="en-US" sz="2400" smtClean="0"/>
          </a:p>
        </p:txBody>
      </p:sp>
      <p:pic>
        <p:nvPicPr>
          <p:cNvPr id="10244" name="Picture 4" descr="QK_keys_hand"/>
          <p:cNvPicPr>
            <a:picLocks noGrp="1" noChangeAspect="1" noChangeArrowheads="1"/>
          </p:cNvPicPr>
          <p:nvPr>
            <p:ph sz="quarter" idx="4294967295"/>
          </p:nvPr>
        </p:nvPicPr>
        <p:blipFill>
          <a:blip r:embed="rId3" cstate="print"/>
          <a:srcRect/>
          <a:stretch>
            <a:fillRect/>
          </a:stretch>
        </p:blipFill>
        <p:spPr>
          <a:xfrm>
            <a:off x="6586538" y="3941763"/>
            <a:ext cx="2228850" cy="192405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smtClean="0"/>
              <a:t>NONPHARMACOLOGIC METHODS </a:t>
            </a:r>
            <a:r>
              <a:rPr lang="en-US" sz="2200" smtClean="0"/>
              <a:t>(cont’d)</a:t>
            </a:r>
          </a:p>
        </p:txBody>
      </p:sp>
      <p:sp>
        <p:nvSpPr>
          <p:cNvPr id="11267" name="Rectangle 3"/>
          <p:cNvSpPr>
            <a:spLocks noGrp="1" noChangeArrowheads="1"/>
          </p:cNvSpPr>
          <p:nvPr>
            <p:ph type="body" sz="half" idx="4294967295"/>
          </p:nvPr>
        </p:nvSpPr>
        <p:spPr>
          <a:xfrm>
            <a:off x="438150" y="2133600"/>
            <a:ext cx="4286250" cy="3998913"/>
          </a:xfrm>
        </p:spPr>
        <p:txBody>
          <a:bodyPr/>
          <a:lstStyle/>
          <a:p>
            <a:pPr marL="171450" indent="-171450" eaLnBrk="1" hangingPunct="1">
              <a:spcBef>
                <a:spcPct val="20000"/>
              </a:spcBef>
              <a:buSzPct val="55000"/>
            </a:pPr>
            <a:r>
              <a:rPr lang="en-US" sz="2400" smtClean="0"/>
              <a:t>Formal cessation programs</a:t>
            </a:r>
          </a:p>
          <a:p>
            <a:pPr marL="457200" lvl="1" indent="-171450" eaLnBrk="1" hangingPunct="1"/>
            <a:r>
              <a:rPr lang="en-US" sz="2000" smtClean="0"/>
              <a:t>Self-help programs</a:t>
            </a:r>
          </a:p>
          <a:p>
            <a:pPr marL="457200" lvl="1" indent="-171450" eaLnBrk="1" hangingPunct="1"/>
            <a:r>
              <a:rPr lang="en-US" sz="2000" smtClean="0"/>
              <a:t>Individual counseling</a:t>
            </a:r>
          </a:p>
          <a:p>
            <a:pPr marL="457200" lvl="1" indent="-171450" eaLnBrk="1" hangingPunct="1"/>
            <a:r>
              <a:rPr lang="en-US" sz="2000" smtClean="0"/>
              <a:t>Group programs</a:t>
            </a:r>
          </a:p>
          <a:p>
            <a:pPr marL="457200" lvl="1" indent="-171450" eaLnBrk="1" hangingPunct="1"/>
            <a:r>
              <a:rPr lang="en-US" sz="2000" smtClean="0"/>
              <a:t>Telephone counseling</a:t>
            </a:r>
          </a:p>
          <a:p>
            <a:pPr lvl="2" eaLnBrk="1" hangingPunct="1"/>
            <a:r>
              <a:rPr lang="en-US" sz="1800" smtClean="0"/>
              <a:t>1-800-QUITNOW </a:t>
            </a:r>
          </a:p>
          <a:p>
            <a:pPr lvl="2" eaLnBrk="1" hangingPunct="1"/>
            <a:r>
              <a:rPr lang="en-US" sz="1800" smtClean="0"/>
              <a:t>1-800-786-8669</a:t>
            </a:r>
          </a:p>
          <a:p>
            <a:pPr marL="457200" lvl="1" indent="-171450" eaLnBrk="1" hangingPunct="1"/>
            <a:r>
              <a:rPr lang="en-US" sz="2000" smtClean="0"/>
              <a:t>Web-based counseling</a:t>
            </a:r>
          </a:p>
          <a:p>
            <a:pPr lvl="2" eaLnBrk="1" hangingPunct="1"/>
            <a:r>
              <a:rPr lang="en-US" sz="1800" smtClean="0"/>
              <a:t>www.smokefree.gov</a:t>
            </a:r>
          </a:p>
          <a:p>
            <a:pPr lvl="2" eaLnBrk="1" hangingPunct="1"/>
            <a:r>
              <a:rPr lang="en-US" sz="1800" smtClean="0"/>
              <a:t>www.quitnet.com</a:t>
            </a:r>
          </a:p>
          <a:p>
            <a:pPr lvl="2" eaLnBrk="1" hangingPunct="1"/>
            <a:r>
              <a:rPr lang="en-US" sz="1800" smtClean="0"/>
              <a:t>www.becomeanex.org</a:t>
            </a:r>
            <a:endParaRPr lang="en-US" sz="2000" smtClean="0"/>
          </a:p>
        </p:txBody>
      </p:sp>
      <p:sp>
        <p:nvSpPr>
          <p:cNvPr id="11268" name="Rectangle 4"/>
          <p:cNvSpPr>
            <a:spLocks noGrp="1" noChangeArrowheads="1"/>
          </p:cNvSpPr>
          <p:nvPr>
            <p:ph type="body" sz="half" idx="4294967295"/>
          </p:nvPr>
        </p:nvSpPr>
        <p:spPr>
          <a:xfrm>
            <a:off x="4829175" y="2133600"/>
            <a:ext cx="4057650" cy="3998913"/>
          </a:xfrm>
        </p:spPr>
        <p:txBody>
          <a:bodyPr/>
          <a:lstStyle/>
          <a:p>
            <a:pPr eaLnBrk="1" hangingPunct="1">
              <a:spcBef>
                <a:spcPct val="50000"/>
              </a:spcBef>
              <a:buSzPct val="55000"/>
            </a:pPr>
            <a:r>
              <a:rPr lang="en-US" sz="2400" smtClean="0"/>
              <a:t>Acupuncture therapy</a:t>
            </a:r>
          </a:p>
          <a:p>
            <a:pPr eaLnBrk="1" hangingPunct="1">
              <a:spcBef>
                <a:spcPct val="50000"/>
              </a:spcBef>
              <a:buSzPct val="55000"/>
            </a:pPr>
            <a:r>
              <a:rPr lang="en-US" sz="2400" smtClean="0"/>
              <a:t>Hypnotherapy</a:t>
            </a:r>
          </a:p>
          <a:p>
            <a:pPr eaLnBrk="1" hangingPunct="1">
              <a:spcBef>
                <a:spcPct val="50000"/>
              </a:spcBef>
              <a:buSzPct val="55000"/>
            </a:pPr>
            <a:r>
              <a:rPr lang="en-US" sz="2400" smtClean="0"/>
              <a:t>Massage therapy</a:t>
            </a:r>
          </a:p>
          <a:p>
            <a:pPr eaLnBrk="1" hangingPunct="1">
              <a:spcBef>
                <a:spcPct val="50000"/>
              </a:spcBef>
              <a:buSzPct val="55000"/>
            </a:pPr>
            <a:endParaRPr lang="en-US" sz="2400" smtClean="0"/>
          </a:p>
          <a:p>
            <a:pPr eaLnBrk="1" hangingPunct="1">
              <a:spcBef>
                <a:spcPct val="50000"/>
              </a:spcBef>
              <a:buSzPct val="55000"/>
            </a:pPr>
            <a:endParaRPr lang="en-US" sz="2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US" smtClean="0"/>
              <a:t>PHARMACOLOGIC METHODS: </a:t>
            </a:r>
            <a:br>
              <a:rPr lang="en-US" smtClean="0"/>
            </a:br>
            <a:r>
              <a:rPr lang="en-US" smtClean="0"/>
              <a:t>FIRST-LINE THERAPIES</a:t>
            </a:r>
          </a:p>
        </p:txBody>
      </p:sp>
      <p:sp>
        <p:nvSpPr>
          <p:cNvPr id="12291" name="Rectangle 3"/>
          <p:cNvSpPr>
            <a:spLocks noGrp="1" noChangeArrowheads="1"/>
          </p:cNvSpPr>
          <p:nvPr>
            <p:ph type="body" idx="4294967295"/>
          </p:nvPr>
        </p:nvSpPr>
        <p:spPr>
          <a:xfrm>
            <a:off x="803275" y="2165350"/>
            <a:ext cx="7924800" cy="3998913"/>
          </a:xfrm>
        </p:spPr>
        <p:txBody>
          <a:bodyPr/>
          <a:lstStyle/>
          <a:p>
            <a:pPr marL="0" indent="0" eaLnBrk="1" hangingPunct="1">
              <a:spcBef>
                <a:spcPct val="60000"/>
              </a:spcBef>
              <a:buFont typeface="Wingdings" pitchFamily="2" charset="2"/>
              <a:buNone/>
            </a:pPr>
            <a:r>
              <a:rPr lang="en-US" b="1" smtClean="0"/>
              <a:t>Three general classes of FDA-approved drugs for smoking cessation:</a:t>
            </a:r>
          </a:p>
          <a:p>
            <a:pPr marL="571500" lvl="1" indent="-457200" eaLnBrk="1" hangingPunct="1">
              <a:spcBef>
                <a:spcPct val="25000"/>
              </a:spcBef>
              <a:buClr>
                <a:schemeClr val="tx1"/>
              </a:buClr>
              <a:buSzTx/>
              <a:buFont typeface="Wingdings" pitchFamily="2" charset="2"/>
              <a:buChar char="§"/>
            </a:pPr>
            <a:r>
              <a:rPr lang="en-US" sz="2600" smtClean="0"/>
              <a:t>Nicotine replacement therapy (NRT)</a:t>
            </a:r>
          </a:p>
          <a:p>
            <a:pPr marL="971550" lvl="2" indent="-285750" eaLnBrk="1" hangingPunct="1">
              <a:spcBef>
                <a:spcPct val="25000"/>
              </a:spcBef>
              <a:buClr>
                <a:schemeClr val="hlink"/>
              </a:buClr>
              <a:buSzTx/>
              <a:buFont typeface="Wingdings" pitchFamily="2" charset="2"/>
              <a:buChar char="§"/>
            </a:pPr>
            <a:r>
              <a:rPr lang="en-US" smtClean="0"/>
              <a:t>Nicotine gum, patch, lozenge, nasal spray, inhaler</a:t>
            </a:r>
          </a:p>
          <a:p>
            <a:pPr marL="571500" lvl="1" indent="-457200" eaLnBrk="1" hangingPunct="1">
              <a:spcBef>
                <a:spcPct val="25000"/>
              </a:spcBef>
              <a:buClr>
                <a:schemeClr val="tx1"/>
              </a:buClr>
              <a:buSzTx/>
              <a:buFont typeface="Wingdings" pitchFamily="2" charset="2"/>
              <a:buChar char="§"/>
            </a:pPr>
            <a:r>
              <a:rPr lang="en-US" sz="2600" smtClean="0"/>
              <a:t>Psychotropics</a:t>
            </a:r>
          </a:p>
          <a:p>
            <a:pPr marL="971550" lvl="2" indent="-285750" eaLnBrk="1" hangingPunct="1">
              <a:spcBef>
                <a:spcPct val="25000"/>
              </a:spcBef>
              <a:buClr>
                <a:schemeClr val="hlink"/>
              </a:buClr>
              <a:buSzTx/>
              <a:buFont typeface="Wingdings" pitchFamily="2" charset="2"/>
              <a:buChar char="§"/>
            </a:pPr>
            <a:r>
              <a:rPr lang="en-US" smtClean="0"/>
              <a:t>Sustained-release bupropion</a:t>
            </a:r>
            <a:endParaRPr lang="en-US" sz="2200" smtClean="0"/>
          </a:p>
          <a:p>
            <a:pPr marL="571500" lvl="1" indent="-457200" eaLnBrk="1" hangingPunct="1">
              <a:spcBef>
                <a:spcPct val="25000"/>
              </a:spcBef>
              <a:buClr>
                <a:schemeClr val="tx1"/>
              </a:buClr>
              <a:buSzTx/>
              <a:buFont typeface="Wingdings" pitchFamily="2" charset="2"/>
              <a:buChar char="§"/>
            </a:pPr>
            <a:r>
              <a:rPr lang="en-US" sz="2600" smtClean="0"/>
              <a:t>Partial nicotinic receptor agonist</a:t>
            </a:r>
          </a:p>
          <a:p>
            <a:pPr marL="971550" lvl="2" indent="-285750" eaLnBrk="1" hangingPunct="1">
              <a:spcBef>
                <a:spcPct val="25000"/>
              </a:spcBef>
              <a:buClr>
                <a:schemeClr val="hlink"/>
              </a:buClr>
              <a:buSzTx/>
              <a:buFont typeface="Wingdings" pitchFamily="2" charset="2"/>
              <a:buChar char="§"/>
            </a:pPr>
            <a:r>
              <a:rPr lang="en-US" smtClean="0"/>
              <a:t>Varenicline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US" sz="4200" smtClean="0"/>
              <a:t>PHARMACOTHERAPY</a:t>
            </a:r>
          </a:p>
        </p:txBody>
      </p:sp>
      <p:sp>
        <p:nvSpPr>
          <p:cNvPr id="13315" name="Text Box 4"/>
          <p:cNvSpPr txBox="1">
            <a:spLocks noChangeArrowheads="1"/>
          </p:cNvSpPr>
          <p:nvPr/>
        </p:nvSpPr>
        <p:spPr bwMode="auto">
          <a:xfrm>
            <a:off x="1543050" y="6316663"/>
            <a:ext cx="7553325" cy="517525"/>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rgbClr val="003366"/>
                </a:solidFill>
                <a:cs typeface="Arial" pitchFamily="34" charset="0"/>
              </a:rPr>
              <a:t>Fiore et al. (2008). </a:t>
            </a:r>
            <a:r>
              <a:rPr kumimoji="0" lang="en-US" sz="1400" i="1">
                <a:solidFill>
                  <a:srgbClr val="003366"/>
                </a:solidFill>
                <a:cs typeface="Arial" pitchFamily="34" charset="0"/>
              </a:rPr>
              <a:t>Treating Tobacco Use and Dependence: 2008 Update. </a:t>
            </a:r>
          </a:p>
          <a:p>
            <a:pPr algn="r" eaLnBrk="1" hangingPunct="1">
              <a:lnSpc>
                <a:spcPct val="100000"/>
              </a:lnSpc>
              <a:spcBef>
                <a:spcPct val="0"/>
              </a:spcBef>
              <a:buClr>
                <a:schemeClr val="tx1"/>
              </a:buClr>
              <a:buSzPct val="60000"/>
              <a:buFont typeface="Wingdings" pitchFamily="2" charset="2"/>
              <a:buNone/>
            </a:pPr>
            <a:r>
              <a:rPr kumimoji="0" lang="en-US" sz="1400" i="1">
                <a:solidFill>
                  <a:srgbClr val="003366"/>
                </a:solidFill>
                <a:cs typeface="Arial" pitchFamily="34" charset="0"/>
              </a:rPr>
              <a:t>Clinical Practice Guideline. </a:t>
            </a:r>
            <a:r>
              <a:rPr kumimoji="0" lang="en-US" sz="1400">
                <a:solidFill>
                  <a:srgbClr val="003366"/>
                </a:solidFill>
                <a:cs typeface="Arial" pitchFamily="34" charset="0"/>
              </a:rPr>
              <a:t>Rockville, MD: USDHHS, PHS, May 2008.</a:t>
            </a:r>
          </a:p>
        </p:txBody>
      </p:sp>
      <p:sp>
        <p:nvSpPr>
          <p:cNvPr id="3" name="Text Box 7"/>
          <p:cNvSpPr txBox="1">
            <a:spLocks noChangeArrowheads="1"/>
          </p:cNvSpPr>
          <p:nvPr/>
        </p:nvSpPr>
        <p:spPr bwMode="auto">
          <a:xfrm>
            <a:off x="0" y="5867400"/>
            <a:ext cx="9144000" cy="457200"/>
          </a:xfrm>
          <a:prstGeom prst="rect">
            <a:avLst/>
          </a:prstGeom>
          <a:solidFill>
            <a:schemeClr val="tx1"/>
          </a:solidFill>
          <a:ln w="6350">
            <a:noFill/>
            <a:miter lim="800000"/>
            <a:headEnd/>
            <a:tailEnd/>
          </a:ln>
        </p:spPr>
        <p:txBody>
          <a:bodyPr>
            <a:spAutoFit/>
          </a:bodyPr>
          <a:lstStyle/>
          <a:p>
            <a:pPr algn="ctr" eaLnBrk="1" hangingPunct="1">
              <a:lnSpc>
                <a:spcPct val="100000"/>
              </a:lnSpc>
              <a:spcBef>
                <a:spcPct val="100000"/>
              </a:spcBef>
              <a:spcAft>
                <a:spcPct val="20000"/>
              </a:spcAft>
              <a:buClr>
                <a:schemeClr val="tx1"/>
              </a:buClr>
              <a:buSzPct val="60000"/>
              <a:buFont typeface="Wingdings" pitchFamily="2" charset="2"/>
              <a:buNone/>
            </a:pPr>
            <a:r>
              <a:rPr kumimoji="0" lang="en-US" sz="2400" b="1">
                <a:solidFill>
                  <a:schemeClr val="bg1"/>
                </a:solidFill>
                <a:latin typeface="Tahoma" pitchFamily="34" charset="0"/>
                <a:cs typeface="Arial" pitchFamily="34" charset="0"/>
              </a:rPr>
              <a:t>Medications significantly improve success rates.</a:t>
            </a:r>
            <a:r>
              <a:rPr kumimoji="0" lang="en-US" sz="2200" b="1">
                <a:solidFill>
                  <a:schemeClr val="bg1"/>
                </a:solidFill>
                <a:latin typeface="Tahoma" pitchFamily="34" charset="0"/>
                <a:cs typeface="Arial" pitchFamily="34" charset="0"/>
              </a:rPr>
              <a:t> </a:t>
            </a:r>
          </a:p>
        </p:txBody>
      </p:sp>
      <p:sp>
        <p:nvSpPr>
          <p:cNvPr id="13317" name="Text Box 5"/>
          <p:cNvSpPr txBox="1">
            <a:spLocks noChangeArrowheads="1"/>
          </p:cNvSpPr>
          <p:nvPr/>
        </p:nvSpPr>
        <p:spPr bwMode="auto">
          <a:xfrm>
            <a:off x="77788" y="5553075"/>
            <a:ext cx="8972550" cy="311150"/>
          </a:xfrm>
          <a:prstGeom prst="rect">
            <a:avLst/>
          </a:prstGeom>
          <a:noFill/>
          <a:ln w="9525" algn="ctr">
            <a:noFill/>
            <a:miter lim="800000"/>
            <a:headEnd/>
            <a:tailEnd/>
          </a:ln>
        </p:spPr>
        <p:txBody>
          <a:bodyPr wrap="none" lIns="91430" tIns="45714" rIns="91430" bIns="45714">
            <a:spAutoFit/>
          </a:bodyPr>
          <a:lstStyle/>
          <a:p>
            <a:r>
              <a:rPr lang="en-US" sz="1800" i="1">
                <a:cs typeface="Arial" pitchFamily="34" charset="0"/>
              </a:rPr>
              <a:t>* Includes pregnant women, smokeless tobacco users, light smokers, and adolescents.</a:t>
            </a:r>
          </a:p>
        </p:txBody>
      </p:sp>
      <p:pic>
        <p:nvPicPr>
          <p:cNvPr id="13318" name="Picture 6" descr="TreatTobUse&amp;DepCover"/>
          <p:cNvPicPr>
            <a:picLocks noChangeAspect="1" noChangeArrowheads="1"/>
          </p:cNvPicPr>
          <p:nvPr/>
        </p:nvPicPr>
        <p:blipFill>
          <a:blip r:embed="rId3" cstate="print"/>
          <a:srcRect/>
          <a:stretch>
            <a:fillRect/>
          </a:stretch>
        </p:blipFill>
        <p:spPr bwMode="auto">
          <a:xfrm>
            <a:off x="7078663" y="1970088"/>
            <a:ext cx="1919287" cy="2967037"/>
          </a:xfrm>
          <a:prstGeom prst="rect">
            <a:avLst/>
          </a:prstGeom>
          <a:noFill/>
          <a:ln w="9525">
            <a:noFill/>
            <a:miter lim="800000"/>
            <a:headEnd/>
            <a:tailEnd/>
          </a:ln>
        </p:spPr>
      </p:pic>
      <p:sp>
        <p:nvSpPr>
          <p:cNvPr id="13319" name="Rectangle 3"/>
          <p:cNvSpPr>
            <a:spLocks noChangeArrowheads="1"/>
          </p:cNvSpPr>
          <p:nvPr/>
        </p:nvSpPr>
        <p:spPr bwMode="auto">
          <a:xfrm>
            <a:off x="244475" y="1958975"/>
            <a:ext cx="7099300" cy="3998913"/>
          </a:xfrm>
          <a:prstGeom prst="rect">
            <a:avLst/>
          </a:prstGeom>
          <a:noFill/>
          <a:ln w="9525">
            <a:noFill/>
            <a:miter lim="800000"/>
            <a:headEnd/>
            <a:tailEnd/>
          </a:ln>
        </p:spPr>
        <p:txBody>
          <a:bodyPr/>
          <a:lstStyle/>
          <a:p>
            <a:pPr eaLnBrk="1" hangingPunct="1">
              <a:lnSpc>
                <a:spcPct val="100000"/>
              </a:lnSpc>
              <a:spcBef>
                <a:spcPct val="100000"/>
              </a:spcBef>
              <a:buClr>
                <a:schemeClr val="tx1"/>
              </a:buClr>
              <a:buSzPct val="60000"/>
              <a:buFont typeface="Wingdings" pitchFamily="2" charset="2"/>
              <a:buNone/>
            </a:pPr>
            <a:r>
              <a:rPr kumimoji="0" lang="en-US" sz="3100">
                <a:cs typeface="Arial" pitchFamily="34" charset="0"/>
              </a:rPr>
              <a:t>“Clinicians should encourage all patients attempting to quit to use effective medications for tobacco dependence treatment, except where contraindicated or for specific populations* for which there is insufficient evidence of effectiveness.”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altLang="en-US" smtClean="0"/>
              <a:t>PHARMACOTHERAPY: </a:t>
            </a:r>
            <a:br>
              <a:rPr lang="en-US" altLang="en-US" smtClean="0"/>
            </a:br>
            <a:r>
              <a:rPr lang="en-US" altLang="en-US" smtClean="0"/>
              <a:t>USE in PREGNANCY</a:t>
            </a:r>
          </a:p>
        </p:txBody>
      </p:sp>
      <p:sp>
        <p:nvSpPr>
          <p:cNvPr id="14339" name="Rectangle 3"/>
          <p:cNvSpPr>
            <a:spLocks noGrp="1" noChangeArrowheads="1"/>
          </p:cNvSpPr>
          <p:nvPr>
            <p:ph type="body" sz="half" idx="4294967295"/>
          </p:nvPr>
        </p:nvSpPr>
        <p:spPr>
          <a:xfrm>
            <a:off x="352425" y="1924050"/>
            <a:ext cx="8791575" cy="3998913"/>
          </a:xfrm>
        </p:spPr>
        <p:txBody>
          <a:bodyPr/>
          <a:lstStyle/>
          <a:p>
            <a:pPr marL="228600" indent="-228600" eaLnBrk="1" hangingPunct="1"/>
            <a:r>
              <a:rPr lang="en-US" altLang="en-US" sz="2500" smtClean="0"/>
              <a:t>The Clinical Practice Guideline makes no recommendation regarding use of medications in pregnant smokers</a:t>
            </a:r>
          </a:p>
          <a:p>
            <a:pPr lvl="1" eaLnBrk="1" hangingPunct="1"/>
            <a:r>
              <a:rPr lang="en-US" altLang="en-US" sz="2200" smtClean="0"/>
              <a:t>Insufficient evidence of effectiveness</a:t>
            </a:r>
          </a:p>
          <a:p>
            <a:pPr marL="228600" indent="-228600" eaLnBrk="1" hangingPunct="1">
              <a:spcBef>
                <a:spcPct val="30000"/>
              </a:spcBef>
            </a:pPr>
            <a:r>
              <a:rPr lang="en-US" altLang="en-US" sz="2500" smtClean="0"/>
              <a:t>Category C: varenicline, bupropion SR</a:t>
            </a:r>
          </a:p>
          <a:p>
            <a:pPr marL="228600" indent="-228600" eaLnBrk="1" hangingPunct="1">
              <a:spcBef>
                <a:spcPct val="30000"/>
              </a:spcBef>
            </a:pPr>
            <a:r>
              <a:rPr lang="en-US" altLang="en-US" sz="2500" smtClean="0"/>
              <a:t>Category D: prescription formulations of NRT</a:t>
            </a:r>
          </a:p>
        </p:txBody>
      </p:sp>
      <p:grpSp>
        <p:nvGrpSpPr>
          <p:cNvPr id="2" name="Group 4"/>
          <p:cNvGrpSpPr>
            <a:grpSpLocks/>
          </p:cNvGrpSpPr>
          <p:nvPr/>
        </p:nvGrpSpPr>
        <p:grpSpPr bwMode="auto">
          <a:xfrm>
            <a:off x="6499225" y="4267200"/>
            <a:ext cx="2439988" cy="2109788"/>
            <a:chOff x="2998" y="1344"/>
            <a:chExt cx="2424" cy="2519"/>
          </a:xfrm>
        </p:grpSpPr>
        <p:sp>
          <p:nvSpPr>
            <p:cNvPr id="14343" name="Rectangle 5"/>
            <p:cNvSpPr>
              <a:spLocks noChangeArrowheads="1"/>
            </p:cNvSpPr>
            <p:nvPr/>
          </p:nvSpPr>
          <p:spPr bwMode="auto">
            <a:xfrm>
              <a:off x="2998" y="1344"/>
              <a:ext cx="2424" cy="2519"/>
            </a:xfrm>
            <a:prstGeom prst="rect">
              <a:avLst/>
            </a:prstGeom>
            <a:noFill/>
            <a:ln w="38100">
              <a:solidFill>
                <a:schemeClr val="tx1"/>
              </a:solidFill>
              <a:miter lim="800000"/>
              <a:headEnd/>
              <a:tailEnd/>
            </a:ln>
          </p:spPr>
          <p:txBody>
            <a:bodyPr wrap="none" anchor="ctr"/>
            <a:lstStyle/>
            <a:p>
              <a:endParaRPr lang="en-US">
                <a:cs typeface="Arial" pitchFamily="34" charset="0"/>
              </a:endParaRPr>
            </a:p>
          </p:txBody>
        </p:sp>
        <p:sp>
          <p:nvSpPr>
            <p:cNvPr id="14344" name="Rectangle 6"/>
            <p:cNvSpPr>
              <a:spLocks noChangeArrowheads="1"/>
            </p:cNvSpPr>
            <p:nvPr/>
          </p:nvSpPr>
          <p:spPr bwMode="auto">
            <a:xfrm>
              <a:off x="3315" y="1451"/>
              <a:ext cx="2107" cy="2302"/>
            </a:xfrm>
            <a:prstGeom prst="rect">
              <a:avLst/>
            </a:prstGeom>
            <a:noFill/>
            <a:ln w="9525">
              <a:noFill/>
              <a:miter lim="800000"/>
              <a:headEnd/>
              <a:tailEnd/>
            </a:ln>
          </p:spPr>
          <p:txBody>
            <a:bodyPr/>
            <a:lstStyle/>
            <a:p>
              <a:endParaRPr lang="en-US">
                <a:cs typeface="Arial" pitchFamily="34" charset="0"/>
              </a:endParaRPr>
            </a:p>
          </p:txBody>
        </p:sp>
        <p:sp>
          <p:nvSpPr>
            <p:cNvPr id="14345" name="Freeform 7"/>
            <p:cNvSpPr>
              <a:spLocks/>
            </p:cNvSpPr>
            <p:nvPr/>
          </p:nvSpPr>
          <p:spPr bwMode="auto">
            <a:xfrm>
              <a:off x="3424" y="1344"/>
              <a:ext cx="1725" cy="2519"/>
            </a:xfrm>
            <a:custGeom>
              <a:avLst/>
              <a:gdLst>
                <a:gd name="T0" fmla="*/ 1474 w 1725"/>
                <a:gd name="T1" fmla="*/ 0 h 2519"/>
                <a:gd name="T2" fmla="*/ 179 w 1725"/>
                <a:gd name="T3" fmla="*/ 0 h 2519"/>
                <a:gd name="T4" fmla="*/ 216 w 1725"/>
                <a:gd name="T5" fmla="*/ 107 h 2519"/>
                <a:gd name="T6" fmla="*/ 251 w 1725"/>
                <a:gd name="T7" fmla="*/ 230 h 2519"/>
                <a:gd name="T8" fmla="*/ 280 w 1725"/>
                <a:gd name="T9" fmla="*/ 365 h 2519"/>
                <a:gd name="T10" fmla="*/ 300 w 1725"/>
                <a:gd name="T11" fmla="*/ 513 h 2519"/>
                <a:gd name="T12" fmla="*/ 305 w 1725"/>
                <a:gd name="T13" fmla="*/ 671 h 2519"/>
                <a:gd name="T14" fmla="*/ 294 w 1725"/>
                <a:gd name="T15" fmla="*/ 834 h 2519"/>
                <a:gd name="T16" fmla="*/ 262 w 1725"/>
                <a:gd name="T17" fmla="*/ 1008 h 2519"/>
                <a:gd name="T18" fmla="*/ 202 w 1725"/>
                <a:gd name="T19" fmla="*/ 1181 h 2519"/>
                <a:gd name="T20" fmla="*/ 133 w 1725"/>
                <a:gd name="T21" fmla="*/ 1357 h 2519"/>
                <a:gd name="T22" fmla="*/ 69 w 1725"/>
                <a:gd name="T23" fmla="*/ 1533 h 2519"/>
                <a:gd name="T24" fmla="*/ 26 w 1725"/>
                <a:gd name="T25" fmla="*/ 1710 h 2519"/>
                <a:gd name="T26" fmla="*/ 0 w 1725"/>
                <a:gd name="T27" fmla="*/ 1883 h 2519"/>
                <a:gd name="T28" fmla="*/ 3 w 1725"/>
                <a:gd name="T29" fmla="*/ 2053 h 2519"/>
                <a:gd name="T30" fmla="*/ 41 w 1725"/>
                <a:gd name="T31" fmla="*/ 2217 h 2519"/>
                <a:gd name="T32" fmla="*/ 113 w 1725"/>
                <a:gd name="T33" fmla="*/ 2374 h 2519"/>
                <a:gd name="T34" fmla="*/ 231 w 1725"/>
                <a:gd name="T35" fmla="*/ 2519 h 2519"/>
                <a:gd name="T36" fmla="*/ 1221 w 1725"/>
                <a:gd name="T37" fmla="*/ 2519 h 2519"/>
                <a:gd name="T38" fmla="*/ 1267 w 1725"/>
                <a:gd name="T39" fmla="*/ 2491 h 2519"/>
                <a:gd name="T40" fmla="*/ 1313 w 1725"/>
                <a:gd name="T41" fmla="*/ 2456 h 2519"/>
                <a:gd name="T42" fmla="*/ 1362 w 1725"/>
                <a:gd name="T43" fmla="*/ 2415 h 2519"/>
                <a:gd name="T44" fmla="*/ 1408 w 1725"/>
                <a:gd name="T45" fmla="*/ 2368 h 2519"/>
                <a:gd name="T46" fmla="*/ 1451 w 1725"/>
                <a:gd name="T47" fmla="*/ 2314 h 2519"/>
                <a:gd name="T48" fmla="*/ 1497 w 1725"/>
                <a:gd name="T49" fmla="*/ 2258 h 2519"/>
                <a:gd name="T50" fmla="*/ 1538 w 1725"/>
                <a:gd name="T51" fmla="*/ 2195 h 2519"/>
                <a:gd name="T52" fmla="*/ 1575 w 1725"/>
                <a:gd name="T53" fmla="*/ 2125 h 2519"/>
                <a:gd name="T54" fmla="*/ 1612 w 1725"/>
                <a:gd name="T55" fmla="*/ 2056 h 2519"/>
                <a:gd name="T56" fmla="*/ 1644 w 1725"/>
                <a:gd name="T57" fmla="*/ 1981 h 2519"/>
                <a:gd name="T58" fmla="*/ 1670 w 1725"/>
                <a:gd name="T59" fmla="*/ 1902 h 2519"/>
                <a:gd name="T60" fmla="*/ 1693 w 1725"/>
                <a:gd name="T61" fmla="*/ 1823 h 2519"/>
                <a:gd name="T62" fmla="*/ 1710 w 1725"/>
                <a:gd name="T63" fmla="*/ 1738 h 2519"/>
                <a:gd name="T64" fmla="*/ 1719 w 1725"/>
                <a:gd name="T65" fmla="*/ 1656 h 2519"/>
                <a:gd name="T66" fmla="*/ 1725 w 1725"/>
                <a:gd name="T67" fmla="*/ 1568 h 2519"/>
                <a:gd name="T68" fmla="*/ 1722 w 1725"/>
                <a:gd name="T69" fmla="*/ 1483 h 2519"/>
                <a:gd name="T70" fmla="*/ 1696 w 1725"/>
                <a:gd name="T71" fmla="*/ 1316 h 2519"/>
                <a:gd name="T72" fmla="*/ 1653 w 1725"/>
                <a:gd name="T73" fmla="*/ 1168 h 2519"/>
                <a:gd name="T74" fmla="*/ 1598 w 1725"/>
                <a:gd name="T75" fmla="*/ 1033 h 2519"/>
                <a:gd name="T76" fmla="*/ 1538 w 1725"/>
                <a:gd name="T77" fmla="*/ 913 h 2519"/>
                <a:gd name="T78" fmla="*/ 1480 w 1725"/>
                <a:gd name="T79" fmla="*/ 809 h 2519"/>
                <a:gd name="T80" fmla="*/ 1434 w 1725"/>
                <a:gd name="T81" fmla="*/ 715 h 2519"/>
                <a:gd name="T82" fmla="*/ 1402 w 1725"/>
                <a:gd name="T83" fmla="*/ 633 h 2519"/>
                <a:gd name="T84" fmla="*/ 1394 w 1725"/>
                <a:gd name="T85" fmla="*/ 560 h 2519"/>
                <a:gd name="T86" fmla="*/ 1529 w 1725"/>
                <a:gd name="T87" fmla="*/ 482 h 2519"/>
                <a:gd name="T88" fmla="*/ 1607 w 1725"/>
                <a:gd name="T89" fmla="*/ 394 h 2519"/>
                <a:gd name="T90" fmla="*/ 1635 w 1725"/>
                <a:gd name="T91" fmla="*/ 305 h 2519"/>
                <a:gd name="T92" fmla="*/ 1633 w 1725"/>
                <a:gd name="T93" fmla="*/ 220 h 2519"/>
                <a:gd name="T94" fmla="*/ 1604 w 1725"/>
                <a:gd name="T95" fmla="*/ 142 h 2519"/>
                <a:gd name="T96" fmla="*/ 1561 w 1725"/>
                <a:gd name="T97" fmla="*/ 76 h 2519"/>
                <a:gd name="T98" fmla="*/ 1514 w 1725"/>
                <a:gd name="T99" fmla="*/ 28 h 2519"/>
                <a:gd name="T100" fmla="*/ 1474 w 1725"/>
                <a:gd name="T101" fmla="*/ 0 h 25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5"/>
                <a:gd name="T154" fmla="*/ 0 h 2519"/>
                <a:gd name="T155" fmla="*/ 1725 w 1725"/>
                <a:gd name="T156" fmla="*/ 2519 h 25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5" h="2519">
                  <a:moveTo>
                    <a:pt x="1474" y="0"/>
                  </a:moveTo>
                  <a:lnTo>
                    <a:pt x="179" y="0"/>
                  </a:lnTo>
                  <a:lnTo>
                    <a:pt x="216" y="107"/>
                  </a:lnTo>
                  <a:lnTo>
                    <a:pt x="251" y="230"/>
                  </a:lnTo>
                  <a:lnTo>
                    <a:pt x="280" y="365"/>
                  </a:lnTo>
                  <a:lnTo>
                    <a:pt x="300" y="513"/>
                  </a:lnTo>
                  <a:lnTo>
                    <a:pt x="305" y="671"/>
                  </a:lnTo>
                  <a:lnTo>
                    <a:pt x="294" y="834"/>
                  </a:lnTo>
                  <a:lnTo>
                    <a:pt x="262" y="1008"/>
                  </a:lnTo>
                  <a:lnTo>
                    <a:pt x="202" y="1181"/>
                  </a:lnTo>
                  <a:lnTo>
                    <a:pt x="133" y="1357"/>
                  </a:lnTo>
                  <a:lnTo>
                    <a:pt x="69" y="1533"/>
                  </a:lnTo>
                  <a:lnTo>
                    <a:pt x="26" y="1710"/>
                  </a:lnTo>
                  <a:lnTo>
                    <a:pt x="0" y="1883"/>
                  </a:lnTo>
                  <a:lnTo>
                    <a:pt x="3" y="2053"/>
                  </a:lnTo>
                  <a:lnTo>
                    <a:pt x="41" y="2217"/>
                  </a:lnTo>
                  <a:lnTo>
                    <a:pt x="113" y="2374"/>
                  </a:lnTo>
                  <a:lnTo>
                    <a:pt x="231" y="2519"/>
                  </a:lnTo>
                  <a:lnTo>
                    <a:pt x="1221" y="2519"/>
                  </a:lnTo>
                  <a:lnTo>
                    <a:pt x="1267" y="2491"/>
                  </a:lnTo>
                  <a:lnTo>
                    <a:pt x="1313" y="2456"/>
                  </a:lnTo>
                  <a:lnTo>
                    <a:pt x="1362" y="2415"/>
                  </a:lnTo>
                  <a:lnTo>
                    <a:pt x="1408" y="2368"/>
                  </a:lnTo>
                  <a:lnTo>
                    <a:pt x="1451" y="2314"/>
                  </a:lnTo>
                  <a:lnTo>
                    <a:pt x="1497" y="2258"/>
                  </a:lnTo>
                  <a:lnTo>
                    <a:pt x="1538" y="2195"/>
                  </a:lnTo>
                  <a:lnTo>
                    <a:pt x="1575" y="2125"/>
                  </a:lnTo>
                  <a:lnTo>
                    <a:pt x="1612" y="2056"/>
                  </a:lnTo>
                  <a:lnTo>
                    <a:pt x="1644" y="1981"/>
                  </a:lnTo>
                  <a:lnTo>
                    <a:pt x="1670" y="1902"/>
                  </a:lnTo>
                  <a:lnTo>
                    <a:pt x="1693" y="1823"/>
                  </a:lnTo>
                  <a:lnTo>
                    <a:pt x="1710" y="1738"/>
                  </a:lnTo>
                  <a:lnTo>
                    <a:pt x="1719" y="1656"/>
                  </a:lnTo>
                  <a:lnTo>
                    <a:pt x="1725" y="1568"/>
                  </a:lnTo>
                  <a:lnTo>
                    <a:pt x="1722" y="1483"/>
                  </a:lnTo>
                  <a:lnTo>
                    <a:pt x="1696" y="1316"/>
                  </a:lnTo>
                  <a:lnTo>
                    <a:pt x="1653" y="1168"/>
                  </a:lnTo>
                  <a:lnTo>
                    <a:pt x="1598" y="1033"/>
                  </a:lnTo>
                  <a:lnTo>
                    <a:pt x="1538" y="913"/>
                  </a:lnTo>
                  <a:lnTo>
                    <a:pt x="1480" y="809"/>
                  </a:lnTo>
                  <a:lnTo>
                    <a:pt x="1434" y="715"/>
                  </a:lnTo>
                  <a:lnTo>
                    <a:pt x="1402" y="633"/>
                  </a:lnTo>
                  <a:lnTo>
                    <a:pt x="1394" y="560"/>
                  </a:lnTo>
                  <a:lnTo>
                    <a:pt x="1529" y="482"/>
                  </a:lnTo>
                  <a:lnTo>
                    <a:pt x="1607" y="394"/>
                  </a:lnTo>
                  <a:lnTo>
                    <a:pt x="1635" y="305"/>
                  </a:lnTo>
                  <a:lnTo>
                    <a:pt x="1633" y="220"/>
                  </a:lnTo>
                  <a:lnTo>
                    <a:pt x="1604" y="142"/>
                  </a:lnTo>
                  <a:lnTo>
                    <a:pt x="1561" y="76"/>
                  </a:lnTo>
                  <a:lnTo>
                    <a:pt x="1514" y="28"/>
                  </a:lnTo>
                  <a:lnTo>
                    <a:pt x="1474" y="0"/>
                  </a:lnTo>
                  <a:close/>
                </a:path>
              </a:pathLst>
            </a:custGeom>
            <a:solidFill>
              <a:schemeClr val="folHlink"/>
            </a:solidFill>
            <a:ln w="9525">
              <a:solidFill>
                <a:schemeClr val="tx1"/>
              </a:solidFill>
              <a:round/>
              <a:headEnd/>
              <a:tailEnd/>
            </a:ln>
          </p:spPr>
          <p:txBody>
            <a:bodyPr/>
            <a:lstStyle/>
            <a:p>
              <a:endParaRPr lang="en-US"/>
            </a:p>
          </p:txBody>
        </p:sp>
        <p:sp>
          <p:nvSpPr>
            <p:cNvPr id="14346" name="Freeform 8"/>
            <p:cNvSpPr>
              <a:spLocks/>
            </p:cNvSpPr>
            <p:nvPr/>
          </p:nvSpPr>
          <p:spPr bwMode="auto">
            <a:xfrm>
              <a:off x="4023" y="2279"/>
              <a:ext cx="1025" cy="1430"/>
            </a:xfrm>
            <a:custGeom>
              <a:avLst/>
              <a:gdLst>
                <a:gd name="T0" fmla="*/ 654 w 1025"/>
                <a:gd name="T1" fmla="*/ 0 h 1430"/>
                <a:gd name="T2" fmla="*/ 613 w 1025"/>
                <a:gd name="T3" fmla="*/ 3 h 1430"/>
                <a:gd name="T4" fmla="*/ 576 w 1025"/>
                <a:gd name="T5" fmla="*/ 13 h 1430"/>
                <a:gd name="T6" fmla="*/ 538 w 1025"/>
                <a:gd name="T7" fmla="*/ 32 h 1430"/>
                <a:gd name="T8" fmla="*/ 504 w 1025"/>
                <a:gd name="T9" fmla="*/ 57 h 1430"/>
                <a:gd name="T10" fmla="*/ 472 w 1025"/>
                <a:gd name="T11" fmla="*/ 88 h 1430"/>
                <a:gd name="T12" fmla="*/ 443 w 1025"/>
                <a:gd name="T13" fmla="*/ 126 h 1430"/>
                <a:gd name="T14" fmla="*/ 412 w 1025"/>
                <a:gd name="T15" fmla="*/ 167 h 1430"/>
                <a:gd name="T16" fmla="*/ 386 w 1025"/>
                <a:gd name="T17" fmla="*/ 211 h 1430"/>
                <a:gd name="T18" fmla="*/ 357 w 1025"/>
                <a:gd name="T19" fmla="*/ 262 h 1430"/>
                <a:gd name="T20" fmla="*/ 331 w 1025"/>
                <a:gd name="T21" fmla="*/ 315 h 1430"/>
                <a:gd name="T22" fmla="*/ 305 w 1025"/>
                <a:gd name="T23" fmla="*/ 369 h 1430"/>
                <a:gd name="T24" fmla="*/ 279 w 1025"/>
                <a:gd name="T25" fmla="*/ 425 h 1430"/>
                <a:gd name="T26" fmla="*/ 253 w 1025"/>
                <a:gd name="T27" fmla="*/ 485 h 1430"/>
                <a:gd name="T28" fmla="*/ 227 w 1025"/>
                <a:gd name="T29" fmla="*/ 542 h 1430"/>
                <a:gd name="T30" fmla="*/ 202 w 1025"/>
                <a:gd name="T31" fmla="*/ 602 h 1430"/>
                <a:gd name="T32" fmla="*/ 176 w 1025"/>
                <a:gd name="T33" fmla="*/ 658 h 1430"/>
                <a:gd name="T34" fmla="*/ 124 w 1025"/>
                <a:gd name="T35" fmla="*/ 768 h 1430"/>
                <a:gd name="T36" fmla="*/ 78 w 1025"/>
                <a:gd name="T37" fmla="*/ 872 h 1430"/>
                <a:gd name="T38" fmla="*/ 40 w 1025"/>
                <a:gd name="T39" fmla="*/ 967 h 1430"/>
                <a:gd name="T40" fmla="*/ 14 w 1025"/>
                <a:gd name="T41" fmla="*/ 1055 h 1430"/>
                <a:gd name="T42" fmla="*/ 0 w 1025"/>
                <a:gd name="T43" fmla="*/ 1137 h 1430"/>
                <a:gd name="T44" fmla="*/ 6 w 1025"/>
                <a:gd name="T45" fmla="*/ 1212 h 1430"/>
                <a:gd name="T46" fmla="*/ 29 w 1025"/>
                <a:gd name="T47" fmla="*/ 1285 h 1430"/>
                <a:gd name="T48" fmla="*/ 78 w 1025"/>
                <a:gd name="T49" fmla="*/ 1348 h 1430"/>
                <a:gd name="T50" fmla="*/ 109 w 1025"/>
                <a:gd name="T51" fmla="*/ 1376 h 1430"/>
                <a:gd name="T52" fmla="*/ 144 w 1025"/>
                <a:gd name="T53" fmla="*/ 1398 h 1430"/>
                <a:gd name="T54" fmla="*/ 181 w 1025"/>
                <a:gd name="T55" fmla="*/ 1414 h 1430"/>
                <a:gd name="T56" fmla="*/ 222 w 1025"/>
                <a:gd name="T57" fmla="*/ 1423 h 1430"/>
                <a:gd name="T58" fmla="*/ 265 w 1025"/>
                <a:gd name="T59" fmla="*/ 1430 h 1430"/>
                <a:gd name="T60" fmla="*/ 308 w 1025"/>
                <a:gd name="T61" fmla="*/ 1430 h 1430"/>
                <a:gd name="T62" fmla="*/ 354 w 1025"/>
                <a:gd name="T63" fmla="*/ 1420 h 1430"/>
                <a:gd name="T64" fmla="*/ 403 w 1025"/>
                <a:gd name="T65" fmla="*/ 1408 h 1430"/>
                <a:gd name="T66" fmla="*/ 455 w 1025"/>
                <a:gd name="T67" fmla="*/ 1389 h 1430"/>
                <a:gd name="T68" fmla="*/ 510 w 1025"/>
                <a:gd name="T69" fmla="*/ 1367 h 1430"/>
                <a:gd name="T70" fmla="*/ 564 w 1025"/>
                <a:gd name="T71" fmla="*/ 1335 h 1430"/>
                <a:gd name="T72" fmla="*/ 622 w 1025"/>
                <a:gd name="T73" fmla="*/ 1297 h 1430"/>
                <a:gd name="T74" fmla="*/ 679 w 1025"/>
                <a:gd name="T75" fmla="*/ 1253 h 1430"/>
                <a:gd name="T76" fmla="*/ 740 w 1025"/>
                <a:gd name="T77" fmla="*/ 1206 h 1430"/>
                <a:gd name="T78" fmla="*/ 803 w 1025"/>
                <a:gd name="T79" fmla="*/ 1149 h 1430"/>
                <a:gd name="T80" fmla="*/ 867 w 1025"/>
                <a:gd name="T81" fmla="*/ 1090 h 1430"/>
                <a:gd name="T82" fmla="*/ 947 w 1025"/>
                <a:gd name="T83" fmla="*/ 973 h 1430"/>
                <a:gd name="T84" fmla="*/ 999 w 1025"/>
                <a:gd name="T85" fmla="*/ 819 h 1430"/>
                <a:gd name="T86" fmla="*/ 1025 w 1025"/>
                <a:gd name="T87" fmla="*/ 639 h 1430"/>
                <a:gd name="T88" fmla="*/ 1019 w 1025"/>
                <a:gd name="T89" fmla="*/ 457 h 1430"/>
                <a:gd name="T90" fmla="*/ 982 w 1025"/>
                <a:gd name="T91" fmla="*/ 284 h 1430"/>
                <a:gd name="T92" fmla="*/ 910 w 1025"/>
                <a:gd name="T93" fmla="*/ 139 h 1430"/>
                <a:gd name="T94" fmla="*/ 800 w 1025"/>
                <a:gd name="T95" fmla="*/ 41 h 1430"/>
                <a:gd name="T96" fmla="*/ 654 w 1025"/>
                <a:gd name="T97" fmla="*/ 0 h 14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5"/>
                <a:gd name="T148" fmla="*/ 0 h 1430"/>
                <a:gd name="T149" fmla="*/ 1025 w 1025"/>
                <a:gd name="T150" fmla="*/ 1430 h 14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5" h="1430">
                  <a:moveTo>
                    <a:pt x="654" y="0"/>
                  </a:moveTo>
                  <a:lnTo>
                    <a:pt x="613" y="3"/>
                  </a:lnTo>
                  <a:lnTo>
                    <a:pt x="576" y="13"/>
                  </a:lnTo>
                  <a:lnTo>
                    <a:pt x="538" y="32"/>
                  </a:lnTo>
                  <a:lnTo>
                    <a:pt x="504" y="57"/>
                  </a:lnTo>
                  <a:lnTo>
                    <a:pt x="472" y="88"/>
                  </a:lnTo>
                  <a:lnTo>
                    <a:pt x="443" y="126"/>
                  </a:lnTo>
                  <a:lnTo>
                    <a:pt x="412" y="167"/>
                  </a:lnTo>
                  <a:lnTo>
                    <a:pt x="386" y="211"/>
                  </a:lnTo>
                  <a:lnTo>
                    <a:pt x="357" y="262"/>
                  </a:lnTo>
                  <a:lnTo>
                    <a:pt x="331" y="315"/>
                  </a:lnTo>
                  <a:lnTo>
                    <a:pt x="305" y="369"/>
                  </a:lnTo>
                  <a:lnTo>
                    <a:pt x="279" y="425"/>
                  </a:lnTo>
                  <a:lnTo>
                    <a:pt x="253" y="485"/>
                  </a:lnTo>
                  <a:lnTo>
                    <a:pt x="227" y="542"/>
                  </a:lnTo>
                  <a:lnTo>
                    <a:pt x="202" y="602"/>
                  </a:lnTo>
                  <a:lnTo>
                    <a:pt x="176" y="658"/>
                  </a:lnTo>
                  <a:lnTo>
                    <a:pt x="124" y="768"/>
                  </a:lnTo>
                  <a:lnTo>
                    <a:pt x="78" y="872"/>
                  </a:lnTo>
                  <a:lnTo>
                    <a:pt x="40" y="967"/>
                  </a:lnTo>
                  <a:lnTo>
                    <a:pt x="14" y="1055"/>
                  </a:lnTo>
                  <a:lnTo>
                    <a:pt x="0" y="1137"/>
                  </a:lnTo>
                  <a:lnTo>
                    <a:pt x="6" y="1212"/>
                  </a:lnTo>
                  <a:lnTo>
                    <a:pt x="29" y="1285"/>
                  </a:lnTo>
                  <a:lnTo>
                    <a:pt x="78" y="1348"/>
                  </a:lnTo>
                  <a:lnTo>
                    <a:pt x="109" y="1376"/>
                  </a:lnTo>
                  <a:lnTo>
                    <a:pt x="144" y="1398"/>
                  </a:lnTo>
                  <a:lnTo>
                    <a:pt x="181" y="1414"/>
                  </a:lnTo>
                  <a:lnTo>
                    <a:pt x="222" y="1423"/>
                  </a:lnTo>
                  <a:lnTo>
                    <a:pt x="265" y="1430"/>
                  </a:lnTo>
                  <a:lnTo>
                    <a:pt x="308" y="1430"/>
                  </a:lnTo>
                  <a:lnTo>
                    <a:pt x="354" y="1420"/>
                  </a:lnTo>
                  <a:lnTo>
                    <a:pt x="403" y="1408"/>
                  </a:lnTo>
                  <a:lnTo>
                    <a:pt x="455" y="1389"/>
                  </a:lnTo>
                  <a:lnTo>
                    <a:pt x="510" y="1367"/>
                  </a:lnTo>
                  <a:lnTo>
                    <a:pt x="564" y="1335"/>
                  </a:lnTo>
                  <a:lnTo>
                    <a:pt x="622" y="1297"/>
                  </a:lnTo>
                  <a:lnTo>
                    <a:pt x="679" y="1253"/>
                  </a:lnTo>
                  <a:lnTo>
                    <a:pt x="740" y="1206"/>
                  </a:lnTo>
                  <a:lnTo>
                    <a:pt x="803" y="1149"/>
                  </a:lnTo>
                  <a:lnTo>
                    <a:pt x="867" y="1090"/>
                  </a:lnTo>
                  <a:lnTo>
                    <a:pt x="947" y="973"/>
                  </a:lnTo>
                  <a:lnTo>
                    <a:pt x="999" y="819"/>
                  </a:lnTo>
                  <a:lnTo>
                    <a:pt x="1025" y="639"/>
                  </a:lnTo>
                  <a:lnTo>
                    <a:pt x="1019" y="457"/>
                  </a:lnTo>
                  <a:lnTo>
                    <a:pt x="982" y="284"/>
                  </a:lnTo>
                  <a:lnTo>
                    <a:pt x="910" y="139"/>
                  </a:lnTo>
                  <a:lnTo>
                    <a:pt x="800" y="41"/>
                  </a:lnTo>
                  <a:lnTo>
                    <a:pt x="654" y="0"/>
                  </a:lnTo>
                  <a:close/>
                </a:path>
              </a:pathLst>
            </a:custGeom>
            <a:solidFill>
              <a:srgbClr val="FFF3E5"/>
            </a:solidFill>
            <a:ln w="9525">
              <a:solidFill>
                <a:schemeClr val="tx1"/>
              </a:solidFill>
              <a:round/>
              <a:headEnd/>
              <a:tailEnd/>
            </a:ln>
          </p:spPr>
          <p:txBody>
            <a:bodyPr/>
            <a:lstStyle/>
            <a:p>
              <a:endParaRPr lang="en-US"/>
            </a:p>
          </p:txBody>
        </p:sp>
        <p:sp>
          <p:nvSpPr>
            <p:cNvPr id="14347" name="Freeform 9"/>
            <p:cNvSpPr>
              <a:spLocks/>
            </p:cNvSpPr>
            <p:nvPr/>
          </p:nvSpPr>
          <p:spPr bwMode="auto">
            <a:xfrm>
              <a:off x="4104" y="2427"/>
              <a:ext cx="875" cy="1206"/>
            </a:xfrm>
            <a:custGeom>
              <a:avLst/>
              <a:gdLst>
                <a:gd name="T0" fmla="*/ 849 w 875"/>
                <a:gd name="T1" fmla="*/ 359 h 1206"/>
                <a:gd name="T2" fmla="*/ 811 w 875"/>
                <a:gd name="T3" fmla="*/ 274 h 1206"/>
                <a:gd name="T4" fmla="*/ 763 w 875"/>
                <a:gd name="T5" fmla="*/ 224 h 1206"/>
                <a:gd name="T6" fmla="*/ 685 w 875"/>
                <a:gd name="T7" fmla="*/ 202 h 1206"/>
                <a:gd name="T8" fmla="*/ 619 w 875"/>
                <a:gd name="T9" fmla="*/ 224 h 1206"/>
                <a:gd name="T10" fmla="*/ 581 w 875"/>
                <a:gd name="T11" fmla="*/ 246 h 1206"/>
                <a:gd name="T12" fmla="*/ 578 w 875"/>
                <a:gd name="T13" fmla="*/ 227 h 1206"/>
                <a:gd name="T14" fmla="*/ 573 w 875"/>
                <a:gd name="T15" fmla="*/ 177 h 1206"/>
                <a:gd name="T16" fmla="*/ 581 w 875"/>
                <a:gd name="T17" fmla="*/ 148 h 1206"/>
                <a:gd name="T18" fmla="*/ 598 w 875"/>
                <a:gd name="T19" fmla="*/ 126 h 1206"/>
                <a:gd name="T20" fmla="*/ 607 w 875"/>
                <a:gd name="T21" fmla="*/ 66 h 1206"/>
                <a:gd name="T22" fmla="*/ 578 w 875"/>
                <a:gd name="T23" fmla="*/ 25 h 1206"/>
                <a:gd name="T24" fmla="*/ 524 w 875"/>
                <a:gd name="T25" fmla="*/ 3 h 1206"/>
                <a:gd name="T26" fmla="*/ 457 w 875"/>
                <a:gd name="T27" fmla="*/ 3 h 1206"/>
                <a:gd name="T28" fmla="*/ 394 w 875"/>
                <a:gd name="T29" fmla="*/ 22 h 1206"/>
                <a:gd name="T30" fmla="*/ 345 w 875"/>
                <a:gd name="T31" fmla="*/ 85 h 1206"/>
                <a:gd name="T32" fmla="*/ 357 w 875"/>
                <a:gd name="T33" fmla="*/ 161 h 1206"/>
                <a:gd name="T34" fmla="*/ 385 w 875"/>
                <a:gd name="T35" fmla="*/ 199 h 1206"/>
                <a:gd name="T36" fmla="*/ 383 w 875"/>
                <a:gd name="T37" fmla="*/ 214 h 1206"/>
                <a:gd name="T38" fmla="*/ 334 w 875"/>
                <a:gd name="T39" fmla="*/ 255 h 1206"/>
                <a:gd name="T40" fmla="*/ 293 w 875"/>
                <a:gd name="T41" fmla="*/ 321 h 1206"/>
                <a:gd name="T42" fmla="*/ 276 w 875"/>
                <a:gd name="T43" fmla="*/ 397 h 1206"/>
                <a:gd name="T44" fmla="*/ 288 w 875"/>
                <a:gd name="T45" fmla="*/ 463 h 1206"/>
                <a:gd name="T46" fmla="*/ 259 w 875"/>
                <a:gd name="T47" fmla="*/ 479 h 1206"/>
                <a:gd name="T48" fmla="*/ 218 w 875"/>
                <a:gd name="T49" fmla="*/ 548 h 1206"/>
                <a:gd name="T50" fmla="*/ 233 w 875"/>
                <a:gd name="T51" fmla="*/ 630 h 1206"/>
                <a:gd name="T52" fmla="*/ 302 w 875"/>
                <a:gd name="T53" fmla="*/ 658 h 1206"/>
                <a:gd name="T54" fmla="*/ 305 w 875"/>
                <a:gd name="T55" fmla="*/ 661 h 1206"/>
                <a:gd name="T56" fmla="*/ 279 w 875"/>
                <a:gd name="T57" fmla="*/ 709 h 1206"/>
                <a:gd name="T58" fmla="*/ 259 w 875"/>
                <a:gd name="T59" fmla="*/ 768 h 1206"/>
                <a:gd name="T60" fmla="*/ 239 w 875"/>
                <a:gd name="T61" fmla="*/ 759 h 1206"/>
                <a:gd name="T62" fmla="*/ 167 w 875"/>
                <a:gd name="T63" fmla="*/ 750 h 1206"/>
                <a:gd name="T64" fmla="*/ 103 w 875"/>
                <a:gd name="T65" fmla="*/ 772 h 1206"/>
                <a:gd name="T66" fmla="*/ 49 w 875"/>
                <a:gd name="T67" fmla="*/ 806 h 1206"/>
                <a:gd name="T68" fmla="*/ 5 w 875"/>
                <a:gd name="T69" fmla="*/ 907 h 1206"/>
                <a:gd name="T70" fmla="*/ 23 w 875"/>
                <a:gd name="T71" fmla="*/ 1090 h 1206"/>
                <a:gd name="T72" fmla="*/ 115 w 875"/>
                <a:gd name="T73" fmla="*/ 1190 h 1206"/>
                <a:gd name="T74" fmla="*/ 218 w 875"/>
                <a:gd name="T75" fmla="*/ 1206 h 1206"/>
                <a:gd name="T76" fmla="*/ 302 w 875"/>
                <a:gd name="T77" fmla="*/ 1165 h 1206"/>
                <a:gd name="T78" fmla="*/ 339 w 875"/>
                <a:gd name="T79" fmla="*/ 1127 h 1206"/>
                <a:gd name="T80" fmla="*/ 377 w 875"/>
                <a:gd name="T81" fmla="*/ 1086 h 1206"/>
                <a:gd name="T82" fmla="*/ 478 w 875"/>
                <a:gd name="T83" fmla="*/ 1058 h 1206"/>
                <a:gd name="T84" fmla="*/ 627 w 875"/>
                <a:gd name="T85" fmla="*/ 989 h 1206"/>
                <a:gd name="T86" fmla="*/ 763 w 875"/>
                <a:gd name="T87" fmla="*/ 844 h 1206"/>
                <a:gd name="T88" fmla="*/ 872 w 875"/>
                <a:gd name="T89" fmla="*/ 611 h 1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5"/>
                <a:gd name="T136" fmla="*/ 0 h 1206"/>
                <a:gd name="T137" fmla="*/ 875 w 875"/>
                <a:gd name="T138" fmla="*/ 1206 h 12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5" h="1206">
                  <a:moveTo>
                    <a:pt x="866" y="428"/>
                  </a:moveTo>
                  <a:lnTo>
                    <a:pt x="858" y="391"/>
                  </a:lnTo>
                  <a:lnTo>
                    <a:pt x="849" y="359"/>
                  </a:lnTo>
                  <a:lnTo>
                    <a:pt x="837" y="328"/>
                  </a:lnTo>
                  <a:lnTo>
                    <a:pt x="826" y="299"/>
                  </a:lnTo>
                  <a:lnTo>
                    <a:pt x="811" y="274"/>
                  </a:lnTo>
                  <a:lnTo>
                    <a:pt x="797" y="252"/>
                  </a:lnTo>
                  <a:lnTo>
                    <a:pt x="780" y="236"/>
                  </a:lnTo>
                  <a:lnTo>
                    <a:pt x="763" y="224"/>
                  </a:lnTo>
                  <a:lnTo>
                    <a:pt x="734" y="211"/>
                  </a:lnTo>
                  <a:lnTo>
                    <a:pt x="708" y="205"/>
                  </a:lnTo>
                  <a:lnTo>
                    <a:pt x="685" y="202"/>
                  </a:lnTo>
                  <a:lnTo>
                    <a:pt x="662" y="205"/>
                  </a:lnTo>
                  <a:lnTo>
                    <a:pt x="639" y="211"/>
                  </a:lnTo>
                  <a:lnTo>
                    <a:pt x="619" y="224"/>
                  </a:lnTo>
                  <a:lnTo>
                    <a:pt x="601" y="236"/>
                  </a:lnTo>
                  <a:lnTo>
                    <a:pt x="584" y="252"/>
                  </a:lnTo>
                  <a:lnTo>
                    <a:pt x="581" y="246"/>
                  </a:lnTo>
                  <a:lnTo>
                    <a:pt x="581" y="239"/>
                  </a:lnTo>
                  <a:lnTo>
                    <a:pt x="581" y="233"/>
                  </a:lnTo>
                  <a:lnTo>
                    <a:pt x="578" y="227"/>
                  </a:lnTo>
                  <a:lnTo>
                    <a:pt x="575" y="208"/>
                  </a:lnTo>
                  <a:lnTo>
                    <a:pt x="573" y="192"/>
                  </a:lnTo>
                  <a:lnTo>
                    <a:pt x="573" y="177"/>
                  </a:lnTo>
                  <a:lnTo>
                    <a:pt x="575" y="161"/>
                  </a:lnTo>
                  <a:lnTo>
                    <a:pt x="578" y="154"/>
                  </a:lnTo>
                  <a:lnTo>
                    <a:pt x="581" y="148"/>
                  </a:lnTo>
                  <a:lnTo>
                    <a:pt x="587" y="142"/>
                  </a:lnTo>
                  <a:lnTo>
                    <a:pt x="590" y="136"/>
                  </a:lnTo>
                  <a:lnTo>
                    <a:pt x="598" y="126"/>
                  </a:lnTo>
                  <a:lnTo>
                    <a:pt x="607" y="110"/>
                  </a:lnTo>
                  <a:lnTo>
                    <a:pt x="610" y="91"/>
                  </a:lnTo>
                  <a:lnTo>
                    <a:pt x="607" y="66"/>
                  </a:lnTo>
                  <a:lnTo>
                    <a:pt x="601" y="51"/>
                  </a:lnTo>
                  <a:lnTo>
                    <a:pt x="590" y="35"/>
                  </a:lnTo>
                  <a:lnTo>
                    <a:pt x="578" y="25"/>
                  </a:lnTo>
                  <a:lnTo>
                    <a:pt x="564" y="16"/>
                  </a:lnTo>
                  <a:lnTo>
                    <a:pt x="547" y="6"/>
                  </a:lnTo>
                  <a:lnTo>
                    <a:pt x="524" y="3"/>
                  </a:lnTo>
                  <a:lnTo>
                    <a:pt x="503" y="0"/>
                  </a:lnTo>
                  <a:lnTo>
                    <a:pt x="480" y="0"/>
                  </a:lnTo>
                  <a:lnTo>
                    <a:pt x="457" y="3"/>
                  </a:lnTo>
                  <a:lnTo>
                    <a:pt x="434" y="10"/>
                  </a:lnTo>
                  <a:lnTo>
                    <a:pt x="414" y="16"/>
                  </a:lnTo>
                  <a:lnTo>
                    <a:pt x="394" y="22"/>
                  </a:lnTo>
                  <a:lnTo>
                    <a:pt x="371" y="35"/>
                  </a:lnTo>
                  <a:lnTo>
                    <a:pt x="354" y="57"/>
                  </a:lnTo>
                  <a:lnTo>
                    <a:pt x="345" y="85"/>
                  </a:lnTo>
                  <a:lnTo>
                    <a:pt x="342" y="114"/>
                  </a:lnTo>
                  <a:lnTo>
                    <a:pt x="348" y="139"/>
                  </a:lnTo>
                  <a:lnTo>
                    <a:pt x="357" y="161"/>
                  </a:lnTo>
                  <a:lnTo>
                    <a:pt x="371" y="180"/>
                  </a:lnTo>
                  <a:lnTo>
                    <a:pt x="388" y="195"/>
                  </a:lnTo>
                  <a:lnTo>
                    <a:pt x="385" y="199"/>
                  </a:lnTo>
                  <a:lnTo>
                    <a:pt x="385" y="205"/>
                  </a:lnTo>
                  <a:lnTo>
                    <a:pt x="383" y="208"/>
                  </a:lnTo>
                  <a:lnTo>
                    <a:pt x="383" y="214"/>
                  </a:lnTo>
                  <a:lnTo>
                    <a:pt x="368" y="224"/>
                  </a:lnTo>
                  <a:lnTo>
                    <a:pt x="351" y="236"/>
                  </a:lnTo>
                  <a:lnTo>
                    <a:pt x="334" y="255"/>
                  </a:lnTo>
                  <a:lnTo>
                    <a:pt x="319" y="274"/>
                  </a:lnTo>
                  <a:lnTo>
                    <a:pt x="305" y="296"/>
                  </a:lnTo>
                  <a:lnTo>
                    <a:pt x="293" y="321"/>
                  </a:lnTo>
                  <a:lnTo>
                    <a:pt x="285" y="347"/>
                  </a:lnTo>
                  <a:lnTo>
                    <a:pt x="279" y="375"/>
                  </a:lnTo>
                  <a:lnTo>
                    <a:pt x="276" y="397"/>
                  </a:lnTo>
                  <a:lnTo>
                    <a:pt x="276" y="422"/>
                  </a:lnTo>
                  <a:lnTo>
                    <a:pt x="282" y="444"/>
                  </a:lnTo>
                  <a:lnTo>
                    <a:pt x="288" y="463"/>
                  </a:lnTo>
                  <a:lnTo>
                    <a:pt x="276" y="466"/>
                  </a:lnTo>
                  <a:lnTo>
                    <a:pt x="267" y="472"/>
                  </a:lnTo>
                  <a:lnTo>
                    <a:pt x="259" y="479"/>
                  </a:lnTo>
                  <a:lnTo>
                    <a:pt x="250" y="488"/>
                  </a:lnTo>
                  <a:lnTo>
                    <a:pt x="230" y="517"/>
                  </a:lnTo>
                  <a:lnTo>
                    <a:pt x="218" y="548"/>
                  </a:lnTo>
                  <a:lnTo>
                    <a:pt x="216" y="583"/>
                  </a:lnTo>
                  <a:lnTo>
                    <a:pt x="224" y="617"/>
                  </a:lnTo>
                  <a:lnTo>
                    <a:pt x="233" y="630"/>
                  </a:lnTo>
                  <a:lnTo>
                    <a:pt x="247" y="646"/>
                  </a:lnTo>
                  <a:lnTo>
                    <a:pt x="270" y="655"/>
                  </a:lnTo>
                  <a:lnTo>
                    <a:pt x="302" y="658"/>
                  </a:lnTo>
                  <a:lnTo>
                    <a:pt x="305" y="661"/>
                  </a:lnTo>
                  <a:lnTo>
                    <a:pt x="308" y="661"/>
                  </a:lnTo>
                  <a:lnTo>
                    <a:pt x="293" y="683"/>
                  </a:lnTo>
                  <a:lnTo>
                    <a:pt x="279" y="709"/>
                  </a:lnTo>
                  <a:lnTo>
                    <a:pt x="270" y="740"/>
                  </a:lnTo>
                  <a:lnTo>
                    <a:pt x="265" y="772"/>
                  </a:lnTo>
                  <a:lnTo>
                    <a:pt x="259" y="768"/>
                  </a:lnTo>
                  <a:lnTo>
                    <a:pt x="253" y="765"/>
                  </a:lnTo>
                  <a:lnTo>
                    <a:pt x="244" y="762"/>
                  </a:lnTo>
                  <a:lnTo>
                    <a:pt x="239" y="759"/>
                  </a:lnTo>
                  <a:lnTo>
                    <a:pt x="213" y="753"/>
                  </a:lnTo>
                  <a:lnTo>
                    <a:pt x="190" y="750"/>
                  </a:lnTo>
                  <a:lnTo>
                    <a:pt x="167" y="750"/>
                  </a:lnTo>
                  <a:lnTo>
                    <a:pt x="144" y="756"/>
                  </a:lnTo>
                  <a:lnTo>
                    <a:pt x="123" y="762"/>
                  </a:lnTo>
                  <a:lnTo>
                    <a:pt x="103" y="772"/>
                  </a:lnTo>
                  <a:lnTo>
                    <a:pt x="86" y="778"/>
                  </a:lnTo>
                  <a:lnTo>
                    <a:pt x="72" y="787"/>
                  </a:lnTo>
                  <a:lnTo>
                    <a:pt x="49" y="806"/>
                  </a:lnTo>
                  <a:lnTo>
                    <a:pt x="28" y="831"/>
                  </a:lnTo>
                  <a:lnTo>
                    <a:pt x="14" y="866"/>
                  </a:lnTo>
                  <a:lnTo>
                    <a:pt x="5" y="907"/>
                  </a:lnTo>
                  <a:lnTo>
                    <a:pt x="0" y="970"/>
                  </a:lnTo>
                  <a:lnTo>
                    <a:pt x="8" y="1030"/>
                  </a:lnTo>
                  <a:lnTo>
                    <a:pt x="23" y="1090"/>
                  </a:lnTo>
                  <a:lnTo>
                    <a:pt x="51" y="1137"/>
                  </a:lnTo>
                  <a:lnTo>
                    <a:pt x="83" y="1168"/>
                  </a:lnTo>
                  <a:lnTo>
                    <a:pt x="115" y="1190"/>
                  </a:lnTo>
                  <a:lnTo>
                    <a:pt x="149" y="1203"/>
                  </a:lnTo>
                  <a:lnTo>
                    <a:pt x="184" y="1206"/>
                  </a:lnTo>
                  <a:lnTo>
                    <a:pt x="218" y="1206"/>
                  </a:lnTo>
                  <a:lnTo>
                    <a:pt x="250" y="1197"/>
                  </a:lnTo>
                  <a:lnTo>
                    <a:pt x="279" y="1184"/>
                  </a:lnTo>
                  <a:lnTo>
                    <a:pt x="302" y="1165"/>
                  </a:lnTo>
                  <a:lnTo>
                    <a:pt x="316" y="1153"/>
                  </a:lnTo>
                  <a:lnTo>
                    <a:pt x="328" y="1140"/>
                  </a:lnTo>
                  <a:lnTo>
                    <a:pt x="339" y="1127"/>
                  </a:lnTo>
                  <a:lnTo>
                    <a:pt x="348" y="1118"/>
                  </a:lnTo>
                  <a:lnTo>
                    <a:pt x="362" y="1102"/>
                  </a:lnTo>
                  <a:lnTo>
                    <a:pt x="377" y="1086"/>
                  </a:lnTo>
                  <a:lnTo>
                    <a:pt x="397" y="1074"/>
                  </a:lnTo>
                  <a:lnTo>
                    <a:pt x="423" y="1055"/>
                  </a:lnTo>
                  <a:lnTo>
                    <a:pt x="478" y="1058"/>
                  </a:lnTo>
                  <a:lnTo>
                    <a:pt x="529" y="1046"/>
                  </a:lnTo>
                  <a:lnTo>
                    <a:pt x="581" y="1024"/>
                  </a:lnTo>
                  <a:lnTo>
                    <a:pt x="627" y="989"/>
                  </a:lnTo>
                  <a:lnTo>
                    <a:pt x="673" y="948"/>
                  </a:lnTo>
                  <a:lnTo>
                    <a:pt x="719" y="898"/>
                  </a:lnTo>
                  <a:lnTo>
                    <a:pt x="763" y="844"/>
                  </a:lnTo>
                  <a:lnTo>
                    <a:pt x="806" y="791"/>
                  </a:lnTo>
                  <a:lnTo>
                    <a:pt x="849" y="705"/>
                  </a:lnTo>
                  <a:lnTo>
                    <a:pt x="872" y="611"/>
                  </a:lnTo>
                  <a:lnTo>
                    <a:pt x="875" y="517"/>
                  </a:lnTo>
                  <a:lnTo>
                    <a:pt x="866" y="428"/>
                  </a:lnTo>
                  <a:close/>
                </a:path>
              </a:pathLst>
            </a:custGeom>
            <a:solidFill>
              <a:srgbClr val="000000"/>
            </a:solidFill>
            <a:ln w="9525">
              <a:noFill/>
              <a:round/>
              <a:headEnd/>
              <a:tailEnd/>
            </a:ln>
          </p:spPr>
          <p:txBody>
            <a:bodyPr/>
            <a:lstStyle/>
            <a:p>
              <a:endParaRPr lang="en-US"/>
            </a:p>
          </p:txBody>
        </p:sp>
        <p:sp>
          <p:nvSpPr>
            <p:cNvPr id="14348" name="Freeform 10"/>
            <p:cNvSpPr>
              <a:spLocks/>
            </p:cNvSpPr>
            <p:nvPr/>
          </p:nvSpPr>
          <p:spPr bwMode="auto">
            <a:xfrm>
              <a:off x="4420" y="2707"/>
              <a:ext cx="101" cy="255"/>
            </a:xfrm>
            <a:custGeom>
              <a:avLst/>
              <a:gdLst>
                <a:gd name="T0" fmla="*/ 3 w 101"/>
                <a:gd name="T1" fmla="*/ 104 h 255"/>
                <a:gd name="T2" fmla="*/ 9 w 101"/>
                <a:gd name="T3" fmla="*/ 73 h 255"/>
                <a:gd name="T4" fmla="*/ 20 w 101"/>
                <a:gd name="T5" fmla="*/ 48 h 255"/>
                <a:gd name="T6" fmla="*/ 35 w 101"/>
                <a:gd name="T7" fmla="*/ 22 h 255"/>
                <a:gd name="T8" fmla="*/ 52 w 101"/>
                <a:gd name="T9" fmla="*/ 0 h 255"/>
                <a:gd name="T10" fmla="*/ 46 w 101"/>
                <a:gd name="T11" fmla="*/ 44 h 255"/>
                <a:gd name="T12" fmla="*/ 46 w 101"/>
                <a:gd name="T13" fmla="*/ 92 h 255"/>
                <a:gd name="T14" fmla="*/ 49 w 101"/>
                <a:gd name="T15" fmla="*/ 136 h 255"/>
                <a:gd name="T16" fmla="*/ 58 w 101"/>
                <a:gd name="T17" fmla="*/ 177 h 255"/>
                <a:gd name="T18" fmla="*/ 67 w 101"/>
                <a:gd name="T19" fmla="*/ 202 h 255"/>
                <a:gd name="T20" fmla="*/ 78 w 101"/>
                <a:gd name="T21" fmla="*/ 221 h 255"/>
                <a:gd name="T22" fmla="*/ 90 w 101"/>
                <a:gd name="T23" fmla="*/ 240 h 255"/>
                <a:gd name="T24" fmla="*/ 101 w 101"/>
                <a:gd name="T25" fmla="*/ 255 h 255"/>
                <a:gd name="T26" fmla="*/ 98 w 101"/>
                <a:gd name="T27" fmla="*/ 252 h 255"/>
                <a:gd name="T28" fmla="*/ 92 w 101"/>
                <a:gd name="T29" fmla="*/ 252 h 255"/>
                <a:gd name="T30" fmla="*/ 90 w 101"/>
                <a:gd name="T31" fmla="*/ 252 h 255"/>
                <a:gd name="T32" fmla="*/ 84 w 101"/>
                <a:gd name="T33" fmla="*/ 249 h 255"/>
                <a:gd name="T34" fmla="*/ 75 w 101"/>
                <a:gd name="T35" fmla="*/ 230 h 255"/>
                <a:gd name="T36" fmla="*/ 64 w 101"/>
                <a:gd name="T37" fmla="*/ 215 h 255"/>
                <a:gd name="T38" fmla="*/ 52 w 101"/>
                <a:gd name="T39" fmla="*/ 202 h 255"/>
                <a:gd name="T40" fmla="*/ 35 w 101"/>
                <a:gd name="T41" fmla="*/ 192 h 255"/>
                <a:gd name="T42" fmla="*/ 35 w 101"/>
                <a:gd name="T43" fmla="*/ 192 h 255"/>
                <a:gd name="T44" fmla="*/ 35 w 101"/>
                <a:gd name="T45" fmla="*/ 189 h 255"/>
                <a:gd name="T46" fmla="*/ 35 w 101"/>
                <a:gd name="T47" fmla="*/ 189 h 255"/>
                <a:gd name="T48" fmla="*/ 35 w 101"/>
                <a:gd name="T49" fmla="*/ 189 h 255"/>
                <a:gd name="T50" fmla="*/ 18 w 101"/>
                <a:gd name="T51" fmla="*/ 174 h 255"/>
                <a:gd name="T52" fmla="*/ 6 w 101"/>
                <a:gd name="T53" fmla="*/ 155 h 255"/>
                <a:gd name="T54" fmla="*/ 0 w 101"/>
                <a:gd name="T55" fmla="*/ 130 h 255"/>
                <a:gd name="T56" fmla="*/ 3 w 101"/>
                <a:gd name="T57" fmla="*/ 104 h 2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
                <a:gd name="T88" fmla="*/ 0 h 255"/>
                <a:gd name="T89" fmla="*/ 101 w 101"/>
                <a:gd name="T90" fmla="*/ 255 h 2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 h="255">
                  <a:moveTo>
                    <a:pt x="3" y="104"/>
                  </a:moveTo>
                  <a:lnTo>
                    <a:pt x="9" y="73"/>
                  </a:lnTo>
                  <a:lnTo>
                    <a:pt x="20" y="48"/>
                  </a:lnTo>
                  <a:lnTo>
                    <a:pt x="35" y="22"/>
                  </a:lnTo>
                  <a:lnTo>
                    <a:pt x="52" y="0"/>
                  </a:lnTo>
                  <a:lnTo>
                    <a:pt x="46" y="44"/>
                  </a:lnTo>
                  <a:lnTo>
                    <a:pt x="46" y="92"/>
                  </a:lnTo>
                  <a:lnTo>
                    <a:pt x="49" y="136"/>
                  </a:lnTo>
                  <a:lnTo>
                    <a:pt x="58" y="177"/>
                  </a:lnTo>
                  <a:lnTo>
                    <a:pt x="67" y="202"/>
                  </a:lnTo>
                  <a:lnTo>
                    <a:pt x="78" y="221"/>
                  </a:lnTo>
                  <a:lnTo>
                    <a:pt x="90" y="240"/>
                  </a:lnTo>
                  <a:lnTo>
                    <a:pt x="101" y="255"/>
                  </a:lnTo>
                  <a:lnTo>
                    <a:pt x="98" y="252"/>
                  </a:lnTo>
                  <a:lnTo>
                    <a:pt x="92" y="252"/>
                  </a:lnTo>
                  <a:lnTo>
                    <a:pt x="90" y="252"/>
                  </a:lnTo>
                  <a:lnTo>
                    <a:pt x="84" y="249"/>
                  </a:lnTo>
                  <a:lnTo>
                    <a:pt x="75" y="230"/>
                  </a:lnTo>
                  <a:lnTo>
                    <a:pt x="64" y="215"/>
                  </a:lnTo>
                  <a:lnTo>
                    <a:pt x="52" y="202"/>
                  </a:lnTo>
                  <a:lnTo>
                    <a:pt x="35" y="192"/>
                  </a:lnTo>
                  <a:lnTo>
                    <a:pt x="35" y="189"/>
                  </a:lnTo>
                  <a:lnTo>
                    <a:pt x="18" y="174"/>
                  </a:lnTo>
                  <a:lnTo>
                    <a:pt x="6" y="155"/>
                  </a:lnTo>
                  <a:lnTo>
                    <a:pt x="0" y="130"/>
                  </a:lnTo>
                  <a:lnTo>
                    <a:pt x="3" y="104"/>
                  </a:lnTo>
                  <a:close/>
                </a:path>
              </a:pathLst>
            </a:custGeom>
            <a:solidFill>
              <a:srgbClr val="FFFFFF"/>
            </a:solidFill>
            <a:ln w="9525">
              <a:noFill/>
              <a:round/>
              <a:headEnd/>
              <a:tailEnd/>
            </a:ln>
          </p:spPr>
          <p:txBody>
            <a:bodyPr/>
            <a:lstStyle/>
            <a:p>
              <a:endParaRPr lang="en-US"/>
            </a:p>
          </p:txBody>
        </p:sp>
        <p:sp>
          <p:nvSpPr>
            <p:cNvPr id="14349" name="Freeform 11"/>
            <p:cNvSpPr>
              <a:spLocks/>
            </p:cNvSpPr>
            <p:nvPr/>
          </p:nvSpPr>
          <p:spPr bwMode="auto">
            <a:xfrm>
              <a:off x="4409" y="3129"/>
              <a:ext cx="34" cy="117"/>
            </a:xfrm>
            <a:custGeom>
              <a:avLst/>
              <a:gdLst>
                <a:gd name="T0" fmla="*/ 26 w 34"/>
                <a:gd name="T1" fmla="*/ 0 h 117"/>
                <a:gd name="T2" fmla="*/ 31 w 34"/>
                <a:gd name="T3" fmla="*/ 16 h 117"/>
                <a:gd name="T4" fmla="*/ 34 w 34"/>
                <a:gd name="T5" fmla="*/ 29 h 117"/>
                <a:gd name="T6" fmla="*/ 34 w 34"/>
                <a:gd name="T7" fmla="*/ 44 h 117"/>
                <a:gd name="T8" fmla="*/ 29 w 34"/>
                <a:gd name="T9" fmla="*/ 60 h 117"/>
                <a:gd name="T10" fmla="*/ 23 w 34"/>
                <a:gd name="T11" fmla="*/ 73 h 117"/>
                <a:gd name="T12" fmla="*/ 17 w 34"/>
                <a:gd name="T13" fmla="*/ 89 h 117"/>
                <a:gd name="T14" fmla="*/ 14 w 34"/>
                <a:gd name="T15" fmla="*/ 101 h 117"/>
                <a:gd name="T16" fmla="*/ 11 w 34"/>
                <a:gd name="T17" fmla="*/ 117 h 117"/>
                <a:gd name="T18" fmla="*/ 8 w 34"/>
                <a:gd name="T19" fmla="*/ 114 h 117"/>
                <a:gd name="T20" fmla="*/ 8 w 34"/>
                <a:gd name="T21" fmla="*/ 111 h 117"/>
                <a:gd name="T22" fmla="*/ 6 w 34"/>
                <a:gd name="T23" fmla="*/ 111 h 117"/>
                <a:gd name="T24" fmla="*/ 3 w 34"/>
                <a:gd name="T25" fmla="*/ 107 h 117"/>
                <a:gd name="T26" fmla="*/ 3 w 34"/>
                <a:gd name="T27" fmla="*/ 104 h 117"/>
                <a:gd name="T28" fmla="*/ 3 w 34"/>
                <a:gd name="T29" fmla="*/ 104 h 117"/>
                <a:gd name="T30" fmla="*/ 3 w 34"/>
                <a:gd name="T31" fmla="*/ 104 h 117"/>
                <a:gd name="T32" fmla="*/ 3 w 34"/>
                <a:gd name="T33" fmla="*/ 101 h 117"/>
                <a:gd name="T34" fmla="*/ 3 w 34"/>
                <a:gd name="T35" fmla="*/ 101 h 117"/>
                <a:gd name="T36" fmla="*/ 0 w 34"/>
                <a:gd name="T37" fmla="*/ 76 h 117"/>
                <a:gd name="T38" fmla="*/ 6 w 34"/>
                <a:gd name="T39" fmla="*/ 51 h 117"/>
                <a:gd name="T40" fmla="*/ 14 w 34"/>
                <a:gd name="T41" fmla="*/ 22 h 117"/>
                <a:gd name="T42" fmla="*/ 26 w 34"/>
                <a:gd name="T43" fmla="*/ 0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117"/>
                <a:gd name="T68" fmla="*/ 34 w 34"/>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117">
                  <a:moveTo>
                    <a:pt x="26" y="0"/>
                  </a:moveTo>
                  <a:lnTo>
                    <a:pt x="31" y="16"/>
                  </a:lnTo>
                  <a:lnTo>
                    <a:pt x="34" y="29"/>
                  </a:lnTo>
                  <a:lnTo>
                    <a:pt x="34" y="44"/>
                  </a:lnTo>
                  <a:lnTo>
                    <a:pt x="29" y="60"/>
                  </a:lnTo>
                  <a:lnTo>
                    <a:pt x="23" y="73"/>
                  </a:lnTo>
                  <a:lnTo>
                    <a:pt x="17" y="89"/>
                  </a:lnTo>
                  <a:lnTo>
                    <a:pt x="14" y="101"/>
                  </a:lnTo>
                  <a:lnTo>
                    <a:pt x="11" y="117"/>
                  </a:lnTo>
                  <a:lnTo>
                    <a:pt x="8" y="114"/>
                  </a:lnTo>
                  <a:lnTo>
                    <a:pt x="8" y="111"/>
                  </a:lnTo>
                  <a:lnTo>
                    <a:pt x="6" y="111"/>
                  </a:lnTo>
                  <a:lnTo>
                    <a:pt x="3" y="107"/>
                  </a:lnTo>
                  <a:lnTo>
                    <a:pt x="3" y="104"/>
                  </a:lnTo>
                  <a:lnTo>
                    <a:pt x="3" y="101"/>
                  </a:lnTo>
                  <a:lnTo>
                    <a:pt x="0" y="76"/>
                  </a:lnTo>
                  <a:lnTo>
                    <a:pt x="6" y="51"/>
                  </a:lnTo>
                  <a:lnTo>
                    <a:pt x="14" y="22"/>
                  </a:lnTo>
                  <a:lnTo>
                    <a:pt x="26" y="0"/>
                  </a:lnTo>
                  <a:close/>
                </a:path>
              </a:pathLst>
            </a:custGeom>
            <a:solidFill>
              <a:srgbClr val="FFFFFF"/>
            </a:solidFill>
            <a:ln w="9525">
              <a:noFill/>
              <a:round/>
              <a:headEnd/>
              <a:tailEnd/>
            </a:ln>
          </p:spPr>
          <p:txBody>
            <a:bodyPr/>
            <a:lstStyle/>
            <a:p>
              <a:endParaRPr lang="en-US"/>
            </a:p>
          </p:txBody>
        </p:sp>
        <p:sp>
          <p:nvSpPr>
            <p:cNvPr id="14350" name="Freeform 12"/>
            <p:cNvSpPr>
              <a:spLocks/>
            </p:cNvSpPr>
            <p:nvPr/>
          </p:nvSpPr>
          <p:spPr bwMode="auto">
            <a:xfrm>
              <a:off x="4147" y="2471"/>
              <a:ext cx="791" cy="1118"/>
            </a:xfrm>
            <a:custGeom>
              <a:avLst/>
              <a:gdLst>
                <a:gd name="T0" fmla="*/ 593 w 791"/>
                <a:gd name="T1" fmla="*/ 879 h 1118"/>
                <a:gd name="T2" fmla="*/ 423 w 791"/>
                <a:gd name="T3" fmla="*/ 970 h 1118"/>
                <a:gd name="T4" fmla="*/ 371 w 791"/>
                <a:gd name="T5" fmla="*/ 964 h 1118"/>
                <a:gd name="T6" fmla="*/ 319 w 791"/>
                <a:gd name="T7" fmla="*/ 998 h 1118"/>
                <a:gd name="T8" fmla="*/ 285 w 791"/>
                <a:gd name="T9" fmla="*/ 1033 h 1118"/>
                <a:gd name="T10" fmla="*/ 247 w 791"/>
                <a:gd name="T11" fmla="*/ 1074 h 1118"/>
                <a:gd name="T12" fmla="*/ 170 w 791"/>
                <a:gd name="T13" fmla="*/ 1118 h 1118"/>
                <a:gd name="T14" fmla="*/ 63 w 791"/>
                <a:gd name="T15" fmla="*/ 1090 h 1118"/>
                <a:gd name="T16" fmla="*/ 0 w 791"/>
                <a:gd name="T17" fmla="*/ 926 h 1118"/>
                <a:gd name="T18" fmla="*/ 34 w 791"/>
                <a:gd name="T19" fmla="*/ 797 h 1118"/>
                <a:gd name="T20" fmla="*/ 89 w 791"/>
                <a:gd name="T21" fmla="*/ 762 h 1118"/>
                <a:gd name="T22" fmla="*/ 161 w 791"/>
                <a:gd name="T23" fmla="*/ 753 h 1118"/>
                <a:gd name="T24" fmla="*/ 247 w 791"/>
                <a:gd name="T25" fmla="*/ 809 h 1118"/>
                <a:gd name="T26" fmla="*/ 273 w 791"/>
                <a:gd name="T27" fmla="*/ 854 h 1118"/>
                <a:gd name="T28" fmla="*/ 285 w 791"/>
                <a:gd name="T29" fmla="*/ 872 h 1118"/>
                <a:gd name="T30" fmla="*/ 308 w 791"/>
                <a:gd name="T31" fmla="*/ 891 h 1118"/>
                <a:gd name="T32" fmla="*/ 325 w 791"/>
                <a:gd name="T33" fmla="*/ 866 h 1118"/>
                <a:gd name="T34" fmla="*/ 316 w 791"/>
                <a:gd name="T35" fmla="*/ 769 h 1118"/>
                <a:gd name="T36" fmla="*/ 314 w 791"/>
                <a:gd name="T37" fmla="*/ 611 h 1118"/>
                <a:gd name="T38" fmla="*/ 270 w 791"/>
                <a:gd name="T39" fmla="*/ 570 h 1118"/>
                <a:gd name="T40" fmla="*/ 227 w 791"/>
                <a:gd name="T41" fmla="*/ 561 h 1118"/>
                <a:gd name="T42" fmla="*/ 224 w 791"/>
                <a:gd name="T43" fmla="*/ 491 h 1118"/>
                <a:gd name="T44" fmla="*/ 265 w 791"/>
                <a:gd name="T45" fmla="*/ 460 h 1118"/>
                <a:gd name="T46" fmla="*/ 314 w 791"/>
                <a:gd name="T47" fmla="*/ 495 h 1118"/>
                <a:gd name="T48" fmla="*/ 334 w 791"/>
                <a:gd name="T49" fmla="*/ 526 h 1118"/>
                <a:gd name="T50" fmla="*/ 406 w 791"/>
                <a:gd name="T51" fmla="*/ 573 h 1118"/>
                <a:gd name="T52" fmla="*/ 429 w 791"/>
                <a:gd name="T53" fmla="*/ 671 h 1118"/>
                <a:gd name="T54" fmla="*/ 437 w 791"/>
                <a:gd name="T55" fmla="*/ 712 h 1118"/>
                <a:gd name="T56" fmla="*/ 466 w 791"/>
                <a:gd name="T57" fmla="*/ 702 h 1118"/>
                <a:gd name="T58" fmla="*/ 446 w 791"/>
                <a:gd name="T59" fmla="*/ 558 h 1118"/>
                <a:gd name="T60" fmla="*/ 538 w 791"/>
                <a:gd name="T61" fmla="*/ 526 h 1118"/>
                <a:gd name="T62" fmla="*/ 653 w 791"/>
                <a:gd name="T63" fmla="*/ 435 h 1118"/>
                <a:gd name="T64" fmla="*/ 673 w 791"/>
                <a:gd name="T65" fmla="*/ 394 h 1118"/>
                <a:gd name="T66" fmla="*/ 648 w 791"/>
                <a:gd name="T67" fmla="*/ 378 h 1118"/>
                <a:gd name="T68" fmla="*/ 610 w 791"/>
                <a:gd name="T69" fmla="*/ 425 h 1118"/>
                <a:gd name="T70" fmla="*/ 501 w 791"/>
                <a:gd name="T71" fmla="*/ 491 h 1118"/>
                <a:gd name="T72" fmla="*/ 391 w 791"/>
                <a:gd name="T73" fmla="*/ 447 h 1118"/>
                <a:gd name="T74" fmla="*/ 363 w 791"/>
                <a:gd name="T75" fmla="*/ 258 h 1118"/>
                <a:gd name="T76" fmla="*/ 391 w 791"/>
                <a:gd name="T77" fmla="*/ 139 h 1118"/>
                <a:gd name="T78" fmla="*/ 383 w 791"/>
                <a:gd name="T79" fmla="*/ 120 h 1118"/>
                <a:gd name="T80" fmla="*/ 351 w 791"/>
                <a:gd name="T81" fmla="*/ 98 h 1118"/>
                <a:gd name="T82" fmla="*/ 345 w 791"/>
                <a:gd name="T83" fmla="*/ 41 h 1118"/>
                <a:gd name="T84" fmla="*/ 400 w 791"/>
                <a:gd name="T85" fmla="*/ 10 h 1118"/>
                <a:gd name="T86" fmla="*/ 472 w 791"/>
                <a:gd name="T87" fmla="*/ 3 h 1118"/>
                <a:gd name="T88" fmla="*/ 518 w 791"/>
                <a:gd name="T89" fmla="*/ 22 h 1118"/>
                <a:gd name="T90" fmla="*/ 527 w 791"/>
                <a:gd name="T91" fmla="*/ 51 h 1118"/>
                <a:gd name="T92" fmla="*/ 506 w 791"/>
                <a:gd name="T93" fmla="*/ 76 h 1118"/>
                <a:gd name="T94" fmla="*/ 489 w 791"/>
                <a:gd name="T95" fmla="*/ 145 h 1118"/>
                <a:gd name="T96" fmla="*/ 501 w 791"/>
                <a:gd name="T97" fmla="*/ 218 h 1118"/>
                <a:gd name="T98" fmla="*/ 506 w 791"/>
                <a:gd name="T99" fmla="*/ 246 h 1118"/>
                <a:gd name="T100" fmla="*/ 495 w 791"/>
                <a:gd name="T101" fmla="*/ 265 h 1118"/>
                <a:gd name="T102" fmla="*/ 478 w 791"/>
                <a:gd name="T103" fmla="*/ 296 h 1118"/>
                <a:gd name="T104" fmla="*/ 501 w 791"/>
                <a:gd name="T105" fmla="*/ 318 h 1118"/>
                <a:gd name="T106" fmla="*/ 553 w 791"/>
                <a:gd name="T107" fmla="*/ 258 h 1118"/>
                <a:gd name="T108" fmla="*/ 642 w 791"/>
                <a:gd name="T109" fmla="*/ 202 h 1118"/>
                <a:gd name="T110" fmla="*/ 751 w 791"/>
                <a:gd name="T111" fmla="*/ 280 h 1118"/>
                <a:gd name="T112" fmla="*/ 789 w 791"/>
                <a:gd name="T113" fmla="*/ 558 h 11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1"/>
                <a:gd name="T172" fmla="*/ 0 h 1118"/>
                <a:gd name="T173" fmla="*/ 791 w 791"/>
                <a:gd name="T174" fmla="*/ 1118 h 11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1" h="1118">
                  <a:moveTo>
                    <a:pt x="731" y="718"/>
                  </a:moveTo>
                  <a:lnTo>
                    <a:pt x="685" y="781"/>
                  </a:lnTo>
                  <a:lnTo>
                    <a:pt x="639" y="835"/>
                  </a:lnTo>
                  <a:lnTo>
                    <a:pt x="593" y="879"/>
                  </a:lnTo>
                  <a:lnTo>
                    <a:pt x="553" y="917"/>
                  </a:lnTo>
                  <a:lnTo>
                    <a:pt x="509" y="945"/>
                  </a:lnTo>
                  <a:lnTo>
                    <a:pt x="466" y="964"/>
                  </a:lnTo>
                  <a:lnTo>
                    <a:pt x="423" y="970"/>
                  </a:lnTo>
                  <a:lnTo>
                    <a:pt x="380" y="967"/>
                  </a:lnTo>
                  <a:lnTo>
                    <a:pt x="377" y="964"/>
                  </a:lnTo>
                  <a:lnTo>
                    <a:pt x="374" y="964"/>
                  </a:lnTo>
                  <a:lnTo>
                    <a:pt x="371" y="964"/>
                  </a:lnTo>
                  <a:lnTo>
                    <a:pt x="368" y="967"/>
                  </a:lnTo>
                  <a:lnTo>
                    <a:pt x="348" y="980"/>
                  </a:lnTo>
                  <a:lnTo>
                    <a:pt x="334" y="989"/>
                  </a:lnTo>
                  <a:lnTo>
                    <a:pt x="319" y="998"/>
                  </a:lnTo>
                  <a:lnTo>
                    <a:pt x="311" y="1008"/>
                  </a:lnTo>
                  <a:lnTo>
                    <a:pt x="299" y="1017"/>
                  </a:lnTo>
                  <a:lnTo>
                    <a:pt x="291" y="1024"/>
                  </a:lnTo>
                  <a:lnTo>
                    <a:pt x="285" y="1033"/>
                  </a:lnTo>
                  <a:lnTo>
                    <a:pt x="276" y="1042"/>
                  </a:lnTo>
                  <a:lnTo>
                    <a:pt x="268" y="1052"/>
                  </a:lnTo>
                  <a:lnTo>
                    <a:pt x="259" y="1061"/>
                  </a:lnTo>
                  <a:lnTo>
                    <a:pt x="247" y="1074"/>
                  </a:lnTo>
                  <a:lnTo>
                    <a:pt x="233" y="1087"/>
                  </a:lnTo>
                  <a:lnTo>
                    <a:pt x="216" y="1099"/>
                  </a:lnTo>
                  <a:lnTo>
                    <a:pt x="193" y="1109"/>
                  </a:lnTo>
                  <a:lnTo>
                    <a:pt x="170" y="1118"/>
                  </a:lnTo>
                  <a:lnTo>
                    <a:pt x="144" y="1118"/>
                  </a:lnTo>
                  <a:lnTo>
                    <a:pt x="115" y="1115"/>
                  </a:lnTo>
                  <a:lnTo>
                    <a:pt x="89" y="1105"/>
                  </a:lnTo>
                  <a:lnTo>
                    <a:pt x="63" y="1090"/>
                  </a:lnTo>
                  <a:lnTo>
                    <a:pt x="40" y="1065"/>
                  </a:lnTo>
                  <a:lnTo>
                    <a:pt x="17" y="1024"/>
                  </a:lnTo>
                  <a:lnTo>
                    <a:pt x="6" y="976"/>
                  </a:lnTo>
                  <a:lnTo>
                    <a:pt x="0" y="926"/>
                  </a:lnTo>
                  <a:lnTo>
                    <a:pt x="3" y="872"/>
                  </a:lnTo>
                  <a:lnTo>
                    <a:pt x="11" y="841"/>
                  </a:lnTo>
                  <a:lnTo>
                    <a:pt x="20" y="816"/>
                  </a:lnTo>
                  <a:lnTo>
                    <a:pt x="34" y="797"/>
                  </a:lnTo>
                  <a:lnTo>
                    <a:pt x="49" y="781"/>
                  </a:lnTo>
                  <a:lnTo>
                    <a:pt x="60" y="775"/>
                  </a:lnTo>
                  <a:lnTo>
                    <a:pt x="75" y="769"/>
                  </a:lnTo>
                  <a:lnTo>
                    <a:pt x="89" y="762"/>
                  </a:lnTo>
                  <a:lnTo>
                    <a:pt x="106" y="756"/>
                  </a:lnTo>
                  <a:lnTo>
                    <a:pt x="124" y="753"/>
                  </a:lnTo>
                  <a:lnTo>
                    <a:pt x="144" y="750"/>
                  </a:lnTo>
                  <a:lnTo>
                    <a:pt x="161" y="753"/>
                  </a:lnTo>
                  <a:lnTo>
                    <a:pt x="181" y="756"/>
                  </a:lnTo>
                  <a:lnTo>
                    <a:pt x="207" y="769"/>
                  </a:lnTo>
                  <a:lnTo>
                    <a:pt x="227" y="787"/>
                  </a:lnTo>
                  <a:lnTo>
                    <a:pt x="247" y="809"/>
                  </a:lnTo>
                  <a:lnTo>
                    <a:pt x="262" y="841"/>
                  </a:lnTo>
                  <a:lnTo>
                    <a:pt x="265" y="844"/>
                  </a:lnTo>
                  <a:lnTo>
                    <a:pt x="268" y="850"/>
                  </a:lnTo>
                  <a:lnTo>
                    <a:pt x="273" y="854"/>
                  </a:lnTo>
                  <a:lnTo>
                    <a:pt x="276" y="854"/>
                  </a:lnTo>
                  <a:lnTo>
                    <a:pt x="279" y="860"/>
                  </a:lnTo>
                  <a:lnTo>
                    <a:pt x="282" y="866"/>
                  </a:lnTo>
                  <a:lnTo>
                    <a:pt x="285" y="872"/>
                  </a:lnTo>
                  <a:lnTo>
                    <a:pt x="288" y="879"/>
                  </a:lnTo>
                  <a:lnTo>
                    <a:pt x="293" y="885"/>
                  </a:lnTo>
                  <a:lnTo>
                    <a:pt x="299" y="888"/>
                  </a:lnTo>
                  <a:lnTo>
                    <a:pt x="308" y="891"/>
                  </a:lnTo>
                  <a:lnTo>
                    <a:pt x="314" y="888"/>
                  </a:lnTo>
                  <a:lnTo>
                    <a:pt x="319" y="882"/>
                  </a:lnTo>
                  <a:lnTo>
                    <a:pt x="325" y="872"/>
                  </a:lnTo>
                  <a:lnTo>
                    <a:pt x="325" y="866"/>
                  </a:lnTo>
                  <a:lnTo>
                    <a:pt x="322" y="857"/>
                  </a:lnTo>
                  <a:lnTo>
                    <a:pt x="314" y="832"/>
                  </a:lnTo>
                  <a:lnTo>
                    <a:pt x="311" y="800"/>
                  </a:lnTo>
                  <a:lnTo>
                    <a:pt x="316" y="769"/>
                  </a:lnTo>
                  <a:lnTo>
                    <a:pt x="328" y="737"/>
                  </a:lnTo>
                  <a:lnTo>
                    <a:pt x="337" y="696"/>
                  </a:lnTo>
                  <a:lnTo>
                    <a:pt x="334" y="652"/>
                  </a:lnTo>
                  <a:lnTo>
                    <a:pt x="314" y="611"/>
                  </a:lnTo>
                  <a:lnTo>
                    <a:pt x="282" y="573"/>
                  </a:lnTo>
                  <a:lnTo>
                    <a:pt x="279" y="570"/>
                  </a:lnTo>
                  <a:lnTo>
                    <a:pt x="273" y="570"/>
                  </a:lnTo>
                  <a:lnTo>
                    <a:pt x="270" y="570"/>
                  </a:lnTo>
                  <a:lnTo>
                    <a:pt x="265" y="570"/>
                  </a:lnTo>
                  <a:lnTo>
                    <a:pt x="250" y="570"/>
                  </a:lnTo>
                  <a:lnTo>
                    <a:pt x="239" y="567"/>
                  </a:lnTo>
                  <a:lnTo>
                    <a:pt x="227" y="561"/>
                  </a:lnTo>
                  <a:lnTo>
                    <a:pt x="219" y="551"/>
                  </a:lnTo>
                  <a:lnTo>
                    <a:pt x="216" y="536"/>
                  </a:lnTo>
                  <a:lnTo>
                    <a:pt x="219" y="513"/>
                  </a:lnTo>
                  <a:lnTo>
                    <a:pt x="224" y="491"/>
                  </a:lnTo>
                  <a:lnTo>
                    <a:pt x="236" y="473"/>
                  </a:lnTo>
                  <a:lnTo>
                    <a:pt x="245" y="466"/>
                  </a:lnTo>
                  <a:lnTo>
                    <a:pt x="256" y="460"/>
                  </a:lnTo>
                  <a:lnTo>
                    <a:pt x="265" y="460"/>
                  </a:lnTo>
                  <a:lnTo>
                    <a:pt x="276" y="460"/>
                  </a:lnTo>
                  <a:lnTo>
                    <a:pt x="291" y="466"/>
                  </a:lnTo>
                  <a:lnTo>
                    <a:pt x="305" y="476"/>
                  </a:lnTo>
                  <a:lnTo>
                    <a:pt x="314" y="495"/>
                  </a:lnTo>
                  <a:lnTo>
                    <a:pt x="322" y="513"/>
                  </a:lnTo>
                  <a:lnTo>
                    <a:pt x="325" y="520"/>
                  </a:lnTo>
                  <a:lnTo>
                    <a:pt x="328" y="523"/>
                  </a:lnTo>
                  <a:lnTo>
                    <a:pt x="334" y="526"/>
                  </a:lnTo>
                  <a:lnTo>
                    <a:pt x="340" y="529"/>
                  </a:lnTo>
                  <a:lnTo>
                    <a:pt x="368" y="536"/>
                  </a:lnTo>
                  <a:lnTo>
                    <a:pt x="391" y="551"/>
                  </a:lnTo>
                  <a:lnTo>
                    <a:pt x="406" y="573"/>
                  </a:lnTo>
                  <a:lnTo>
                    <a:pt x="417" y="595"/>
                  </a:lnTo>
                  <a:lnTo>
                    <a:pt x="423" y="624"/>
                  </a:lnTo>
                  <a:lnTo>
                    <a:pt x="426" y="649"/>
                  </a:lnTo>
                  <a:lnTo>
                    <a:pt x="429" y="671"/>
                  </a:lnTo>
                  <a:lnTo>
                    <a:pt x="429" y="690"/>
                  </a:lnTo>
                  <a:lnTo>
                    <a:pt x="429" y="699"/>
                  </a:lnTo>
                  <a:lnTo>
                    <a:pt x="432" y="706"/>
                  </a:lnTo>
                  <a:lnTo>
                    <a:pt x="437" y="712"/>
                  </a:lnTo>
                  <a:lnTo>
                    <a:pt x="446" y="715"/>
                  </a:lnTo>
                  <a:lnTo>
                    <a:pt x="455" y="712"/>
                  </a:lnTo>
                  <a:lnTo>
                    <a:pt x="463" y="709"/>
                  </a:lnTo>
                  <a:lnTo>
                    <a:pt x="466" y="702"/>
                  </a:lnTo>
                  <a:lnTo>
                    <a:pt x="469" y="693"/>
                  </a:lnTo>
                  <a:lnTo>
                    <a:pt x="469" y="646"/>
                  </a:lnTo>
                  <a:lnTo>
                    <a:pt x="460" y="599"/>
                  </a:lnTo>
                  <a:lnTo>
                    <a:pt x="446" y="558"/>
                  </a:lnTo>
                  <a:lnTo>
                    <a:pt x="420" y="523"/>
                  </a:lnTo>
                  <a:lnTo>
                    <a:pt x="460" y="536"/>
                  </a:lnTo>
                  <a:lnTo>
                    <a:pt x="501" y="536"/>
                  </a:lnTo>
                  <a:lnTo>
                    <a:pt x="538" y="526"/>
                  </a:lnTo>
                  <a:lnTo>
                    <a:pt x="573" y="510"/>
                  </a:lnTo>
                  <a:lnTo>
                    <a:pt x="604" y="488"/>
                  </a:lnTo>
                  <a:lnTo>
                    <a:pt x="630" y="463"/>
                  </a:lnTo>
                  <a:lnTo>
                    <a:pt x="653" y="435"/>
                  </a:lnTo>
                  <a:lnTo>
                    <a:pt x="671" y="410"/>
                  </a:lnTo>
                  <a:lnTo>
                    <a:pt x="673" y="403"/>
                  </a:lnTo>
                  <a:lnTo>
                    <a:pt x="673" y="394"/>
                  </a:lnTo>
                  <a:lnTo>
                    <a:pt x="671" y="388"/>
                  </a:lnTo>
                  <a:lnTo>
                    <a:pt x="665" y="381"/>
                  </a:lnTo>
                  <a:lnTo>
                    <a:pt x="656" y="378"/>
                  </a:lnTo>
                  <a:lnTo>
                    <a:pt x="648" y="378"/>
                  </a:lnTo>
                  <a:lnTo>
                    <a:pt x="642" y="381"/>
                  </a:lnTo>
                  <a:lnTo>
                    <a:pt x="636" y="388"/>
                  </a:lnTo>
                  <a:lnTo>
                    <a:pt x="625" y="406"/>
                  </a:lnTo>
                  <a:lnTo>
                    <a:pt x="610" y="425"/>
                  </a:lnTo>
                  <a:lnTo>
                    <a:pt x="587" y="447"/>
                  </a:lnTo>
                  <a:lnTo>
                    <a:pt x="561" y="466"/>
                  </a:lnTo>
                  <a:lnTo>
                    <a:pt x="532" y="482"/>
                  </a:lnTo>
                  <a:lnTo>
                    <a:pt x="501" y="491"/>
                  </a:lnTo>
                  <a:lnTo>
                    <a:pt x="463" y="488"/>
                  </a:lnTo>
                  <a:lnTo>
                    <a:pt x="426" y="476"/>
                  </a:lnTo>
                  <a:lnTo>
                    <a:pt x="406" y="463"/>
                  </a:lnTo>
                  <a:lnTo>
                    <a:pt x="391" y="447"/>
                  </a:lnTo>
                  <a:lnTo>
                    <a:pt x="380" y="425"/>
                  </a:lnTo>
                  <a:lnTo>
                    <a:pt x="371" y="400"/>
                  </a:lnTo>
                  <a:lnTo>
                    <a:pt x="360" y="331"/>
                  </a:lnTo>
                  <a:lnTo>
                    <a:pt x="363" y="258"/>
                  </a:lnTo>
                  <a:lnTo>
                    <a:pt x="371" y="195"/>
                  </a:lnTo>
                  <a:lnTo>
                    <a:pt x="388" y="151"/>
                  </a:lnTo>
                  <a:lnTo>
                    <a:pt x="391" y="145"/>
                  </a:lnTo>
                  <a:lnTo>
                    <a:pt x="391" y="139"/>
                  </a:lnTo>
                  <a:lnTo>
                    <a:pt x="391" y="136"/>
                  </a:lnTo>
                  <a:lnTo>
                    <a:pt x="388" y="129"/>
                  </a:lnTo>
                  <a:lnTo>
                    <a:pt x="386" y="126"/>
                  </a:lnTo>
                  <a:lnTo>
                    <a:pt x="383" y="120"/>
                  </a:lnTo>
                  <a:lnTo>
                    <a:pt x="377" y="117"/>
                  </a:lnTo>
                  <a:lnTo>
                    <a:pt x="374" y="117"/>
                  </a:lnTo>
                  <a:lnTo>
                    <a:pt x="363" y="110"/>
                  </a:lnTo>
                  <a:lnTo>
                    <a:pt x="351" y="98"/>
                  </a:lnTo>
                  <a:lnTo>
                    <a:pt x="345" y="82"/>
                  </a:lnTo>
                  <a:lnTo>
                    <a:pt x="342" y="66"/>
                  </a:lnTo>
                  <a:lnTo>
                    <a:pt x="342" y="54"/>
                  </a:lnTo>
                  <a:lnTo>
                    <a:pt x="345" y="41"/>
                  </a:lnTo>
                  <a:lnTo>
                    <a:pt x="351" y="29"/>
                  </a:lnTo>
                  <a:lnTo>
                    <a:pt x="365" y="19"/>
                  </a:lnTo>
                  <a:lnTo>
                    <a:pt x="383" y="13"/>
                  </a:lnTo>
                  <a:lnTo>
                    <a:pt x="400" y="10"/>
                  </a:lnTo>
                  <a:lnTo>
                    <a:pt x="417" y="7"/>
                  </a:lnTo>
                  <a:lnTo>
                    <a:pt x="437" y="3"/>
                  </a:lnTo>
                  <a:lnTo>
                    <a:pt x="455" y="0"/>
                  </a:lnTo>
                  <a:lnTo>
                    <a:pt x="472" y="3"/>
                  </a:lnTo>
                  <a:lnTo>
                    <a:pt x="489" y="3"/>
                  </a:lnTo>
                  <a:lnTo>
                    <a:pt x="504" y="10"/>
                  </a:lnTo>
                  <a:lnTo>
                    <a:pt x="512" y="16"/>
                  </a:lnTo>
                  <a:lnTo>
                    <a:pt x="518" y="22"/>
                  </a:lnTo>
                  <a:lnTo>
                    <a:pt x="521" y="29"/>
                  </a:lnTo>
                  <a:lnTo>
                    <a:pt x="524" y="35"/>
                  </a:lnTo>
                  <a:lnTo>
                    <a:pt x="527" y="44"/>
                  </a:lnTo>
                  <a:lnTo>
                    <a:pt x="527" y="51"/>
                  </a:lnTo>
                  <a:lnTo>
                    <a:pt x="524" y="54"/>
                  </a:lnTo>
                  <a:lnTo>
                    <a:pt x="518" y="60"/>
                  </a:lnTo>
                  <a:lnTo>
                    <a:pt x="512" y="66"/>
                  </a:lnTo>
                  <a:lnTo>
                    <a:pt x="506" y="76"/>
                  </a:lnTo>
                  <a:lnTo>
                    <a:pt x="498" y="85"/>
                  </a:lnTo>
                  <a:lnTo>
                    <a:pt x="492" y="101"/>
                  </a:lnTo>
                  <a:lnTo>
                    <a:pt x="489" y="123"/>
                  </a:lnTo>
                  <a:lnTo>
                    <a:pt x="489" y="145"/>
                  </a:lnTo>
                  <a:lnTo>
                    <a:pt x="492" y="170"/>
                  </a:lnTo>
                  <a:lnTo>
                    <a:pt x="495" y="192"/>
                  </a:lnTo>
                  <a:lnTo>
                    <a:pt x="498" y="205"/>
                  </a:lnTo>
                  <a:lnTo>
                    <a:pt x="501" y="218"/>
                  </a:lnTo>
                  <a:lnTo>
                    <a:pt x="504" y="233"/>
                  </a:lnTo>
                  <a:lnTo>
                    <a:pt x="506" y="246"/>
                  </a:lnTo>
                  <a:lnTo>
                    <a:pt x="506" y="249"/>
                  </a:lnTo>
                  <a:lnTo>
                    <a:pt x="501" y="255"/>
                  </a:lnTo>
                  <a:lnTo>
                    <a:pt x="495" y="265"/>
                  </a:lnTo>
                  <a:lnTo>
                    <a:pt x="486" y="274"/>
                  </a:lnTo>
                  <a:lnTo>
                    <a:pt x="481" y="280"/>
                  </a:lnTo>
                  <a:lnTo>
                    <a:pt x="478" y="290"/>
                  </a:lnTo>
                  <a:lnTo>
                    <a:pt x="478" y="296"/>
                  </a:lnTo>
                  <a:lnTo>
                    <a:pt x="481" y="306"/>
                  </a:lnTo>
                  <a:lnTo>
                    <a:pt x="486" y="312"/>
                  </a:lnTo>
                  <a:lnTo>
                    <a:pt x="495" y="318"/>
                  </a:lnTo>
                  <a:lnTo>
                    <a:pt x="501" y="318"/>
                  </a:lnTo>
                  <a:lnTo>
                    <a:pt x="509" y="315"/>
                  </a:lnTo>
                  <a:lnTo>
                    <a:pt x="515" y="309"/>
                  </a:lnTo>
                  <a:lnTo>
                    <a:pt x="532" y="284"/>
                  </a:lnTo>
                  <a:lnTo>
                    <a:pt x="553" y="258"/>
                  </a:lnTo>
                  <a:lnTo>
                    <a:pt x="573" y="236"/>
                  </a:lnTo>
                  <a:lnTo>
                    <a:pt x="596" y="221"/>
                  </a:lnTo>
                  <a:lnTo>
                    <a:pt x="619" y="208"/>
                  </a:lnTo>
                  <a:lnTo>
                    <a:pt x="642" y="202"/>
                  </a:lnTo>
                  <a:lnTo>
                    <a:pt x="671" y="205"/>
                  </a:lnTo>
                  <a:lnTo>
                    <a:pt x="699" y="218"/>
                  </a:lnTo>
                  <a:lnTo>
                    <a:pt x="725" y="243"/>
                  </a:lnTo>
                  <a:lnTo>
                    <a:pt x="751" y="280"/>
                  </a:lnTo>
                  <a:lnTo>
                    <a:pt x="768" y="334"/>
                  </a:lnTo>
                  <a:lnTo>
                    <a:pt x="783" y="394"/>
                  </a:lnTo>
                  <a:lnTo>
                    <a:pt x="791" y="473"/>
                  </a:lnTo>
                  <a:lnTo>
                    <a:pt x="789" y="558"/>
                  </a:lnTo>
                  <a:lnTo>
                    <a:pt x="771" y="643"/>
                  </a:lnTo>
                  <a:lnTo>
                    <a:pt x="731" y="718"/>
                  </a:lnTo>
                  <a:close/>
                </a:path>
              </a:pathLst>
            </a:custGeom>
            <a:solidFill>
              <a:srgbClr val="FFFFFF"/>
            </a:solidFill>
            <a:ln w="9525">
              <a:noFill/>
              <a:round/>
              <a:headEnd/>
              <a:tailEnd/>
            </a:ln>
          </p:spPr>
          <p:txBody>
            <a:bodyPr/>
            <a:lstStyle/>
            <a:p>
              <a:endParaRPr lang="en-US"/>
            </a:p>
          </p:txBody>
        </p:sp>
      </p:grpSp>
      <p:sp>
        <p:nvSpPr>
          <p:cNvPr id="14341" name="Rectangle 13"/>
          <p:cNvSpPr>
            <a:spLocks noChangeArrowheads="1"/>
          </p:cNvSpPr>
          <p:nvPr/>
        </p:nvSpPr>
        <p:spPr bwMode="auto">
          <a:xfrm>
            <a:off x="269875" y="4259263"/>
            <a:ext cx="6051550" cy="1766887"/>
          </a:xfrm>
          <a:prstGeom prst="rect">
            <a:avLst/>
          </a:prstGeom>
          <a:solidFill>
            <a:srgbClr val="C0C0C0"/>
          </a:solidFill>
          <a:ln w="9525">
            <a:noFill/>
            <a:miter lim="800000"/>
            <a:headEnd/>
            <a:tailEnd/>
          </a:ln>
        </p:spPr>
        <p:txBody>
          <a:bodyPr>
            <a:spAutoFit/>
          </a:bodyPr>
          <a:lstStyle/>
          <a:p>
            <a:pPr eaLnBrk="1" hangingPunct="1">
              <a:lnSpc>
                <a:spcPct val="100000"/>
              </a:lnSpc>
              <a:spcBef>
                <a:spcPct val="20000"/>
              </a:spcBef>
              <a:buClr>
                <a:schemeClr val="folHlink"/>
              </a:buClr>
              <a:buSzPct val="90000"/>
              <a:buFont typeface="Wingdings" pitchFamily="2" charset="2"/>
              <a:buNone/>
            </a:pPr>
            <a:r>
              <a:rPr kumimoji="0" lang="en-US" sz="2200">
                <a:cs typeface="Arial" pitchFamily="34" charset="0"/>
              </a:rPr>
              <a:t>“Because of the serious risks of smoking to the pregnant smoker and the fetus, whenever possible pregnant smokers should be offered person-to-person psychosocial interventions that exceed minimal advice to quit.”  </a:t>
            </a:r>
            <a:r>
              <a:rPr kumimoji="0" lang="en-US" sz="1800">
                <a:cs typeface="Arial" pitchFamily="34" charset="0"/>
              </a:rPr>
              <a:t>(p. 165)</a:t>
            </a:r>
          </a:p>
        </p:txBody>
      </p:sp>
      <p:sp>
        <p:nvSpPr>
          <p:cNvPr id="14342" name="Text Box 4"/>
          <p:cNvSpPr txBox="1">
            <a:spLocks noChangeArrowheads="1"/>
          </p:cNvSpPr>
          <p:nvPr/>
        </p:nvSpPr>
        <p:spPr bwMode="auto">
          <a:xfrm>
            <a:off x="182563" y="6083300"/>
            <a:ext cx="6084887" cy="517525"/>
          </a:xfrm>
          <a:prstGeom prst="rect">
            <a:avLst/>
          </a:prstGeom>
          <a:noFill/>
          <a:ln w="9525">
            <a:noFill/>
            <a:miter lim="800000"/>
            <a:headEnd/>
            <a:tailEnd/>
          </a:ln>
        </p:spPr>
        <p:txBody>
          <a:bodyPr>
            <a:spAutoFit/>
          </a:bodyPr>
          <a:lstStyle/>
          <a:p>
            <a:pPr eaLnBrk="1" hangingPunct="1">
              <a:lnSpc>
                <a:spcPct val="100000"/>
              </a:lnSpc>
              <a:spcBef>
                <a:spcPct val="0"/>
              </a:spcBef>
              <a:buClr>
                <a:schemeClr val="tx1"/>
              </a:buClr>
              <a:buSzPct val="60000"/>
              <a:buFont typeface="Wingdings" pitchFamily="2" charset="2"/>
              <a:buNone/>
            </a:pPr>
            <a:r>
              <a:rPr kumimoji="0" lang="en-US" sz="1400">
                <a:solidFill>
                  <a:srgbClr val="003366"/>
                </a:solidFill>
                <a:cs typeface="Arial" pitchFamily="34" charset="0"/>
              </a:rPr>
              <a:t>Fiore et al. (2008). </a:t>
            </a:r>
            <a:r>
              <a:rPr kumimoji="0" lang="en-US" sz="1400" i="1">
                <a:solidFill>
                  <a:srgbClr val="003366"/>
                </a:solidFill>
                <a:cs typeface="Arial" pitchFamily="34" charset="0"/>
              </a:rPr>
              <a:t>Treating Tobacco Use and Dependence: 2008 Update. Clinical Practice Guideline. </a:t>
            </a:r>
            <a:r>
              <a:rPr kumimoji="0" lang="en-US" sz="1400">
                <a:solidFill>
                  <a:srgbClr val="003366"/>
                </a:solidFill>
                <a:cs typeface="Arial" pitchFamily="34" charset="0"/>
              </a:rPr>
              <a:t>Rockville, MD: USDHHS, PHS, May 2008.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676400" y="636588"/>
            <a:ext cx="7267575" cy="1143000"/>
          </a:xfrm>
        </p:spPr>
        <p:txBody>
          <a:bodyPr/>
          <a:lstStyle/>
          <a:p>
            <a:pPr eaLnBrk="1" hangingPunct="1"/>
            <a:r>
              <a:rPr lang="en-US" altLang="en-US" smtClean="0"/>
              <a:t>PHARMACOTHERAPY: </a:t>
            </a:r>
            <a:br>
              <a:rPr lang="en-US" altLang="en-US" smtClean="0"/>
            </a:br>
            <a:r>
              <a:rPr lang="en-US" altLang="en-US" smtClean="0"/>
              <a:t>OTHER SPECIAL POPULATIONS</a:t>
            </a:r>
          </a:p>
        </p:txBody>
      </p:sp>
      <p:sp>
        <p:nvSpPr>
          <p:cNvPr id="15363" name="Rectangle 3"/>
          <p:cNvSpPr>
            <a:spLocks noGrp="1" noChangeArrowheads="1"/>
          </p:cNvSpPr>
          <p:nvPr>
            <p:ph type="body" sz="half" idx="4294967295"/>
          </p:nvPr>
        </p:nvSpPr>
        <p:spPr>
          <a:xfrm>
            <a:off x="352425" y="2028825"/>
            <a:ext cx="8791575" cy="3998913"/>
          </a:xfrm>
        </p:spPr>
        <p:txBody>
          <a:bodyPr/>
          <a:lstStyle/>
          <a:p>
            <a:pPr marL="228600" indent="-228600" eaLnBrk="1" hangingPunct="1">
              <a:buFont typeface="Wingdings" pitchFamily="2" charset="2"/>
              <a:buNone/>
            </a:pPr>
            <a:r>
              <a:rPr lang="en-US" altLang="en-US" sz="2400" smtClean="0"/>
              <a:t>Pharmacotherapy is </a:t>
            </a:r>
            <a:r>
              <a:rPr lang="en-US" altLang="en-US" sz="2400" b="1" smtClean="0"/>
              <a:t>not</a:t>
            </a:r>
            <a:r>
              <a:rPr lang="en-US" altLang="en-US" sz="2400" smtClean="0"/>
              <a:t> recommended for:</a:t>
            </a:r>
          </a:p>
          <a:p>
            <a:pPr lvl="1" eaLnBrk="1" hangingPunct="1">
              <a:spcBef>
                <a:spcPct val="30000"/>
              </a:spcBef>
            </a:pPr>
            <a:r>
              <a:rPr lang="en-US" altLang="en-US" sz="2200" smtClean="0"/>
              <a:t>Smokeless tobacco users</a:t>
            </a:r>
          </a:p>
          <a:p>
            <a:pPr lvl="2" eaLnBrk="1" hangingPunct="1">
              <a:spcBef>
                <a:spcPct val="30000"/>
              </a:spcBef>
            </a:pPr>
            <a:r>
              <a:rPr lang="en-US" altLang="en-US" sz="2000" smtClean="0"/>
              <a:t>No FDA indication for smokeless tobacco cessation </a:t>
            </a:r>
          </a:p>
          <a:p>
            <a:pPr lvl="1" eaLnBrk="1" hangingPunct="1">
              <a:spcBef>
                <a:spcPct val="50000"/>
              </a:spcBef>
            </a:pPr>
            <a:r>
              <a:rPr lang="en-US" altLang="en-US" sz="2200" smtClean="0"/>
              <a:t>Individuals smoking fewer than 10 cigarettes per day</a:t>
            </a:r>
          </a:p>
          <a:p>
            <a:pPr lvl="1" eaLnBrk="1" hangingPunct="1">
              <a:spcBef>
                <a:spcPct val="50000"/>
              </a:spcBef>
            </a:pPr>
            <a:r>
              <a:rPr lang="en-US" altLang="en-US" sz="2200" smtClean="0"/>
              <a:t>Adolescents</a:t>
            </a:r>
          </a:p>
          <a:p>
            <a:pPr lvl="2" eaLnBrk="1" hangingPunct="1"/>
            <a:r>
              <a:rPr kumimoji="1" lang="en-US" sz="2000" smtClean="0"/>
              <a:t>Nonprescription sales (patch, gum, lozenge) are restricted to adults </a:t>
            </a:r>
            <a:r>
              <a:rPr kumimoji="1" lang="en-US" sz="2000" smtClean="0">
                <a:cs typeface="Tahoma" pitchFamily="34" charset="0"/>
              </a:rPr>
              <a:t>≥</a:t>
            </a:r>
            <a:r>
              <a:rPr kumimoji="1" lang="en-US" sz="2000" smtClean="0"/>
              <a:t>18 years of age</a:t>
            </a:r>
          </a:p>
          <a:p>
            <a:pPr lvl="2" eaLnBrk="1" hangingPunct="1"/>
            <a:r>
              <a:rPr kumimoji="1" lang="en-US" sz="2000" smtClean="0"/>
              <a:t>NRT use in minors requires a prescription</a:t>
            </a:r>
          </a:p>
        </p:txBody>
      </p:sp>
      <p:sp>
        <p:nvSpPr>
          <p:cNvPr id="15364" name="Text Box 4"/>
          <p:cNvSpPr txBox="1">
            <a:spLocks noChangeArrowheads="1"/>
          </p:cNvSpPr>
          <p:nvPr/>
        </p:nvSpPr>
        <p:spPr bwMode="auto">
          <a:xfrm>
            <a:off x="3030538" y="6340475"/>
            <a:ext cx="6084887" cy="517525"/>
          </a:xfrm>
          <a:prstGeom prst="rect">
            <a:avLst/>
          </a:prstGeom>
          <a:noFill/>
          <a:ln w="9525">
            <a:noFill/>
            <a:miter lim="800000"/>
            <a:headEnd/>
            <a:tailEnd/>
          </a:ln>
        </p:spPr>
        <p:txBody>
          <a:bodyPr>
            <a:spAutoFit/>
          </a:bodyPr>
          <a:lstStyle/>
          <a:p>
            <a:pPr algn="r" eaLnBrk="1" hangingPunct="1">
              <a:lnSpc>
                <a:spcPct val="100000"/>
              </a:lnSpc>
              <a:spcBef>
                <a:spcPct val="0"/>
              </a:spcBef>
              <a:buClr>
                <a:schemeClr val="tx1"/>
              </a:buClr>
              <a:buSzPct val="60000"/>
              <a:buFont typeface="Wingdings" pitchFamily="2" charset="2"/>
              <a:buNone/>
            </a:pPr>
            <a:r>
              <a:rPr kumimoji="0" lang="en-US" sz="1400">
                <a:solidFill>
                  <a:srgbClr val="003366"/>
                </a:solidFill>
                <a:cs typeface="Arial" pitchFamily="34" charset="0"/>
              </a:rPr>
              <a:t>Fiore et al. (2008). </a:t>
            </a:r>
            <a:r>
              <a:rPr kumimoji="0" lang="en-US" sz="1400" i="1">
                <a:solidFill>
                  <a:srgbClr val="003366"/>
                </a:solidFill>
                <a:cs typeface="Arial" pitchFamily="34" charset="0"/>
              </a:rPr>
              <a:t>Treating Tobacco Use and Dependence: 2008 Update. Clinical Practice Guideline. </a:t>
            </a:r>
            <a:r>
              <a:rPr kumimoji="0" lang="en-US" sz="1400">
                <a:solidFill>
                  <a:srgbClr val="003366"/>
                </a:solidFill>
                <a:cs typeface="Arial" pitchFamily="34" charset="0"/>
              </a:rPr>
              <a:t>Rockville, MD: USDHHS, PHS, May 2008.</a:t>
            </a:r>
          </a:p>
        </p:txBody>
      </p:sp>
      <p:sp>
        <p:nvSpPr>
          <p:cNvPr id="15365" name="Text Box 7"/>
          <p:cNvSpPr txBox="1">
            <a:spLocks noChangeArrowheads="1"/>
          </p:cNvSpPr>
          <p:nvPr/>
        </p:nvSpPr>
        <p:spPr bwMode="auto">
          <a:xfrm>
            <a:off x="0" y="5810250"/>
            <a:ext cx="9144000" cy="488950"/>
          </a:xfrm>
          <a:prstGeom prst="rect">
            <a:avLst/>
          </a:prstGeom>
          <a:solidFill>
            <a:schemeClr val="tx1"/>
          </a:solidFill>
          <a:ln w="6350">
            <a:noFill/>
            <a:miter lim="800000"/>
            <a:headEnd/>
            <a:tailEnd/>
          </a:ln>
        </p:spPr>
        <p:txBody>
          <a:bodyPr>
            <a:spAutoFit/>
          </a:bodyPr>
          <a:lstStyle/>
          <a:p>
            <a:pPr algn="ctr" eaLnBrk="1" hangingPunct="1">
              <a:lnSpc>
                <a:spcPct val="100000"/>
              </a:lnSpc>
              <a:spcBef>
                <a:spcPct val="50000"/>
              </a:spcBef>
              <a:buClr>
                <a:schemeClr val="tx1"/>
              </a:buClr>
              <a:buSzPct val="60000"/>
              <a:buFont typeface="Wingdings" pitchFamily="2" charset="2"/>
              <a:buNone/>
            </a:pPr>
            <a:r>
              <a:rPr kumimoji="0" lang="en-US" altLang="en-US" sz="2600" b="1">
                <a:solidFill>
                  <a:schemeClr val="bg1"/>
                </a:solidFill>
                <a:cs typeface="Arial" pitchFamily="34" charset="0"/>
              </a:rPr>
              <a:t>Recommended treatment is behavioral counseling.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28800" y="617538"/>
            <a:ext cx="7115175" cy="1143000"/>
          </a:xfrm>
        </p:spPr>
        <p:txBody>
          <a:bodyPr/>
          <a:lstStyle/>
          <a:p>
            <a:pPr eaLnBrk="1" hangingPunct="1"/>
            <a:r>
              <a:rPr lang="en-US" smtClean="0"/>
              <a:t>2004 REPORT of the </a:t>
            </a:r>
            <a:br>
              <a:rPr lang="en-US" smtClean="0"/>
            </a:br>
            <a:r>
              <a:rPr lang="en-US" smtClean="0"/>
              <a:t>SURGEON GENERAL:</a:t>
            </a:r>
            <a:br>
              <a:rPr lang="en-US" smtClean="0"/>
            </a:br>
            <a:r>
              <a:rPr lang="en-US" sz="2600" smtClean="0"/>
              <a:t>HEALTH CONSEQUENCES OF SMOKING </a:t>
            </a:r>
          </a:p>
        </p:txBody>
      </p:sp>
      <p:sp>
        <p:nvSpPr>
          <p:cNvPr id="30723" name="Rectangle 3"/>
          <p:cNvSpPr>
            <a:spLocks noGrp="1" noChangeArrowheads="1"/>
          </p:cNvSpPr>
          <p:nvPr>
            <p:ph type="body" sz="half" idx="1"/>
          </p:nvPr>
        </p:nvSpPr>
        <p:spPr>
          <a:xfrm>
            <a:off x="307975" y="2584450"/>
            <a:ext cx="8510588" cy="4273550"/>
          </a:xfrm>
        </p:spPr>
        <p:txBody>
          <a:bodyPr/>
          <a:lstStyle/>
          <a:p>
            <a:pPr marL="228600" indent="-228600" eaLnBrk="1" hangingPunct="1">
              <a:lnSpc>
                <a:spcPct val="90000"/>
              </a:lnSpc>
              <a:spcBef>
                <a:spcPct val="70000"/>
              </a:spcBef>
            </a:pPr>
            <a:r>
              <a:rPr lang="en-US" altLang="en-US" sz="2300" smtClean="0"/>
              <a:t>Smoking harms nearly every organ of the body, causing many diseases and reducing the health of smokers in general.</a:t>
            </a:r>
          </a:p>
          <a:p>
            <a:pPr marL="228600" indent="-228600" eaLnBrk="1" hangingPunct="1">
              <a:lnSpc>
                <a:spcPct val="90000"/>
              </a:lnSpc>
              <a:spcBef>
                <a:spcPct val="70000"/>
              </a:spcBef>
            </a:pPr>
            <a:r>
              <a:rPr lang="en-US" altLang="en-US" sz="2300" smtClean="0"/>
              <a:t>Quitting smoking has immediate as well as long-term benefits, reducing risks for diseases caused by smoking and improving health in general.</a:t>
            </a:r>
          </a:p>
          <a:p>
            <a:pPr marL="228600" indent="-228600" eaLnBrk="1" hangingPunct="1">
              <a:lnSpc>
                <a:spcPct val="90000"/>
              </a:lnSpc>
              <a:spcBef>
                <a:spcPct val="70000"/>
              </a:spcBef>
            </a:pPr>
            <a:r>
              <a:rPr lang="en-US" altLang="en-US" sz="2300" smtClean="0"/>
              <a:t>Smoking cigarettes with lower machine-measured yields of tar and nicotine provides no clear benefit to health.</a:t>
            </a:r>
          </a:p>
          <a:p>
            <a:pPr marL="228600" indent="-228600" eaLnBrk="1" hangingPunct="1">
              <a:lnSpc>
                <a:spcPct val="90000"/>
              </a:lnSpc>
              <a:spcBef>
                <a:spcPct val="70000"/>
              </a:spcBef>
            </a:pPr>
            <a:r>
              <a:rPr lang="en-US" altLang="en-US" sz="2300" smtClean="0"/>
              <a:t>The list of diseases caused by smoking has been expanded.</a:t>
            </a:r>
          </a:p>
        </p:txBody>
      </p:sp>
      <p:sp>
        <p:nvSpPr>
          <p:cNvPr id="30724" name="Text Box 4"/>
          <p:cNvSpPr txBox="1">
            <a:spLocks noChangeArrowheads="1"/>
          </p:cNvSpPr>
          <p:nvPr/>
        </p:nvSpPr>
        <p:spPr bwMode="auto">
          <a:xfrm>
            <a:off x="2447779" y="6278563"/>
            <a:ext cx="6696222" cy="584775"/>
          </a:xfrm>
          <a:prstGeom prst="rect">
            <a:avLst/>
          </a:prstGeom>
          <a:noFill/>
          <a:ln w="9525">
            <a:noFill/>
            <a:miter lim="800000"/>
            <a:headEnd/>
            <a:tailEnd/>
          </a:ln>
        </p:spPr>
        <p:txBody>
          <a:bodyPr wrap="square">
            <a:spAutoFit/>
          </a:bodyPr>
          <a:lstStyle/>
          <a:p>
            <a:pPr algn="r" eaLnBrk="1" hangingPunct="1">
              <a:lnSpc>
                <a:spcPct val="100000"/>
              </a:lnSpc>
              <a:spcBef>
                <a:spcPct val="100000"/>
              </a:spcBef>
              <a:buClr>
                <a:schemeClr val="tx1"/>
              </a:buClr>
              <a:buSzPct val="60000"/>
              <a:buFont typeface="Wingdings" pitchFamily="2" charset="2"/>
              <a:buNone/>
            </a:pPr>
            <a:r>
              <a:rPr kumimoji="0" lang="en-US" sz="1400" dirty="0">
                <a:solidFill>
                  <a:schemeClr val="tx2"/>
                </a:solidFill>
              </a:rPr>
              <a:t>U.S. Department of Health and Human </a:t>
            </a:r>
            <a:r>
              <a:rPr kumimoji="0" lang="en-US" sz="1400" dirty="0" smtClean="0">
                <a:solidFill>
                  <a:schemeClr val="tx2"/>
                </a:solidFill>
              </a:rPr>
              <a:t>Services (USDHHS). </a:t>
            </a:r>
            <a:r>
              <a:rPr kumimoji="0" lang="en-US" sz="1400" dirty="0">
                <a:solidFill>
                  <a:schemeClr val="tx2"/>
                </a:solidFill>
              </a:rPr>
              <a:t>(2004</a:t>
            </a:r>
            <a:r>
              <a:rPr kumimoji="0" lang="en-US" sz="1400" dirty="0" smtClean="0">
                <a:solidFill>
                  <a:schemeClr val="tx2"/>
                </a:solidFill>
              </a:rPr>
              <a:t>).</a:t>
            </a:r>
          </a:p>
          <a:p>
            <a:pPr algn="r" eaLnBrk="1" hangingPunct="1">
              <a:lnSpc>
                <a:spcPct val="100000"/>
              </a:lnSpc>
              <a:spcBef>
                <a:spcPts val="0"/>
              </a:spcBef>
              <a:buClr>
                <a:schemeClr val="tx1"/>
              </a:buClr>
              <a:buSzPct val="60000"/>
              <a:buFont typeface="Wingdings" pitchFamily="2" charset="2"/>
              <a:buNone/>
            </a:pPr>
            <a:r>
              <a:rPr kumimoji="0" lang="en-US" sz="1400" i="1" dirty="0" smtClean="0">
                <a:solidFill>
                  <a:schemeClr val="tx2"/>
                </a:solidFill>
              </a:rPr>
              <a:t>The </a:t>
            </a:r>
            <a:r>
              <a:rPr kumimoji="0" lang="en-US" sz="1400" i="1" dirty="0">
                <a:solidFill>
                  <a:schemeClr val="tx2"/>
                </a:solidFill>
              </a:rPr>
              <a:t>Health Consequences of Smoking: A Report of the Surgeon General</a:t>
            </a:r>
            <a:r>
              <a:rPr kumimoji="0" lang="en-US" sz="1800" dirty="0">
                <a:solidFill>
                  <a:schemeClr val="tx2"/>
                </a:solidFill>
                <a:latin typeface="Tahoma" pitchFamily="34" charset="0"/>
              </a:rPr>
              <a:t>.</a:t>
            </a:r>
          </a:p>
        </p:txBody>
      </p:sp>
      <p:sp>
        <p:nvSpPr>
          <p:cNvPr id="30725" name="Text Box 5"/>
          <p:cNvSpPr txBox="1">
            <a:spLocks noChangeArrowheads="1"/>
          </p:cNvSpPr>
          <p:nvPr/>
        </p:nvSpPr>
        <p:spPr bwMode="auto">
          <a:xfrm>
            <a:off x="338138" y="2014538"/>
            <a:ext cx="5421312" cy="476250"/>
          </a:xfrm>
          <a:prstGeom prst="rect">
            <a:avLst/>
          </a:prstGeom>
          <a:solidFill>
            <a:schemeClr val="folHlink"/>
          </a:solidFill>
          <a:ln w="9525" algn="ctr">
            <a:noFill/>
            <a:miter lim="800000"/>
            <a:headEnd/>
            <a:tailEnd/>
          </a:ln>
        </p:spPr>
        <p:txBody>
          <a:bodyPr wrap="none">
            <a:spAutoFit/>
          </a:bodyPr>
          <a:lstStyle/>
          <a:p>
            <a:pPr algn="ctr" eaLnBrk="1" hangingPunct="1">
              <a:lnSpc>
                <a:spcPct val="90000"/>
              </a:lnSpc>
              <a:spcBef>
                <a:spcPct val="70000"/>
              </a:spcBef>
              <a:buClr>
                <a:schemeClr val="tx1"/>
              </a:buClr>
              <a:buSzPct val="60000"/>
              <a:buFont typeface="Wingdings" pitchFamily="2" charset="2"/>
              <a:buNone/>
            </a:pPr>
            <a:r>
              <a:rPr kumimoji="0" lang="en-US" altLang="en-US" sz="2800" b="1">
                <a:solidFill>
                  <a:schemeClr val="bg1"/>
                </a:solidFill>
              </a:rPr>
              <a:t>FOUR MAJOR CONCLUSIONS:</a:t>
            </a:r>
            <a:endParaRPr kumimoji="0" lang="en-US" sz="2800" b="1">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mtClean="0"/>
              <a:t>NRT: RATIONALE for USE</a:t>
            </a:r>
          </a:p>
        </p:txBody>
      </p:sp>
      <p:sp>
        <p:nvSpPr>
          <p:cNvPr id="16387" name="Rectangle 3"/>
          <p:cNvSpPr>
            <a:spLocks noGrp="1" noChangeArrowheads="1"/>
          </p:cNvSpPr>
          <p:nvPr>
            <p:ph type="body" idx="4294967295"/>
          </p:nvPr>
        </p:nvSpPr>
        <p:spPr>
          <a:xfrm>
            <a:off x="739775" y="2460625"/>
            <a:ext cx="7924800" cy="3998913"/>
          </a:xfrm>
        </p:spPr>
        <p:txBody>
          <a:bodyPr/>
          <a:lstStyle/>
          <a:p>
            <a:pPr eaLnBrk="1" hangingPunct="1"/>
            <a:r>
              <a:rPr lang="en-US" smtClean="0"/>
              <a:t>Reduces physical withdrawal from nicotine</a:t>
            </a:r>
          </a:p>
          <a:p>
            <a:pPr eaLnBrk="1" hangingPunct="1">
              <a:spcBef>
                <a:spcPct val="50000"/>
              </a:spcBef>
            </a:pPr>
            <a:r>
              <a:rPr lang="en-US" smtClean="0"/>
              <a:t>Eliminates the immediate, reinforcing effects of nicotine that is rapidly absorbed via tobacco smoke</a:t>
            </a:r>
          </a:p>
          <a:p>
            <a:pPr eaLnBrk="1" hangingPunct="1">
              <a:spcBef>
                <a:spcPct val="50000"/>
              </a:spcBef>
            </a:pPr>
            <a:r>
              <a:rPr lang="en-US" smtClean="0"/>
              <a:t>Allows patient to focus on behavioral and psychological aspects of tobacco cessation</a:t>
            </a:r>
          </a:p>
        </p:txBody>
      </p:sp>
      <p:sp>
        <p:nvSpPr>
          <p:cNvPr id="2340868" name="Text Box 4"/>
          <p:cNvSpPr txBox="1">
            <a:spLocks noChangeArrowheads="1"/>
          </p:cNvSpPr>
          <p:nvPr/>
        </p:nvSpPr>
        <p:spPr bwMode="auto">
          <a:xfrm>
            <a:off x="0" y="6400800"/>
            <a:ext cx="9144000" cy="457200"/>
          </a:xfrm>
          <a:prstGeom prst="rect">
            <a:avLst/>
          </a:prstGeom>
          <a:solidFill>
            <a:schemeClr val="tx1"/>
          </a:solidFill>
          <a:ln w="6350">
            <a:noFill/>
            <a:miter lim="800000"/>
            <a:headEnd/>
            <a:tailEnd/>
          </a:ln>
          <a:effectLst/>
        </p:spPr>
        <p:txBody>
          <a:bodyPr>
            <a:spAutoFit/>
          </a:bodyPr>
          <a:lstStyle/>
          <a:p>
            <a:pPr algn="ctr" eaLnBrk="1" hangingPunct="1">
              <a:lnSpc>
                <a:spcPct val="100000"/>
              </a:lnSpc>
              <a:spcBef>
                <a:spcPct val="100000"/>
              </a:spcBef>
              <a:spcAft>
                <a:spcPct val="20000"/>
              </a:spcAft>
              <a:buClr>
                <a:schemeClr val="tx1"/>
              </a:buClr>
              <a:buSzPct val="60000"/>
              <a:buFont typeface="Wingdings" pitchFamily="2" charset="2"/>
              <a:buNone/>
              <a:defRPr/>
            </a:pPr>
            <a:r>
              <a:rPr kumimoji="0" lang="en-US" sz="2400" b="1">
                <a:solidFill>
                  <a:schemeClr val="bg1"/>
                </a:solidFill>
                <a:effectLst>
                  <a:outerShdw blurRad="38100" dist="38100" dir="2700000" algn="tl">
                    <a:srgbClr val="1C1C1C"/>
                  </a:outerShdw>
                </a:effectLst>
                <a:latin typeface="Tahoma" pitchFamily="34" charset="0"/>
                <a:cs typeface="Arial" charset="0"/>
              </a:rPr>
              <a:t>NRT products approximately doubles quit rates.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0868"/>
                                        </p:tgtEl>
                                        <p:attrNameLst>
                                          <p:attrName>style.visibility</p:attrName>
                                        </p:attrNameLst>
                                      </p:cBhvr>
                                      <p:to>
                                        <p:strVal val="visible"/>
                                      </p:to>
                                    </p:set>
                                    <p:animEffect transition="in" filter="dissolve">
                                      <p:cBhvr>
                                        <p:cTn id="7" dur="500"/>
                                        <p:tgtEl>
                                          <p:spTgt spid="2340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086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4294967295"/>
          </p:nvPr>
        </p:nvSpPr>
        <p:spPr>
          <a:xfrm>
            <a:off x="525463" y="2105025"/>
            <a:ext cx="4806950" cy="4114800"/>
          </a:xfrm>
        </p:spPr>
        <p:txBody>
          <a:bodyPr/>
          <a:lstStyle/>
          <a:p>
            <a:pPr eaLnBrk="1" hangingPunct="1">
              <a:lnSpc>
                <a:spcPct val="80000"/>
              </a:lnSpc>
              <a:buFont typeface="Wingdings" pitchFamily="2" charset="2"/>
              <a:buNone/>
            </a:pPr>
            <a:r>
              <a:rPr lang="en-US" altLang="en-US" sz="2200" b="1" dirty="0" err="1" smtClean="0"/>
              <a:t>Polacrilex</a:t>
            </a:r>
            <a:r>
              <a:rPr lang="en-US" altLang="en-US" sz="2200" b="1" dirty="0" smtClean="0"/>
              <a:t> gum</a:t>
            </a:r>
          </a:p>
          <a:p>
            <a:pPr lvl="1" eaLnBrk="1" hangingPunct="1">
              <a:lnSpc>
                <a:spcPct val="80000"/>
              </a:lnSpc>
            </a:pPr>
            <a:r>
              <a:rPr lang="en-US" altLang="en-US" sz="2000" dirty="0" err="1" smtClean="0"/>
              <a:t>Nicorette</a:t>
            </a:r>
            <a:r>
              <a:rPr lang="en-US" altLang="en-US" sz="2000" dirty="0" smtClean="0"/>
              <a:t> (</a:t>
            </a:r>
            <a:r>
              <a:rPr lang="en-US" altLang="en-US" sz="1800" dirty="0" smtClean="0"/>
              <a:t>OTC)</a:t>
            </a:r>
          </a:p>
          <a:p>
            <a:pPr lvl="1" eaLnBrk="1" hangingPunct="1">
              <a:lnSpc>
                <a:spcPct val="80000"/>
              </a:lnSpc>
            </a:pPr>
            <a:r>
              <a:rPr lang="en-US" altLang="en-US" sz="2000" dirty="0" smtClean="0"/>
              <a:t>Generic nicotine gum (OTC)</a:t>
            </a:r>
          </a:p>
          <a:p>
            <a:pPr eaLnBrk="1" hangingPunct="1">
              <a:lnSpc>
                <a:spcPct val="80000"/>
              </a:lnSpc>
              <a:buFont typeface="Wingdings" pitchFamily="2" charset="2"/>
              <a:buNone/>
            </a:pPr>
            <a:r>
              <a:rPr lang="en-US" altLang="en-US" sz="2200" b="1" dirty="0" smtClean="0"/>
              <a:t>Lozenge</a:t>
            </a:r>
          </a:p>
          <a:p>
            <a:pPr lvl="1" eaLnBrk="1" hangingPunct="1">
              <a:lnSpc>
                <a:spcPct val="80000"/>
              </a:lnSpc>
            </a:pPr>
            <a:r>
              <a:rPr lang="en-US" altLang="en-US" sz="2000" dirty="0" err="1" smtClean="0"/>
              <a:t>Nicorette</a:t>
            </a:r>
            <a:r>
              <a:rPr lang="en-US" altLang="en-US" sz="2000" dirty="0" smtClean="0"/>
              <a:t> Lozenge (OTC)</a:t>
            </a:r>
          </a:p>
          <a:p>
            <a:pPr lvl="1" eaLnBrk="1" hangingPunct="1">
              <a:lnSpc>
                <a:spcPct val="80000"/>
              </a:lnSpc>
            </a:pPr>
            <a:r>
              <a:rPr lang="en-US" altLang="en-US" sz="2000" dirty="0" err="1" smtClean="0"/>
              <a:t>Nicorette</a:t>
            </a:r>
            <a:r>
              <a:rPr lang="en-US" altLang="en-US" sz="2000" dirty="0" smtClean="0"/>
              <a:t> Mini Lozenge (OTC)</a:t>
            </a:r>
          </a:p>
          <a:p>
            <a:pPr lvl="1" eaLnBrk="1" hangingPunct="1">
              <a:lnSpc>
                <a:spcPct val="80000"/>
              </a:lnSpc>
            </a:pPr>
            <a:r>
              <a:rPr lang="en-US" altLang="en-US" sz="2000" dirty="0" smtClean="0"/>
              <a:t>Generic nicotine lozenge (OTC)</a:t>
            </a:r>
          </a:p>
          <a:p>
            <a:pPr eaLnBrk="1" hangingPunct="1">
              <a:lnSpc>
                <a:spcPct val="80000"/>
              </a:lnSpc>
              <a:buFont typeface="Wingdings" pitchFamily="2" charset="2"/>
              <a:buNone/>
            </a:pPr>
            <a:r>
              <a:rPr lang="en-US" altLang="en-US" sz="2200" b="1" dirty="0" err="1" smtClean="0"/>
              <a:t>Transdermal</a:t>
            </a:r>
            <a:r>
              <a:rPr lang="en-US" altLang="en-US" sz="2200" b="1" dirty="0" smtClean="0"/>
              <a:t> patch</a:t>
            </a:r>
          </a:p>
          <a:p>
            <a:pPr lvl="1" eaLnBrk="1" hangingPunct="1">
              <a:lnSpc>
                <a:spcPct val="80000"/>
              </a:lnSpc>
            </a:pPr>
            <a:r>
              <a:rPr lang="en-US" altLang="en-US" sz="2000" dirty="0" err="1" smtClean="0"/>
              <a:t>NicoDerm</a:t>
            </a:r>
            <a:r>
              <a:rPr lang="en-US" altLang="en-US" sz="2000" dirty="0" smtClean="0"/>
              <a:t> CQ</a:t>
            </a:r>
            <a:r>
              <a:rPr lang="en-US" altLang="en-US" sz="2400" dirty="0" smtClean="0"/>
              <a:t> </a:t>
            </a:r>
            <a:r>
              <a:rPr lang="en-US" altLang="en-US" sz="1800" dirty="0" smtClean="0"/>
              <a:t>(OTC)</a:t>
            </a:r>
            <a:endParaRPr lang="en-US" altLang="en-US" sz="2400" dirty="0" smtClean="0"/>
          </a:p>
          <a:p>
            <a:pPr lvl="1" eaLnBrk="1" hangingPunct="1">
              <a:lnSpc>
                <a:spcPct val="80000"/>
              </a:lnSpc>
            </a:pPr>
            <a:r>
              <a:rPr lang="en-US" altLang="en-US" sz="2000" dirty="0" smtClean="0"/>
              <a:t>Generic nicotine patches </a:t>
            </a:r>
            <a:r>
              <a:rPr lang="en-US" altLang="en-US" sz="1800" dirty="0" smtClean="0"/>
              <a:t>(OTC, Rx)</a:t>
            </a:r>
          </a:p>
          <a:p>
            <a:pPr lvl="1" eaLnBrk="1" hangingPunct="1">
              <a:lnSpc>
                <a:spcPct val="80000"/>
              </a:lnSpc>
              <a:buFont typeface="Wingdings" pitchFamily="2" charset="2"/>
              <a:buNone/>
            </a:pPr>
            <a:endParaRPr lang="en-US" altLang="en-US" sz="2200" b="1" dirty="0" smtClean="0"/>
          </a:p>
        </p:txBody>
      </p:sp>
      <p:sp>
        <p:nvSpPr>
          <p:cNvPr id="17411" name="Rectangle 3"/>
          <p:cNvSpPr>
            <a:spLocks noChangeArrowheads="1"/>
          </p:cNvSpPr>
          <p:nvPr/>
        </p:nvSpPr>
        <p:spPr bwMode="auto">
          <a:xfrm>
            <a:off x="4870450" y="2105025"/>
            <a:ext cx="3892550" cy="3998913"/>
          </a:xfrm>
          <a:prstGeom prst="rect">
            <a:avLst/>
          </a:prstGeom>
          <a:noFill/>
          <a:ln w="9525">
            <a:noFill/>
            <a:miter lim="800000"/>
            <a:headEnd/>
            <a:tailEnd/>
          </a:ln>
        </p:spPr>
        <p:txBody>
          <a:bodyPr/>
          <a:lstStyle/>
          <a:p>
            <a:pPr marL="342900" indent="-342900" eaLnBrk="1" hangingPunct="1">
              <a:lnSpc>
                <a:spcPct val="100000"/>
              </a:lnSpc>
              <a:spcBef>
                <a:spcPct val="20000"/>
              </a:spcBef>
              <a:buClr>
                <a:schemeClr val="hlink"/>
              </a:buClr>
              <a:buSzPct val="55000"/>
              <a:buFont typeface="Wingdings" pitchFamily="2" charset="2"/>
              <a:buNone/>
            </a:pPr>
            <a:r>
              <a:rPr kumimoji="0" lang="en-US" altLang="en-US" sz="2200" b="1">
                <a:latin typeface="Tahoma" pitchFamily="34" charset="0"/>
                <a:cs typeface="Arial" pitchFamily="34" charset="0"/>
              </a:rPr>
              <a:t>Nasal spray</a:t>
            </a:r>
          </a:p>
          <a:p>
            <a:pPr marL="742950" lvl="1" indent="-285750" eaLnBrk="1" hangingPunct="1">
              <a:lnSpc>
                <a:spcPct val="100000"/>
              </a:lnSpc>
              <a:spcBef>
                <a:spcPct val="20000"/>
              </a:spcBef>
              <a:buClr>
                <a:schemeClr val="hlink"/>
              </a:buClr>
              <a:buSzPct val="55000"/>
              <a:buFont typeface="Wingdings" pitchFamily="2" charset="2"/>
              <a:buChar char="n"/>
            </a:pPr>
            <a:r>
              <a:rPr kumimoji="0" lang="en-US" altLang="en-US" sz="2000">
                <a:latin typeface="Tahoma" pitchFamily="34" charset="0"/>
                <a:cs typeface="Arial" pitchFamily="34" charset="0"/>
              </a:rPr>
              <a:t>Nicotrol NS (Rx)</a:t>
            </a:r>
          </a:p>
          <a:p>
            <a:pPr marL="342900" indent="-342900" eaLnBrk="1" hangingPunct="1">
              <a:lnSpc>
                <a:spcPct val="100000"/>
              </a:lnSpc>
              <a:spcBef>
                <a:spcPct val="20000"/>
              </a:spcBef>
              <a:buClr>
                <a:schemeClr val="hlink"/>
              </a:buClr>
              <a:buSzPct val="55000"/>
              <a:buFont typeface="Wingdings" pitchFamily="2" charset="2"/>
              <a:buNone/>
            </a:pPr>
            <a:endParaRPr kumimoji="0" lang="en-US" altLang="en-US" sz="2000" b="1">
              <a:latin typeface="Tahoma" pitchFamily="34" charset="0"/>
              <a:cs typeface="Arial" pitchFamily="34" charset="0"/>
            </a:endParaRPr>
          </a:p>
          <a:p>
            <a:pPr marL="342900" indent="-342900" eaLnBrk="1" hangingPunct="1">
              <a:lnSpc>
                <a:spcPct val="100000"/>
              </a:lnSpc>
              <a:spcBef>
                <a:spcPct val="20000"/>
              </a:spcBef>
              <a:buClr>
                <a:schemeClr val="hlink"/>
              </a:buClr>
              <a:buSzPct val="55000"/>
              <a:buFont typeface="Wingdings" pitchFamily="2" charset="2"/>
              <a:buNone/>
            </a:pPr>
            <a:r>
              <a:rPr kumimoji="0" lang="en-US" altLang="en-US" sz="2200" b="1">
                <a:latin typeface="Tahoma" pitchFamily="34" charset="0"/>
                <a:cs typeface="Arial" pitchFamily="34" charset="0"/>
              </a:rPr>
              <a:t>Inhaler</a:t>
            </a:r>
          </a:p>
          <a:p>
            <a:pPr marL="742950" lvl="1" indent="-285750" eaLnBrk="1" hangingPunct="1">
              <a:lnSpc>
                <a:spcPct val="100000"/>
              </a:lnSpc>
              <a:spcBef>
                <a:spcPct val="20000"/>
              </a:spcBef>
              <a:buClr>
                <a:schemeClr val="hlink"/>
              </a:buClr>
              <a:buSzPct val="55000"/>
              <a:buFont typeface="Wingdings" pitchFamily="2" charset="2"/>
              <a:buChar char="n"/>
            </a:pPr>
            <a:r>
              <a:rPr kumimoji="0" lang="en-US" altLang="en-US" sz="2000">
                <a:latin typeface="Tahoma" pitchFamily="34" charset="0"/>
                <a:cs typeface="Arial" pitchFamily="34" charset="0"/>
              </a:rPr>
              <a:t>Nicotrol (Rx)</a:t>
            </a:r>
          </a:p>
          <a:p>
            <a:pPr marL="342900" indent="-342900" eaLnBrk="1" hangingPunct="1">
              <a:lnSpc>
                <a:spcPct val="100000"/>
              </a:lnSpc>
              <a:spcBef>
                <a:spcPct val="20000"/>
              </a:spcBef>
              <a:buClr>
                <a:schemeClr val="hlink"/>
              </a:buClr>
              <a:buSzPct val="55000"/>
              <a:buFont typeface="Wingdings" pitchFamily="2" charset="2"/>
              <a:buNone/>
            </a:pPr>
            <a:endParaRPr kumimoji="0" lang="en-US" altLang="en-US" sz="2000">
              <a:latin typeface="Tahoma" pitchFamily="34" charset="0"/>
              <a:cs typeface="Arial" pitchFamily="34" charset="0"/>
            </a:endParaRPr>
          </a:p>
        </p:txBody>
      </p:sp>
      <p:sp>
        <p:nvSpPr>
          <p:cNvPr id="17412" name="Rectangle 4"/>
          <p:cNvSpPr>
            <a:spLocks noGrp="1" noChangeArrowheads="1"/>
          </p:cNvSpPr>
          <p:nvPr>
            <p:ph type="title" idx="4294967295"/>
          </p:nvPr>
        </p:nvSpPr>
        <p:spPr/>
        <p:txBody>
          <a:bodyPr/>
          <a:lstStyle/>
          <a:p>
            <a:pPr eaLnBrk="1" hangingPunct="1"/>
            <a:r>
              <a:rPr lang="en-US" smtClean="0"/>
              <a:t>NRT: PRODUCTS</a:t>
            </a:r>
          </a:p>
        </p:txBody>
      </p:sp>
      <p:sp>
        <p:nvSpPr>
          <p:cNvPr id="17413" name="Freeform 6"/>
          <p:cNvSpPr>
            <a:spLocks noChangeAspect="1"/>
          </p:cNvSpPr>
          <p:nvPr/>
        </p:nvSpPr>
        <p:spPr bwMode="auto">
          <a:xfrm rot="-176173">
            <a:off x="6594475" y="4525963"/>
            <a:ext cx="244475" cy="900112"/>
          </a:xfrm>
          <a:custGeom>
            <a:avLst/>
            <a:gdLst>
              <a:gd name="T0" fmla="*/ 2147483647 w 219"/>
              <a:gd name="T1" fmla="*/ 2147483647 h 774"/>
              <a:gd name="T2" fmla="*/ 2147483647 w 219"/>
              <a:gd name="T3" fmla="*/ 2147483647 h 774"/>
              <a:gd name="T4" fmla="*/ 2147483647 w 219"/>
              <a:gd name="T5" fmla="*/ 2147483647 h 774"/>
              <a:gd name="T6" fmla="*/ 2147483647 w 219"/>
              <a:gd name="T7" fmla="*/ 2147483647 h 774"/>
              <a:gd name="T8" fmla="*/ 2147483647 w 219"/>
              <a:gd name="T9" fmla="*/ 2147483647 h 774"/>
              <a:gd name="T10" fmla="*/ 2147483647 w 219"/>
              <a:gd name="T11" fmla="*/ 2147483647 h 774"/>
              <a:gd name="T12" fmla="*/ 2147483647 w 219"/>
              <a:gd name="T13" fmla="*/ 2147483647 h 774"/>
              <a:gd name="T14" fmla="*/ 2147483647 w 219"/>
              <a:gd name="T15" fmla="*/ 2147483647 h 774"/>
              <a:gd name="T16" fmla="*/ 2147483647 w 219"/>
              <a:gd name="T17" fmla="*/ 2147483647 h 774"/>
              <a:gd name="T18" fmla="*/ 2147483647 w 219"/>
              <a:gd name="T19" fmla="*/ 2147483647 h 774"/>
              <a:gd name="T20" fmla="*/ 2147483647 w 219"/>
              <a:gd name="T21" fmla="*/ 2147483647 h 774"/>
              <a:gd name="T22" fmla="*/ 2147483647 w 219"/>
              <a:gd name="T23" fmla="*/ 2147483647 h 774"/>
              <a:gd name="T24" fmla="*/ 2147483647 w 219"/>
              <a:gd name="T25" fmla="*/ 2147483647 h 774"/>
              <a:gd name="T26" fmla="*/ 2147483647 w 219"/>
              <a:gd name="T27" fmla="*/ 2147483647 h 774"/>
              <a:gd name="T28" fmla="*/ 2147483647 w 219"/>
              <a:gd name="T29" fmla="*/ 2147483647 h 774"/>
              <a:gd name="T30" fmla="*/ 2147483647 w 219"/>
              <a:gd name="T31" fmla="*/ 2147483647 h 774"/>
              <a:gd name="T32" fmla="*/ 2147483647 w 219"/>
              <a:gd name="T33" fmla="*/ 2147483647 h 774"/>
              <a:gd name="T34" fmla="*/ 2147483647 w 219"/>
              <a:gd name="T35" fmla="*/ 2147483647 h 774"/>
              <a:gd name="T36" fmla="*/ 2147483647 w 219"/>
              <a:gd name="T37" fmla="*/ 2147483647 h 774"/>
              <a:gd name="T38" fmla="*/ 2147483647 w 219"/>
              <a:gd name="T39" fmla="*/ 2147483647 h 774"/>
              <a:gd name="T40" fmla="*/ 2147483647 w 219"/>
              <a:gd name="T41" fmla="*/ 2147483647 h 774"/>
              <a:gd name="T42" fmla="*/ 2147483647 w 219"/>
              <a:gd name="T43" fmla="*/ 2147483647 h 774"/>
              <a:gd name="T44" fmla="*/ 2147483647 w 219"/>
              <a:gd name="T45" fmla="*/ 2147483647 h 774"/>
              <a:gd name="T46" fmla="*/ 2147483647 w 219"/>
              <a:gd name="T47" fmla="*/ 2147483647 h 774"/>
              <a:gd name="T48" fmla="*/ 2147483647 w 219"/>
              <a:gd name="T49" fmla="*/ 2147483647 h 774"/>
              <a:gd name="T50" fmla="*/ 2147483647 w 219"/>
              <a:gd name="T51" fmla="*/ 2147483647 h 774"/>
              <a:gd name="T52" fmla="*/ 2147483647 w 219"/>
              <a:gd name="T53" fmla="*/ 2147483647 h 774"/>
              <a:gd name="T54" fmla="*/ 2147483647 w 219"/>
              <a:gd name="T55" fmla="*/ 2147483647 h 774"/>
              <a:gd name="T56" fmla="*/ 2147483647 w 219"/>
              <a:gd name="T57" fmla="*/ 2147483647 h 774"/>
              <a:gd name="T58" fmla="*/ 2147483647 w 219"/>
              <a:gd name="T59" fmla="*/ 2147483647 h 774"/>
              <a:gd name="T60" fmla="*/ 2147483647 w 219"/>
              <a:gd name="T61" fmla="*/ 2147483647 h 774"/>
              <a:gd name="T62" fmla="*/ 2147483647 w 219"/>
              <a:gd name="T63" fmla="*/ 2147483647 h 774"/>
              <a:gd name="T64" fmla="*/ 2147483647 w 219"/>
              <a:gd name="T65" fmla="*/ 2147483647 h 774"/>
              <a:gd name="T66" fmla="*/ 2147483647 w 219"/>
              <a:gd name="T67" fmla="*/ 2147483647 h 774"/>
              <a:gd name="T68" fmla="*/ 2147483647 w 219"/>
              <a:gd name="T69" fmla="*/ 2147483647 h 774"/>
              <a:gd name="T70" fmla="*/ 2147483647 w 219"/>
              <a:gd name="T71" fmla="*/ 2147483647 h 774"/>
              <a:gd name="T72" fmla="*/ 2147483647 w 219"/>
              <a:gd name="T73" fmla="*/ 2147483647 h 774"/>
              <a:gd name="T74" fmla="*/ 2147483647 w 219"/>
              <a:gd name="T75" fmla="*/ 2147483647 h 774"/>
              <a:gd name="T76" fmla="*/ 2147483647 w 219"/>
              <a:gd name="T77" fmla="*/ 2147483647 h 774"/>
              <a:gd name="T78" fmla="*/ 2147483647 w 219"/>
              <a:gd name="T79" fmla="*/ 2147483647 h 774"/>
              <a:gd name="T80" fmla="*/ 2147483647 w 219"/>
              <a:gd name="T81" fmla="*/ 2147483647 h 774"/>
              <a:gd name="T82" fmla="*/ 2147483647 w 219"/>
              <a:gd name="T83" fmla="*/ 2147483647 h 774"/>
              <a:gd name="T84" fmla="*/ 2147483647 w 219"/>
              <a:gd name="T85" fmla="*/ 0 h 7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9"/>
              <a:gd name="T130" fmla="*/ 0 h 774"/>
              <a:gd name="T131" fmla="*/ 219 w 219"/>
              <a:gd name="T132" fmla="*/ 774 h 7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9" h="774">
                <a:moveTo>
                  <a:pt x="81" y="115"/>
                </a:moveTo>
                <a:lnTo>
                  <a:pt x="71" y="131"/>
                </a:lnTo>
                <a:lnTo>
                  <a:pt x="59" y="147"/>
                </a:lnTo>
                <a:lnTo>
                  <a:pt x="49" y="163"/>
                </a:lnTo>
                <a:lnTo>
                  <a:pt x="40" y="178"/>
                </a:lnTo>
                <a:lnTo>
                  <a:pt x="32" y="194"/>
                </a:lnTo>
                <a:lnTo>
                  <a:pt x="25" y="211"/>
                </a:lnTo>
                <a:lnTo>
                  <a:pt x="21" y="228"/>
                </a:lnTo>
                <a:lnTo>
                  <a:pt x="18" y="246"/>
                </a:lnTo>
                <a:lnTo>
                  <a:pt x="22" y="269"/>
                </a:lnTo>
                <a:lnTo>
                  <a:pt x="33" y="288"/>
                </a:lnTo>
                <a:lnTo>
                  <a:pt x="49" y="303"/>
                </a:lnTo>
                <a:lnTo>
                  <a:pt x="67" y="317"/>
                </a:lnTo>
                <a:lnTo>
                  <a:pt x="85" y="332"/>
                </a:lnTo>
                <a:lnTo>
                  <a:pt x="101" y="348"/>
                </a:lnTo>
                <a:lnTo>
                  <a:pt x="111" y="367"/>
                </a:lnTo>
                <a:lnTo>
                  <a:pt x="115" y="393"/>
                </a:lnTo>
                <a:lnTo>
                  <a:pt x="109" y="418"/>
                </a:lnTo>
                <a:lnTo>
                  <a:pt x="97" y="436"/>
                </a:lnTo>
                <a:lnTo>
                  <a:pt x="79" y="451"/>
                </a:lnTo>
                <a:lnTo>
                  <a:pt x="58" y="463"/>
                </a:lnTo>
                <a:lnTo>
                  <a:pt x="37" y="477"/>
                </a:lnTo>
                <a:lnTo>
                  <a:pt x="18" y="493"/>
                </a:lnTo>
                <a:lnTo>
                  <a:pt x="6" y="513"/>
                </a:lnTo>
                <a:lnTo>
                  <a:pt x="0" y="542"/>
                </a:lnTo>
                <a:lnTo>
                  <a:pt x="2" y="557"/>
                </a:lnTo>
                <a:lnTo>
                  <a:pt x="8" y="571"/>
                </a:lnTo>
                <a:lnTo>
                  <a:pt x="18" y="585"/>
                </a:lnTo>
                <a:lnTo>
                  <a:pt x="32" y="597"/>
                </a:lnTo>
                <a:lnTo>
                  <a:pt x="48" y="610"/>
                </a:lnTo>
                <a:lnTo>
                  <a:pt x="64" y="621"/>
                </a:lnTo>
                <a:lnTo>
                  <a:pt x="82" y="632"/>
                </a:lnTo>
                <a:lnTo>
                  <a:pt x="100" y="644"/>
                </a:lnTo>
                <a:lnTo>
                  <a:pt x="116" y="656"/>
                </a:lnTo>
                <a:lnTo>
                  <a:pt x="132" y="667"/>
                </a:lnTo>
                <a:lnTo>
                  <a:pt x="144" y="681"/>
                </a:lnTo>
                <a:lnTo>
                  <a:pt x="155" y="695"/>
                </a:lnTo>
                <a:lnTo>
                  <a:pt x="160" y="708"/>
                </a:lnTo>
                <a:lnTo>
                  <a:pt x="161" y="724"/>
                </a:lnTo>
                <a:lnTo>
                  <a:pt x="158" y="741"/>
                </a:lnTo>
                <a:lnTo>
                  <a:pt x="148" y="759"/>
                </a:lnTo>
                <a:lnTo>
                  <a:pt x="209" y="774"/>
                </a:lnTo>
                <a:lnTo>
                  <a:pt x="217" y="744"/>
                </a:lnTo>
                <a:lnTo>
                  <a:pt x="219" y="720"/>
                </a:lnTo>
                <a:lnTo>
                  <a:pt x="216" y="698"/>
                </a:lnTo>
                <a:lnTo>
                  <a:pt x="209" y="680"/>
                </a:lnTo>
                <a:lnTo>
                  <a:pt x="199" y="664"/>
                </a:lnTo>
                <a:lnTo>
                  <a:pt x="185" y="650"/>
                </a:lnTo>
                <a:lnTo>
                  <a:pt x="170" y="639"/>
                </a:lnTo>
                <a:lnTo>
                  <a:pt x="155" y="628"/>
                </a:lnTo>
                <a:lnTo>
                  <a:pt x="136" y="619"/>
                </a:lnTo>
                <a:lnTo>
                  <a:pt x="119" y="610"/>
                </a:lnTo>
                <a:lnTo>
                  <a:pt x="103" y="602"/>
                </a:lnTo>
                <a:lnTo>
                  <a:pt x="89" y="593"/>
                </a:lnTo>
                <a:lnTo>
                  <a:pt x="76" y="582"/>
                </a:lnTo>
                <a:lnTo>
                  <a:pt x="66" y="571"/>
                </a:lnTo>
                <a:lnTo>
                  <a:pt x="60" y="559"/>
                </a:lnTo>
                <a:lnTo>
                  <a:pt x="58" y="544"/>
                </a:lnTo>
                <a:lnTo>
                  <a:pt x="64" y="517"/>
                </a:lnTo>
                <a:lnTo>
                  <a:pt x="76" y="496"/>
                </a:lnTo>
                <a:lnTo>
                  <a:pt x="94" y="483"/>
                </a:lnTo>
                <a:lnTo>
                  <a:pt x="114" y="470"/>
                </a:lnTo>
                <a:lnTo>
                  <a:pt x="134" y="460"/>
                </a:lnTo>
                <a:lnTo>
                  <a:pt x="151" y="446"/>
                </a:lnTo>
                <a:lnTo>
                  <a:pt x="164" y="428"/>
                </a:lnTo>
                <a:lnTo>
                  <a:pt x="169" y="403"/>
                </a:lnTo>
                <a:lnTo>
                  <a:pt x="166" y="378"/>
                </a:lnTo>
                <a:lnTo>
                  <a:pt x="156" y="358"/>
                </a:lnTo>
                <a:lnTo>
                  <a:pt x="140" y="342"/>
                </a:lnTo>
                <a:lnTo>
                  <a:pt x="123" y="328"/>
                </a:lnTo>
                <a:lnTo>
                  <a:pt x="105" y="315"/>
                </a:lnTo>
                <a:lnTo>
                  <a:pt x="89" y="300"/>
                </a:lnTo>
                <a:lnTo>
                  <a:pt x="79" y="282"/>
                </a:lnTo>
                <a:lnTo>
                  <a:pt x="75" y="258"/>
                </a:lnTo>
                <a:lnTo>
                  <a:pt x="79" y="233"/>
                </a:lnTo>
                <a:lnTo>
                  <a:pt x="88" y="209"/>
                </a:lnTo>
                <a:lnTo>
                  <a:pt x="100" y="187"/>
                </a:lnTo>
                <a:lnTo>
                  <a:pt x="114" y="165"/>
                </a:lnTo>
                <a:lnTo>
                  <a:pt x="128" y="143"/>
                </a:lnTo>
                <a:lnTo>
                  <a:pt x="143" y="119"/>
                </a:lnTo>
                <a:lnTo>
                  <a:pt x="155" y="93"/>
                </a:lnTo>
                <a:lnTo>
                  <a:pt x="164" y="63"/>
                </a:lnTo>
                <a:lnTo>
                  <a:pt x="167" y="46"/>
                </a:lnTo>
                <a:lnTo>
                  <a:pt x="168" y="30"/>
                </a:lnTo>
                <a:lnTo>
                  <a:pt x="169" y="14"/>
                </a:lnTo>
                <a:lnTo>
                  <a:pt x="169" y="0"/>
                </a:lnTo>
                <a:lnTo>
                  <a:pt x="81" y="115"/>
                </a:lnTo>
                <a:close/>
              </a:path>
            </a:pathLst>
          </a:custGeom>
          <a:solidFill>
            <a:schemeClr val="tx2"/>
          </a:solidFill>
          <a:ln w="9525">
            <a:noFill/>
            <a:round/>
            <a:headEnd/>
            <a:tailEnd/>
          </a:ln>
        </p:spPr>
        <p:txBody>
          <a:bodyPr/>
          <a:lstStyle/>
          <a:p>
            <a:endParaRPr lang="en-US"/>
          </a:p>
        </p:txBody>
      </p:sp>
      <p:sp>
        <p:nvSpPr>
          <p:cNvPr id="17414" name="Freeform 7"/>
          <p:cNvSpPr>
            <a:spLocks noChangeAspect="1"/>
          </p:cNvSpPr>
          <p:nvPr/>
        </p:nvSpPr>
        <p:spPr bwMode="auto">
          <a:xfrm rot="-176173">
            <a:off x="6369050" y="5173663"/>
            <a:ext cx="493713" cy="552450"/>
          </a:xfrm>
          <a:custGeom>
            <a:avLst/>
            <a:gdLst>
              <a:gd name="T0" fmla="*/ 2147483647 w 437"/>
              <a:gd name="T1" fmla="*/ 2147483647 h 470"/>
              <a:gd name="T2" fmla="*/ 2147483647 w 437"/>
              <a:gd name="T3" fmla="*/ 2147483647 h 470"/>
              <a:gd name="T4" fmla="*/ 2147483647 w 437"/>
              <a:gd name="T5" fmla="*/ 2147483647 h 470"/>
              <a:gd name="T6" fmla="*/ 2147483647 w 437"/>
              <a:gd name="T7" fmla="*/ 2147483647 h 470"/>
              <a:gd name="T8" fmla="*/ 2147483647 w 437"/>
              <a:gd name="T9" fmla="*/ 2147483647 h 470"/>
              <a:gd name="T10" fmla="*/ 2147483647 w 437"/>
              <a:gd name="T11" fmla="*/ 2147483647 h 470"/>
              <a:gd name="T12" fmla="*/ 2147483647 w 437"/>
              <a:gd name="T13" fmla="*/ 2147483647 h 470"/>
              <a:gd name="T14" fmla="*/ 2147483647 w 437"/>
              <a:gd name="T15" fmla="*/ 2147483647 h 470"/>
              <a:gd name="T16" fmla="*/ 2147483647 w 437"/>
              <a:gd name="T17" fmla="*/ 2147483647 h 470"/>
              <a:gd name="T18" fmla="*/ 2147483647 w 437"/>
              <a:gd name="T19" fmla="*/ 2147483647 h 470"/>
              <a:gd name="T20" fmla="*/ 2147483647 w 437"/>
              <a:gd name="T21" fmla="*/ 2147483647 h 470"/>
              <a:gd name="T22" fmla="*/ 2147483647 w 437"/>
              <a:gd name="T23" fmla="*/ 2147483647 h 470"/>
              <a:gd name="T24" fmla="*/ 2147483647 w 437"/>
              <a:gd name="T25" fmla="*/ 2147483647 h 470"/>
              <a:gd name="T26" fmla="*/ 2147483647 w 437"/>
              <a:gd name="T27" fmla="*/ 2147483647 h 470"/>
              <a:gd name="T28" fmla="*/ 2147483647 w 437"/>
              <a:gd name="T29" fmla="*/ 2147483647 h 470"/>
              <a:gd name="T30" fmla="*/ 2147483647 w 437"/>
              <a:gd name="T31" fmla="*/ 2147483647 h 470"/>
              <a:gd name="T32" fmla="*/ 2147483647 w 437"/>
              <a:gd name="T33" fmla="*/ 2147483647 h 470"/>
              <a:gd name="T34" fmla="*/ 2147483647 w 437"/>
              <a:gd name="T35" fmla="*/ 2147483647 h 470"/>
              <a:gd name="T36" fmla="*/ 2147483647 w 437"/>
              <a:gd name="T37" fmla="*/ 2147483647 h 470"/>
              <a:gd name="T38" fmla="*/ 2147483647 w 437"/>
              <a:gd name="T39" fmla="*/ 2147483647 h 470"/>
              <a:gd name="T40" fmla="*/ 2147483647 w 437"/>
              <a:gd name="T41" fmla="*/ 2147483647 h 470"/>
              <a:gd name="T42" fmla="*/ 2147483647 w 437"/>
              <a:gd name="T43" fmla="*/ 2147483647 h 470"/>
              <a:gd name="T44" fmla="*/ 2147483647 w 437"/>
              <a:gd name="T45" fmla="*/ 2147483647 h 470"/>
              <a:gd name="T46" fmla="*/ 0 w 437"/>
              <a:gd name="T47" fmla="*/ 2147483647 h 470"/>
              <a:gd name="T48" fmla="*/ 2147483647 w 437"/>
              <a:gd name="T49" fmla="*/ 2147483647 h 470"/>
              <a:gd name="T50" fmla="*/ 2147483647 w 437"/>
              <a:gd name="T51" fmla="*/ 2147483647 h 470"/>
              <a:gd name="T52" fmla="*/ 2147483647 w 437"/>
              <a:gd name="T53" fmla="*/ 0 h 470"/>
              <a:gd name="T54" fmla="*/ 2147483647 w 437"/>
              <a:gd name="T55" fmla="*/ 2147483647 h 470"/>
              <a:gd name="T56" fmla="*/ 2147483647 w 437"/>
              <a:gd name="T57" fmla="*/ 2147483647 h 470"/>
              <a:gd name="T58" fmla="*/ 2147483647 w 437"/>
              <a:gd name="T59" fmla="*/ 2147483647 h 470"/>
              <a:gd name="T60" fmla="*/ 2147483647 w 437"/>
              <a:gd name="T61" fmla="*/ 2147483647 h 470"/>
              <a:gd name="T62" fmla="*/ 2147483647 w 437"/>
              <a:gd name="T63" fmla="*/ 2147483647 h 470"/>
              <a:gd name="T64" fmla="*/ 2147483647 w 437"/>
              <a:gd name="T65" fmla="*/ 2147483647 h 470"/>
              <a:gd name="T66" fmla="*/ 2147483647 w 437"/>
              <a:gd name="T67" fmla="*/ 2147483647 h 470"/>
              <a:gd name="T68" fmla="*/ 2147483647 w 437"/>
              <a:gd name="T69" fmla="*/ 2147483647 h 470"/>
              <a:gd name="T70" fmla="*/ 2147483647 w 437"/>
              <a:gd name="T71" fmla="*/ 2147483647 h 470"/>
              <a:gd name="T72" fmla="*/ 2147483647 w 437"/>
              <a:gd name="T73" fmla="*/ 2147483647 h 470"/>
              <a:gd name="T74" fmla="*/ 2147483647 w 437"/>
              <a:gd name="T75" fmla="*/ 2147483647 h 470"/>
              <a:gd name="T76" fmla="*/ 2147483647 w 437"/>
              <a:gd name="T77" fmla="*/ 2147483647 h 470"/>
              <a:gd name="T78" fmla="*/ 2147483647 w 437"/>
              <a:gd name="T79" fmla="*/ 2147483647 h 470"/>
              <a:gd name="T80" fmla="*/ 2147483647 w 437"/>
              <a:gd name="T81" fmla="*/ 2147483647 h 470"/>
              <a:gd name="T82" fmla="*/ 2147483647 w 437"/>
              <a:gd name="T83" fmla="*/ 2147483647 h 470"/>
              <a:gd name="T84" fmla="*/ 2147483647 w 437"/>
              <a:gd name="T85" fmla="*/ 2147483647 h 470"/>
              <a:gd name="T86" fmla="*/ 2147483647 w 437"/>
              <a:gd name="T87" fmla="*/ 2147483647 h 470"/>
              <a:gd name="T88" fmla="*/ 2147483647 w 437"/>
              <a:gd name="T89" fmla="*/ 2147483647 h 470"/>
              <a:gd name="T90" fmla="*/ 2147483647 w 437"/>
              <a:gd name="T91" fmla="*/ 2147483647 h 470"/>
              <a:gd name="T92" fmla="*/ 2147483647 w 437"/>
              <a:gd name="T93" fmla="*/ 2147483647 h 470"/>
              <a:gd name="T94" fmla="*/ 2147483647 w 437"/>
              <a:gd name="T95" fmla="*/ 2147483647 h 470"/>
              <a:gd name="T96" fmla="*/ 2147483647 w 437"/>
              <a:gd name="T97" fmla="*/ 2147483647 h 470"/>
              <a:gd name="T98" fmla="*/ 2147483647 w 437"/>
              <a:gd name="T99" fmla="*/ 2147483647 h 470"/>
              <a:gd name="T100" fmla="*/ 2147483647 w 437"/>
              <a:gd name="T101" fmla="*/ 2147483647 h 470"/>
              <a:gd name="T102" fmla="*/ 2147483647 w 437"/>
              <a:gd name="T103" fmla="*/ 2147483647 h 470"/>
              <a:gd name="T104" fmla="*/ 2147483647 w 437"/>
              <a:gd name="T105" fmla="*/ 2147483647 h 4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7"/>
              <a:gd name="T160" fmla="*/ 0 h 470"/>
              <a:gd name="T161" fmla="*/ 437 w 437"/>
              <a:gd name="T162" fmla="*/ 470 h 4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7" h="470">
                <a:moveTo>
                  <a:pt x="109" y="224"/>
                </a:moveTo>
                <a:lnTo>
                  <a:pt x="129" y="227"/>
                </a:lnTo>
                <a:lnTo>
                  <a:pt x="147" y="226"/>
                </a:lnTo>
                <a:lnTo>
                  <a:pt x="163" y="223"/>
                </a:lnTo>
                <a:lnTo>
                  <a:pt x="177" y="218"/>
                </a:lnTo>
                <a:lnTo>
                  <a:pt x="190" y="215"/>
                </a:lnTo>
                <a:lnTo>
                  <a:pt x="204" y="213"/>
                </a:lnTo>
                <a:lnTo>
                  <a:pt x="218" y="215"/>
                </a:lnTo>
                <a:lnTo>
                  <a:pt x="233" y="222"/>
                </a:lnTo>
                <a:lnTo>
                  <a:pt x="246" y="233"/>
                </a:lnTo>
                <a:lnTo>
                  <a:pt x="250" y="246"/>
                </a:lnTo>
                <a:lnTo>
                  <a:pt x="252" y="258"/>
                </a:lnTo>
                <a:lnTo>
                  <a:pt x="249" y="272"/>
                </a:lnTo>
                <a:lnTo>
                  <a:pt x="248" y="285"/>
                </a:lnTo>
                <a:lnTo>
                  <a:pt x="249" y="299"/>
                </a:lnTo>
                <a:lnTo>
                  <a:pt x="255" y="312"/>
                </a:lnTo>
                <a:lnTo>
                  <a:pt x="269" y="324"/>
                </a:lnTo>
                <a:lnTo>
                  <a:pt x="285" y="331"/>
                </a:lnTo>
                <a:lnTo>
                  <a:pt x="299" y="331"/>
                </a:lnTo>
                <a:lnTo>
                  <a:pt x="313" y="325"/>
                </a:lnTo>
                <a:lnTo>
                  <a:pt x="325" y="318"/>
                </a:lnTo>
                <a:lnTo>
                  <a:pt x="338" y="312"/>
                </a:lnTo>
                <a:lnTo>
                  <a:pt x="353" y="308"/>
                </a:lnTo>
                <a:lnTo>
                  <a:pt x="367" y="309"/>
                </a:lnTo>
                <a:lnTo>
                  <a:pt x="386" y="317"/>
                </a:lnTo>
                <a:lnTo>
                  <a:pt x="400" y="329"/>
                </a:lnTo>
                <a:lnTo>
                  <a:pt x="408" y="343"/>
                </a:lnTo>
                <a:lnTo>
                  <a:pt x="410" y="358"/>
                </a:lnTo>
                <a:lnTo>
                  <a:pt x="412" y="372"/>
                </a:lnTo>
                <a:lnTo>
                  <a:pt x="412" y="388"/>
                </a:lnTo>
                <a:lnTo>
                  <a:pt x="415" y="403"/>
                </a:lnTo>
                <a:lnTo>
                  <a:pt x="422" y="417"/>
                </a:lnTo>
                <a:lnTo>
                  <a:pt x="437" y="429"/>
                </a:lnTo>
                <a:lnTo>
                  <a:pt x="421" y="470"/>
                </a:lnTo>
                <a:lnTo>
                  <a:pt x="406" y="457"/>
                </a:lnTo>
                <a:lnTo>
                  <a:pt x="398" y="443"/>
                </a:lnTo>
                <a:lnTo>
                  <a:pt x="395" y="427"/>
                </a:lnTo>
                <a:lnTo>
                  <a:pt x="393" y="411"/>
                </a:lnTo>
                <a:lnTo>
                  <a:pt x="391" y="395"/>
                </a:lnTo>
                <a:lnTo>
                  <a:pt x="388" y="379"/>
                </a:lnTo>
                <a:lnTo>
                  <a:pt x="379" y="365"/>
                </a:lnTo>
                <a:lnTo>
                  <a:pt x="364" y="351"/>
                </a:lnTo>
                <a:lnTo>
                  <a:pt x="347" y="343"/>
                </a:lnTo>
                <a:lnTo>
                  <a:pt x="332" y="343"/>
                </a:lnTo>
                <a:lnTo>
                  <a:pt x="319" y="348"/>
                </a:lnTo>
                <a:lnTo>
                  <a:pt x="307" y="354"/>
                </a:lnTo>
                <a:lnTo>
                  <a:pt x="296" y="361"/>
                </a:lnTo>
                <a:lnTo>
                  <a:pt x="283" y="366"/>
                </a:lnTo>
                <a:lnTo>
                  <a:pt x="270" y="366"/>
                </a:lnTo>
                <a:lnTo>
                  <a:pt x="254" y="359"/>
                </a:lnTo>
                <a:lnTo>
                  <a:pt x="240" y="348"/>
                </a:lnTo>
                <a:lnTo>
                  <a:pt x="235" y="335"/>
                </a:lnTo>
                <a:lnTo>
                  <a:pt x="233" y="323"/>
                </a:lnTo>
                <a:lnTo>
                  <a:pt x="235" y="309"/>
                </a:lnTo>
                <a:lnTo>
                  <a:pt x="236" y="295"/>
                </a:lnTo>
                <a:lnTo>
                  <a:pt x="235" y="283"/>
                </a:lnTo>
                <a:lnTo>
                  <a:pt x="230" y="272"/>
                </a:lnTo>
                <a:lnTo>
                  <a:pt x="218" y="260"/>
                </a:lnTo>
                <a:lnTo>
                  <a:pt x="203" y="253"/>
                </a:lnTo>
                <a:lnTo>
                  <a:pt x="188" y="252"/>
                </a:lnTo>
                <a:lnTo>
                  <a:pt x="174" y="253"/>
                </a:lnTo>
                <a:lnTo>
                  <a:pt x="161" y="258"/>
                </a:lnTo>
                <a:lnTo>
                  <a:pt x="147" y="263"/>
                </a:lnTo>
                <a:lnTo>
                  <a:pt x="131" y="265"/>
                </a:lnTo>
                <a:lnTo>
                  <a:pt x="114" y="264"/>
                </a:lnTo>
                <a:lnTo>
                  <a:pt x="94" y="258"/>
                </a:lnTo>
                <a:lnTo>
                  <a:pt x="64" y="242"/>
                </a:lnTo>
                <a:lnTo>
                  <a:pt x="41" y="224"/>
                </a:lnTo>
                <a:lnTo>
                  <a:pt x="24" y="201"/>
                </a:lnTo>
                <a:lnTo>
                  <a:pt x="11" y="179"/>
                </a:lnTo>
                <a:lnTo>
                  <a:pt x="3" y="154"/>
                </a:lnTo>
                <a:lnTo>
                  <a:pt x="0" y="128"/>
                </a:lnTo>
                <a:lnTo>
                  <a:pt x="1" y="103"/>
                </a:lnTo>
                <a:lnTo>
                  <a:pt x="4" y="79"/>
                </a:lnTo>
                <a:lnTo>
                  <a:pt x="11" y="62"/>
                </a:lnTo>
                <a:lnTo>
                  <a:pt x="22" y="45"/>
                </a:lnTo>
                <a:lnTo>
                  <a:pt x="37" y="30"/>
                </a:lnTo>
                <a:lnTo>
                  <a:pt x="54" y="18"/>
                </a:lnTo>
                <a:lnTo>
                  <a:pt x="73" y="9"/>
                </a:lnTo>
                <a:lnTo>
                  <a:pt x="94" y="2"/>
                </a:lnTo>
                <a:lnTo>
                  <a:pt x="114" y="0"/>
                </a:lnTo>
                <a:lnTo>
                  <a:pt x="134" y="2"/>
                </a:lnTo>
                <a:lnTo>
                  <a:pt x="151" y="6"/>
                </a:lnTo>
                <a:lnTo>
                  <a:pt x="166" y="15"/>
                </a:lnTo>
                <a:lnTo>
                  <a:pt x="181" y="26"/>
                </a:lnTo>
                <a:lnTo>
                  <a:pt x="193" y="40"/>
                </a:lnTo>
                <a:lnTo>
                  <a:pt x="201" y="56"/>
                </a:lnTo>
                <a:lnTo>
                  <a:pt x="206" y="77"/>
                </a:lnTo>
                <a:lnTo>
                  <a:pt x="207" y="98"/>
                </a:lnTo>
                <a:lnTo>
                  <a:pt x="205" y="123"/>
                </a:lnTo>
                <a:lnTo>
                  <a:pt x="198" y="143"/>
                </a:lnTo>
                <a:lnTo>
                  <a:pt x="188" y="162"/>
                </a:lnTo>
                <a:lnTo>
                  <a:pt x="176" y="175"/>
                </a:lnTo>
                <a:lnTo>
                  <a:pt x="160" y="185"/>
                </a:lnTo>
                <a:lnTo>
                  <a:pt x="144" y="192"/>
                </a:lnTo>
                <a:lnTo>
                  <a:pt x="128" y="197"/>
                </a:lnTo>
                <a:lnTo>
                  <a:pt x="112" y="197"/>
                </a:lnTo>
                <a:lnTo>
                  <a:pt x="97" y="194"/>
                </a:lnTo>
                <a:lnTo>
                  <a:pt x="85" y="189"/>
                </a:lnTo>
                <a:lnTo>
                  <a:pt x="76" y="181"/>
                </a:lnTo>
                <a:lnTo>
                  <a:pt x="69" y="170"/>
                </a:lnTo>
                <a:lnTo>
                  <a:pt x="64" y="157"/>
                </a:lnTo>
                <a:lnTo>
                  <a:pt x="61" y="143"/>
                </a:lnTo>
                <a:lnTo>
                  <a:pt x="60" y="129"/>
                </a:lnTo>
                <a:lnTo>
                  <a:pt x="61" y="114"/>
                </a:lnTo>
                <a:lnTo>
                  <a:pt x="64" y="100"/>
                </a:lnTo>
                <a:lnTo>
                  <a:pt x="72" y="87"/>
                </a:lnTo>
                <a:lnTo>
                  <a:pt x="85" y="78"/>
                </a:lnTo>
                <a:lnTo>
                  <a:pt x="101" y="72"/>
                </a:lnTo>
                <a:lnTo>
                  <a:pt x="117" y="71"/>
                </a:lnTo>
                <a:lnTo>
                  <a:pt x="132" y="73"/>
                </a:lnTo>
                <a:lnTo>
                  <a:pt x="145" y="80"/>
                </a:lnTo>
                <a:lnTo>
                  <a:pt x="152" y="91"/>
                </a:lnTo>
                <a:lnTo>
                  <a:pt x="153" y="107"/>
                </a:lnTo>
                <a:lnTo>
                  <a:pt x="128" y="104"/>
                </a:lnTo>
                <a:lnTo>
                  <a:pt x="128" y="99"/>
                </a:lnTo>
                <a:lnTo>
                  <a:pt x="125" y="96"/>
                </a:lnTo>
                <a:lnTo>
                  <a:pt x="120" y="95"/>
                </a:lnTo>
                <a:lnTo>
                  <a:pt x="114" y="96"/>
                </a:lnTo>
                <a:lnTo>
                  <a:pt x="109" y="98"/>
                </a:lnTo>
                <a:lnTo>
                  <a:pt x="103" y="102"/>
                </a:lnTo>
                <a:lnTo>
                  <a:pt x="98" y="106"/>
                </a:lnTo>
                <a:lnTo>
                  <a:pt x="95" y="112"/>
                </a:lnTo>
                <a:lnTo>
                  <a:pt x="93" y="126"/>
                </a:lnTo>
                <a:lnTo>
                  <a:pt x="93" y="142"/>
                </a:lnTo>
                <a:lnTo>
                  <a:pt x="97" y="155"/>
                </a:lnTo>
                <a:lnTo>
                  <a:pt x="105" y="163"/>
                </a:lnTo>
                <a:lnTo>
                  <a:pt x="112" y="164"/>
                </a:lnTo>
                <a:lnTo>
                  <a:pt x="120" y="165"/>
                </a:lnTo>
                <a:lnTo>
                  <a:pt x="129" y="164"/>
                </a:lnTo>
                <a:lnTo>
                  <a:pt x="139" y="160"/>
                </a:lnTo>
                <a:lnTo>
                  <a:pt x="149" y="155"/>
                </a:lnTo>
                <a:lnTo>
                  <a:pt x="160" y="146"/>
                </a:lnTo>
                <a:lnTo>
                  <a:pt x="169" y="133"/>
                </a:lnTo>
                <a:lnTo>
                  <a:pt x="176" y="116"/>
                </a:lnTo>
                <a:lnTo>
                  <a:pt x="179" y="98"/>
                </a:lnTo>
                <a:lnTo>
                  <a:pt x="178" y="83"/>
                </a:lnTo>
                <a:lnTo>
                  <a:pt x="172" y="71"/>
                </a:lnTo>
                <a:lnTo>
                  <a:pt x="164" y="61"/>
                </a:lnTo>
                <a:lnTo>
                  <a:pt x="155" y="53"/>
                </a:lnTo>
                <a:lnTo>
                  <a:pt x="144" y="47"/>
                </a:lnTo>
                <a:lnTo>
                  <a:pt x="132" y="43"/>
                </a:lnTo>
                <a:lnTo>
                  <a:pt x="122" y="40"/>
                </a:lnTo>
                <a:lnTo>
                  <a:pt x="112" y="39"/>
                </a:lnTo>
                <a:lnTo>
                  <a:pt x="101" y="40"/>
                </a:lnTo>
                <a:lnTo>
                  <a:pt x="88" y="43"/>
                </a:lnTo>
                <a:lnTo>
                  <a:pt x="77" y="47"/>
                </a:lnTo>
                <a:lnTo>
                  <a:pt x="65" y="54"/>
                </a:lnTo>
                <a:lnTo>
                  <a:pt x="55" y="63"/>
                </a:lnTo>
                <a:lnTo>
                  <a:pt x="46" y="74"/>
                </a:lnTo>
                <a:lnTo>
                  <a:pt x="41" y="89"/>
                </a:lnTo>
                <a:lnTo>
                  <a:pt x="37" y="106"/>
                </a:lnTo>
                <a:lnTo>
                  <a:pt x="36" y="125"/>
                </a:lnTo>
                <a:lnTo>
                  <a:pt x="37" y="146"/>
                </a:lnTo>
                <a:lnTo>
                  <a:pt x="43" y="165"/>
                </a:lnTo>
                <a:lnTo>
                  <a:pt x="53" y="184"/>
                </a:lnTo>
                <a:lnTo>
                  <a:pt x="67" y="201"/>
                </a:lnTo>
                <a:lnTo>
                  <a:pt x="85" y="215"/>
                </a:lnTo>
                <a:lnTo>
                  <a:pt x="109" y="224"/>
                </a:lnTo>
                <a:close/>
              </a:path>
            </a:pathLst>
          </a:custGeom>
          <a:solidFill>
            <a:srgbClr val="008080"/>
          </a:solidFill>
          <a:ln w="9525">
            <a:noFill/>
            <a:round/>
            <a:headEnd/>
            <a:tailEnd/>
          </a:ln>
        </p:spPr>
        <p:txBody>
          <a:bodyPr/>
          <a:lstStyle/>
          <a:p>
            <a:endParaRPr lang="en-US"/>
          </a:p>
        </p:txBody>
      </p:sp>
      <p:sp>
        <p:nvSpPr>
          <p:cNvPr id="17415" name="Freeform 8"/>
          <p:cNvSpPr>
            <a:spLocks noChangeAspect="1"/>
          </p:cNvSpPr>
          <p:nvPr/>
        </p:nvSpPr>
        <p:spPr bwMode="auto">
          <a:xfrm rot="-176173">
            <a:off x="7356475" y="5559425"/>
            <a:ext cx="60325" cy="42863"/>
          </a:xfrm>
          <a:custGeom>
            <a:avLst/>
            <a:gdLst>
              <a:gd name="T0" fmla="*/ 2147483647 w 39"/>
              <a:gd name="T1" fmla="*/ 0 h 25"/>
              <a:gd name="T2" fmla="*/ 2147483647 w 39"/>
              <a:gd name="T3" fmla="*/ 2147483647 h 25"/>
              <a:gd name="T4" fmla="*/ 2147483647 w 39"/>
              <a:gd name="T5" fmla="*/ 2147483647 h 25"/>
              <a:gd name="T6" fmla="*/ 2147483647 w 39"/>
              <a:gd name="T7" fmla="*/ 2147483647 h 25"/>
              <a:gd name="T8" fmla="*/ 2147483647 w 39"/>
              <a:gd name="T9" fmla="*/ 2147483647 h 25"/>
              <a:gd name="T10" fmla="*/ 2147483647 w 39"/>
              <a:gd name="T11" fmla="*/ 2147483647 h 25"/>
              <a:gd name="T12" fmla="*/ 2147483647 w 39"/>
              <a:gd name="T13" fmla="*/ 2147483647 h 25"/>
              <a:gd name="T14" fmla="*/ 2147483647 w 39"/>
              <a:gd name="T15" fmla="*/ 2147483647 h 25"/>
              <a:gd name="T16" fmla="*/ 2147483647 w 39"/>
              <a:gd name="T17" fmla="*/ 2147483647 h 25"/>
              <a:gd name="T18" fmla="*/ 2147483647 w 39"/>
              <a:gd name="T19" fmla="*/ 2147483647 h 25"/>
              <a:gd name="T20" fmla="*/ 2147483647 w 39"/>
              <a:gd name="T21" fmla="*/ 2147483647 h 25"/>
              <a:gd name="T22" fmla="*/ 2147483647 w 39"/>
              <a:gd name="T23" fmla="*/ 2147483647 h 25"/>
              <a:gd name="T24" fmla="*/ 0 w 39"/>
              <a:gd name="T25" fmla="*/ 2147483647 h 25"/>
              <a:gd name="T26" fmla="*/ 2147483647 w 39"/>
              <a:gd name="T27" fmla="*/ 2147483647 h 25"/>
              <a:gd name="T28" fmla="*/ 2147483647 w 39"/>
              <a:gd name="T29" fmla="*/ 2147483647 h 25"/>
              <a:gd name="T30" fmla="*/ 2147483647 w 39"/>
              <a:gd name="T31" fmla="*/ 2147483647 h 25"/>
              <a:gd name="T32" fmla="*/ 2147483647 w 3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5"/>
              <a:gd name="T53" fmla="*/ 39 w 3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5">
                <a:moveTo>
                  <a:pt x="10" y="0"/>
                </a:moveTo>
                <a:lnTo>
                  <a:pt x="17" y="5"/>
                </a:lnTo>
                <a:lnTo>
                  <a:pt x="26" y="13"/>
                </a:lnTo>
                <a:lnTo>
                  <a:pt x="34" y="20"/>
                </a:lnTo>
                <a:lnTo>
                  <a:pt x="39" y="25"/>
                </a:lnTo>
                <a:lnTo>
                  <a:pt x="33" y="23"/>
                </a:lnTo>
                <a:lnTo>
                  <a:pt x="27" y="21"/>
                </a:lnTo>
                <a:lnTo>
                  <a:pt x="22" y="19"/>
                </a:lnTo>
                <a:lnTo>
                  <a:pt x="16" y="18"/>
                </a:lnTo>
                <a:lnTo>
                  <a:pt x="10" y="15"/>
                </a:lnTo>
                <a:lnTo>
                  <a:pt x="6" y="14"/>
                </a:lnTo>
                <a:lnTo>
                  <a:pt x="3" y="13"/>
                </a:lnTo>
                <a:lnTo>
                  <a:pt x="0" y="12"/>
                </a:lnTo>
                <a:lnTo>
                  <a:pt x="3" y="10"/>
                </a:lnTo>
                <a:lnTo>
                  <a:pt x="6" y="6"/>
                </a:lnTo>
                <a:lnTo>
                  <a:pt x="8" y="3"/>
                </a:lnTo>
                <a:lnTo>
                  <a:pt x="10" y="0"/>
                </a:lnTo>
                <a:close/>
              </a:path>
            </a:pathLst>
          </a:custGeom>
          <a:solidFill>
            <a:srgbClr val="000000"/>
          </a:solidFill>
          <a:ln w="9525">
            <a:noFill/>
            <a:round/>
            <a:headEnd/>
            <a:tailEnd/>
          </a:ln>
        </p:spPr>
        <p:txBody>
          <a:bodyPr/>
          <a:lstStyle/>
          <a:p>
            <a:endParaRPr lang="en-US"/>
          </a:p>
        </p:txBody>
      </p:sp>
      <p:sp>
        <p:nvSpPr>
          <p:cNvPr id="17416" name="Freeform 9"/>
          <p:cNvSpPr>
            <a:spLocks noChangeAspect="1"/>
          </p:cNvSpPr>
          <p:nvPr/>
        </p:nvSpPr>
        <p:spPr bwMode="auto">
          <a:xfrm rot="-176173">
            <a:off x="7381875" y="5534025"/>
            <a:ext cx="52388" cy="60325"/>
          </a:xfrm>
          <a:custGeom>
            <a:avLst/>
            <a:gdLst>
              <a:gd name="T0" fmla="*/ 2147483647 w 46"/>
              <a:gd name="T1" fmla="*/ 0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2147483647 w 46"/>
              <a:gd name="T29" fmla="*/ 2147483647 h 50"/>
              <a:gd name="T30" fmla="*/ 2147483647 w 46"/>
              <a:gd name="T31" fmla="*/ 2147483647 h 50"/>
              <a:gd name="T32" fmla="*/ 0 w 46"/>
              <a:gd name="T33" fmla="*/ 2147483647 h 50"/>
              <a:gd name="T34" fmla="*/ 2147483647 w 46"/>
              <a:gd name="T35" fmla="*/ 2147483647 h 50"/>
              <a:gd name="T36" fmla="*/ 2147483647 w 46"/>
              <a:gd name="T37" fmla="*/ 2147483647 h 50"/>
              <a:gd name="T38" fmla="*/ 2147483647 w 46"/>
              <a:gd name="T39" fmla="*/ 2147483647 h 50"/>
              <a:gd name="T40" fmla="*/ 2147483647 w 46"/>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50"/>
              <a:gd name="T65" fmla="*/ 46 w 46"/>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50">
                <a:moveTo>
                  <a:pt x="11" y="0"/>
                </a:moveTo>
                <a:lnTo>
                  <a:pt x="14" y="5"/>
                </a:lnTo>
                <a:lnTo>
                  <a:pt x="17" y="10"/>
                </a:lnTo>
                <a:lnTo>
                  <a:pt x="22" y="18"/>
                </a:lnTo>
                <a:lnTo>
                  <a:pt x="28" y="26"/>
                </a:lnTo>
                <a:lnTo>
                  <a:pt x="33" y="34"/>
                </a:lnTo>
                <a:lnTo>
                  <a:pt x="38" y="41"/>
                </a:lnTo>
                <a:lnTo>
                  <a:pt x="42" y="47"/>
                </a:lnTo>
                <a:lnTo>
                  <a:pt x="46" y="50"/>
                </a:lnTo>
                <a:lnTo>
                  <a:pt x="40" y="47"/>
                </a:lnTo>
                <a:lnTo>
                  <a:pt x="34" y="41"/>
                </a:lnTo>
                <a:lnTo>
                  <a:pt x="26" y="35"/>
                </a:lnTo>
                <a:lnTo>
                  <a:pt x="20" y="29"/>
                </a:lnTo>
                <a:lnTo>
                  <a:pt x="13" y="23"/>
                </a:lnTo>
                <a:lnTo>
                  <a:pt x="7" y="17"/>
                </a:lnTo>
                <a:lnTo>
                  <a:pt x="3" y="13"/>
                </a:lnTo>
                <a:lnTo>
                  <a:pt x="0" y="10"/>
                </a:lnTo>
                <a:lnTo>
                  <a:pt x="3" y="8"/>
                </a:lnTo>
                <a:lnTo>
                  <a:pt x="6" y="5"/>
                </a:lnTo>
                <a:lnTo>
                  <a:pt x="8" y="3"/>
                </a:lnTo>
                <a:lnTo>
                  <a:pt x="11" y="0"/>
                </a:lnTo>
                <a:close/>
              </a:path>
            </a:pathLst>
          </a:custGeom>
          <a:solidFill>
            <a:srgbClr val="000000"/>
          </a:solidFill>
          <a:ln w="9525">
            <a:noFill/>
            <a:round/>
            <a:headEnd/>
            <a:tailEnd/>
          </a:ln>
        </p:spPr>
        <p:txBody>
          <a:bodyPr/>
          <a:lstStyle/>
          <a:p>
            <a:endParaRPr lang="en-US"/>
          </a:p>
        </p:txBody>
      </p:sp>
      <p:sp>
        <p:nvSpPr>
          <p:cNvPr id="17417" name="Freeform 10"/>
          <p:cNvSpPr>
            <a:spLocks noChangeAspect="1"/>
          </p:cNvSpPr>
          <p:nvPr/>
        </p:nvSpPr>
        <p:spPr bwMode="auto">
          <a:xfrm rot="-176173">
            <a:off x="7400925" y="5481638"/>
            <a:ext cx="76200" cy="53975"/>
          </a:xfrm>
          <a:custGeom>
            <a:avLst/>
            <a:gdLst>
              <a:gd name="T0" fmla="*/ 2147483647 w 65"/>
              <a:gd name="T1" fmla="*/ 0 h 45"/>
              <a:gd name="T2" fmla="*/ 2147483647 w 65"/>
              <a:gd name="T3" fmla="*/ 2147483647 h 45"/>
              <a:gd name="T4" fmla="*/ 2147483647 w 65"/>
              <a:gd name="T5" fmla="*/ 2147483647 h 45"/>
              <a:gd name="T6" fmla="*/ 2147483647 w 65"/>
              <a:gd name="T7" fmla="*/ 2147483647 h 45"/>
              <a:gd name="T8" fmla="*/ 2147483647 w 65"/>
              <a:gd name="T9" fmla="*/ 2147483647 h 45"/>
              <a:gd name="T10" fmla="*/ 2147483647 w 65"/>
              <a:gd name="T11" fmla="*/ 2147483647 h 45"/>
              <a:gd name="T12" fmla="*/ 2147483647 w 65"/>
              <a:gd name="T13" fmla="*/ 2147483647 h 45"/>
              <a:gd name="T14" fmla="*/ 2147483647 w 65"/>
              <a:gd name="T15" fmla="*/ 2147483647 h 45"/>
              <a:gd name="T16" fmla="*/ 2147483647 w 65"/>
              <a:gd name="T17" fmla="*/ 2147483647 h 45"/>
              <a:gd name="T18" fmla="*/ 2147483647 w 65"/>
              <a:gd name="T19" fmla="*/ 2147483647 h 45"/>
              <a:gd name="T20" fmla="*/ 2147483647 w 65"/>
              <a:gd name="T21" fmla="*/ 2147483647 h 45"/>
              <a:gd name="T22" fmla="*/ 2147483647 w 65"/>
              <a:gd name="T23" fmla="*/ 2147483647 h 45"/>
              <a:gd name="T24" fmla="*/ 2147483647 w 65"/>
              <a:gd name="T25" fmla="*/ 2147483647 h 45"/>
              <a:gd name="T26" fmla="*/ 2147483647 w 65"/>
              <a:gd name="T27" fmla="*/ 2147483647 h 45"/>
              <a:gd name="T28" fmla="*/ 2147483647 w 65"/>
              <a:gd name="T29" fmla="*/ 2147483647 h 45"/>
              <a:gd name="T30" fmla="*/ 2147483647 w 65"/>
              <a:gd name="T31" fmla="*/ 2147483647 h 45"/>
              <a:gd name="T32" fmla="*/ 0 w 65"/>
              <a:gd name="T33" fmla="*/ 2147483647 h 45"/>
              <a:gd name="T34" fmla="*/ 2147483647 w 65"/>
              <a:gd name="T35" fmla="*/ 2147483647 h 45"/>
              <a:gd name="T36" fmla="*/ 2147483647 w 65"/>
              <a:gd name="T37" fmla="*/ 2147483647 h 45"/>
              <a:gd name="T38" fmla="*/ 2147483647 w 65"/>
              <a:gd name="T39" fmla="*/ 2147483647 h 45"/>
              <a:gd name="T40" fmla="*/ 2147483647 w 65"/>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5"/>
              <a:gd name="T65" fmla="*/ 65 w 65"/>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5">
                <a:moveTo>
                  <a:pt x="2" y="0"/>
                </a:moveTo>
                <a:lnTo>
                  <a:pt x="8" y="4"/>
                </a:lnTo>
                <a:lnTo>
                  <a:pt x="16" y="10"/>
                </a:lnTo>
                <a:lnTo>
                  <a:pt x="25" y="17"/>
                </a:lnTo>
                <a:lnTo>
                  <a:pt x="35" y="23"/>
                </a:lnTo>
                <a:lnTo>
                  <a:pt x="46" y="31"/>
                </a:lnTo>
                <a:lnTo>
                  <a:pt x="55" y="37"/>
                </a:lnTo>
                <a:lnTo>
                  <a:pt x="61" y="43"/>
                </a:lnTo>
                <a:lnTo>
                  <a:pt x="65" y="45"/>
                </a:lnTo>
                <a:lnTo>
                  <a:pt x="57" y="41"/>
                </a:lnTo>
                <a:lnTo>
                  <a:pt x="47" y="38"/>
                </a:lnTo>
                <a:lnTo>
                  <a:pt x="38" y="35"/>
                </a:lnTo>
                <a:lnTo>
                  <a:pt x="27" y="30"/>
                </a:lnTo>
                <a:lnTo>
                  <a:pt x="18" y="26"/>
                </a:lnTo>
                <a:lnTo>
                  <a:pt x="10" y="22"/>
                </a:lnTo>
                <a:lnTo>
                  <a:pt x="5" y="20"/>
                </a:lnTo>
                <a:lnTo>
                  <a:pt x="0" y="18"/>
                </a:lnTo>
                <a:lnTo>
                  <a:pt x="1" y="13"/>
                </a:lnTo>
                <a:lnTo>
                  <a:pt x="1" y="7"/>
                </a:lnTo>
                <a:lnTo>
                  <a:pt x="2" y="3"/>
                </a:lnTo>
                <a:lnTo>
                  <a:pt x="2" y="0"/>
                </a:lnTo>
                <a:close/>
              </a:path>
            </a:pathLst>
          </a:custGeom>
          <a:solidFill>
            <a:srgbClr val="000000"/>
          </a:solidFill>
          <a:ln w="9525">
            <a:noFill/>
            <a:round/>
            <a:headEnd/>
            <a:tailEnd/>
          </a:ln>
        </p:spPr>
        <p:txBody>
          <a:bodyPr/>
          <a:lstStyle/>
          <a:p>
            <a:endParaRPr lang="en-US"/>
          </a:p>
        </p:txBody>
      </p:sp>
      <p:sp>
        <p:nvSpPr>
          <p:cNvPr id="17418" name="Freeform 11"/>
          <p:cNvSpPr>
            <a:spLocks noChangeAspect="1"/>
          </p:cNvSpPr>
          <p:nvPr/>
        </p:nvSpPr>
        <p:spPr bwMode="auto">
          <a:xfrm rot="-176173">
            <a:off x="7131050" y="5184775"/>
            <a:ext cx="328613" cy="620713"/>
          </a:xfrm>
          <a:custGeom>
            <a:avLst/>
            <a:gdLst>
              <a:gd name="T0" fmla="*/ 2147483647 w 293"/>
              <a:gd name="T1" fmla="*/ 2147483647 h 531"/>
              <a:gd name="T2" fmla="*/ 2147483647 w 293"/>
              <a:gd name="T3" fmla="*/ 2147483647 h 531"/>
              <a:gd name="T4" fmla="*/ 2147483647 w 293"/>
              <a:gd name="T5" fmla="*/ 2147483647 h 531"/>
              <a:gd name="T6" fmla="*/ 2147483647 w 293"/>
              <a:gd name="T7" fmla="*/ 2147483647 h 531"/>
              <a:gd name="T8" fmla="*/ 2147483647 w 293"/>
              <a:gd name="T9" fmla="*/ 2147483647 h 531"/>
              <a:gd name="T10" fmla="*/ 2147483647 w 293"/>
              <a:gd name="T11" fmla="*/ 0 h 531"/>
              <a:gd name="T12" fmla="*/ 2147483647 w 293"/>
              <a:gd name="T13" fmla="*/ 0 h 531"/>
              <a:gd name="T14" fmla="*/ 2147483647 w 293"/>
              <a:gd name="T15" fmla="*/ 2147483647 h 531"/>
              <a:gd name="T16" fmla="*/ 2147483647 w 293"/>
              <a:gd name="T17" fmla="*/ 2147483647 h 531"/>
              <a:gd name="T18" fmla="*/ 2147483647 w 293"/>
              <a:gd name="T19" fmla="*/ 2147483647 h 531"/>
              <a:gd name="T20" fmla="*/ 2147483647 w 293"/>
              <a:gd name="T21" fmla="*/ 2147483647 h 531"/>
              <a:gd name="T22" fmla="*/ 2147483647 w 293"/>
              <a:gd name="T23" fmla="*/ 2147483647 h 531"/>
              <a:gd name="T24" fmla="*/ 2147483647 w 293"/>
              <a:gd name="T25" fmla="*/ 2147483647 h 531"/>
              <a:gd name="T26" fmla="*/ 2147483647 w 293"/>
              <a:gd name="T27" fmla="*/ 2147483647 h 531"/>
              <a:gd name="T28" fmla="*/ 2147483647 w 293"/>
              <a:gd name="T29" fmla="*/ 2147483647 h 531"/>
              <a:gd name="T30" fmla="*/ 2147483647 w 293"/>
              <a:gd name="T31" fmla="*/ 2147483647 h 531"/>
              <a:gd name="T32" fmla="*/ 2147483647 w 293"/>
              <a:gd name="T33" fmla="*/ 2147483647 h 531"/>
              <a:gd name="T34" fmla="*/ 2147483647 w 293"/>
              <a:gd name="T35" fmla="*/ 2147483647 h 531"/>
              <a:gd name="T36" fmla="*/ 2147483647 w 293"/>
              <a:gd name="T37" fmla="*/ 2147483647 h 531"/>
              <a:gd name="T38" fmla="*/ 2147483647 w 293"/>
              <a:gd name="T39" fmla="*/ 2147483647 h 531"/>
              <a:gd name="T40" fmla="*/ 2147483647 w 293"/>
              <a:gd name="T41" fmla="*/ 2147483647 h 531"/>
              <a:gd name="T42" fmla="*/ 2147483647 w 293"/>
              <a:gd name="T43" fmla="*/ 2147483647 h 531"/>
              <a:gd name="T44" fmla="*/ 2147483647 w 293"/>
              <a:gd name="T45" fmla="*/ 2147483647 h 531"/>
              <a:gd name="T46" fmla="*/ 2147483647 w 293"/>
              <a:gd name="T47" fmla="*/ 2147483647 h 531"/>
              <a:gd name="T48" fmla="*/ 2147483647 w 293"/>
              <a:gd name="T49" fmla="*/ 2147483647 h 531"/>
              <a:gd name="T50" fmla="*/ 2147483647 w 293"/>
              <a:gd name="T51" fmla="*/ 2147483647 h 531"/>
              <a:gd name="T52" fmla="*/ 2147483647 w 293"/>
              <a:gd name="T53" fmla="*/ 2147483647 h 531"/>
              <a:gd name="T54" fmla="*/ 2147483647 w 293"/>
              <a:gd name="T55" fmla="*/ 2147483647 h 531"/>
              <a:gd name="T56" fmla="*/ 2147483647 w 293"/>
              <a:gd name="T57" fmla="*/ 2147483647 h 531"/>
              <a:gd name="T58" fmla="*/ 2147483647 w 293"/>
              <a:gd name="T59" fmla="*/ 2147483647 h 531"/>
              <a:gd name="T60" fmla="*/ 2147483647 w 293"/>
              <a:gd name="T61" fmla="*/ 2147483647 h 531"/>
              <a:gd name="T62" fmla="*/ 2147483647 w 293"/>
              <a:gd name="T63" fmla="*/ 2147483647 h 531"/>
              <a:gd name="T64" fmla="*/ 2147483647 w 293"/>
              <a:gd name="T65" fmla="*/ 2147483647 h 531"/>
              <a:gd name="T66" fmla="*/ 0 w 293"/>
              <a:gd name="T67" fmla="*/ 2147483647 h 531"/>
              <a:gd name="T68" fmla="*/ 2147483647 w 293"/>
              <a:gd name="T69" fmla="*/ 2147483647 h 531"/>
              <a:gd name="T70" fmla="*/ 2147483647 w 293"/>
              <a:gd name="T71" fmla="*/ 2147483647 h 531"/>
              <a:gd name="T72" fmla="*/ 2147483647 w 293"/>
              <a:gd name="T73" fmla="*/ 2147483647 h 531"/>
              <a:gd name="T74" fmla="*/ 2147483647 w 293"/>
              <a:gd name="T75" fmla="*/ 2147483647 h 531"/>
              <a:gd name="T76" fmla="*/ 2147483647 w 293"/>
              <a:gd name="T77" fmla="*/ 2147483647 h 531"/>
              <a:gd name="T78" fmla="*/ 2147483647 w 293"/>
              <a:gd name="T79" fmla="*/ 2147483647 h 531"/>
              <a:gd name="T80" fmla="*/ 2147483647 w 293"/>
              <a:gd name="T81" fmla="*/ 2147483647 h 531"/>
              <a:gd name="T82" fmla="*/ 2147483647 w 293"/>
              <a:gd name="T83" fmla="*/ 2147483647 h 531"/>
              <a:gd name="T84" fmla="*/ 2147483647 w 293"/>
              <a:gd name="T85" fmla="*/ 2147483647 h 531"/>
              <a:gd name="T86" fmla="*/ 2147483647 w 293"/>
              <a:gd name="T87" fmla="*/ 2147483647 h 531"/>
              <a:gd name="T88" fmla="*/ 2147483647 w 293"/>
              <a:gd name="T89" fmla="*/ 2147483647 h 531"/>
              <a:gd name="T90" fmla="*/ 2147483647 w 293"/>
              <a:gd name="T91" fmla="*/ 2147483647 h 531"/>
              <a:gd name="T92" fmla="*/ 2147483647 w 293"/>
              <a:gd name="T93" fmla="*/ 2147483647 h 531"/>
              <a:gd name="T94" fmla="*/ 2147483647 w 293"/>
              <a:gd name="T95" fmla="*/ 2147483647 h 531"/>
              <a:gd name="T96" fmla="*/ 2147483647 w 293"/>
              <a:gd name="T97" fmla="*/ 2147483647 h 531"/>
              <a:gd name="T98" fmla="*/ 2147483647 w 293"/>
              <a:gd name="T99" fmla="*/ 2147483647 h 531"/>
              <a:gd name="T100" fmla="*/ 2147483647 w 293"/>
              <a:gd name="T101" fmla="*/ 2147483647 h 531"/>
              <a:gd name="T102" fmla="*/ 2147483647 w 293"/>
              <a:gd name="T103" fmla="*/ 2147483647 h 5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531"/>
              <a:gd name="T158" fmla="*/ 293 w 293"/>
              <a:gd name="T159" fmla="*/ 531 h 5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531">
                <a:moveTo>
                  <a:pt x="159" y="219"/>
                </a:moveTo>
                <a:lnTo>
                  <a:pt x="159" y="185"/>
                </a:lnTo>
                <a:lnTo>
                  <a:pt x="160" y="120"/>
                </a:lnTo>
                <a:lnTo>
                  <a:pt x="161" y="55"/>
                </a:lnTo>
                <a:lnTo>
                  <a:pt x="161" y="21"/>
                </a:lnTo>
                <a:lnTo>
                  <a:pt x="162" y="17"/>
                </a:lnTo>
                <a:lnTo>
                  <a:pt x="168" y="13"/>
                </a:lnTo>
                <a:lnTo>
                  <a:pt x="175" y="10"/>
                </a:lnTo>
                <a:lnTo>
                  <a:pt x="184" y="7"/>
                </a:lnTo>
                <a:lnTo>
                  <a:pt x="194" y="3"/>
                </a:lnTo>
                <a:lnTo>
                  <a:pt x="206" y="2"/>
                </a:lnTo>
                <a:lnTo>
                  <a:pt x="217" y="0"/>
                </a:lnTo>
                <a:lnTo>
                  <a:pt x="228" y="0"/>
                </a:lnTo>
                <a:lnTo>
                  <a:pt x="236" y="0"/>
                </a:lnTo>
                <a:lnTo>
                  <a:pt x="245" y="1"/>
                </a:lnTo>
                <a:lnTo>
                  <a:pt x="255" y="2"/>
                </a:lnTo>
                <a:lnTo>
                  <a:pt x="265" y="3"/>
                </a:lnTo>
                <a:lnTo>
                  <a:pt x="274" y="7"/>
                </a:lnTo>
                <a:lnTo>
                  <a:pt x="280" y="9"/>
                </a:lnTo>
                <a:lnTo>
                  <a:pt x="285" y="13"/>
                </a:lnTo>
                <a:lnTo>
                  <a:pt x="287" y="18"/>
                </a:lnTo>
                <a:lnTo>
                  <a:pt x="287" y="50"/>
                </a:lnTo>
                <a:lnTo>
                  <a:pt x="287" y="112"/>
                </a:lnTo>
                <a:lnTo>
                  <a:pt x="287" y="177"/>
                </a:lnTo>
                <a:lnTo>
                  <a:pt x="287" y="216"/>
                </a:lnTo>
                <a:lnTo>
                  <a:pt x="288" y="254"/>
                </a:lnTo>
                <a:lnTo>
                  <a:pt x="291" y="303"/>
                </a:lnTo>
                <a:lnTo>
                  <a:pt x="292" y="348"/>
                </a:lnTo>
                <a:lnTo>
                  <a:pt x="293" y="374"/>
                </a:lnTo>
                <a:lnTo>
                  <a:pt x="288" y="382"/>
                </a:lnTo>
                <a:lnTo>
                  <a:pt x="283" y="393"/>
                </a:lnTo>
                <a:lnTo>
                  <a:pt x="277" y="407"/>
                </a:lnTo>
                <a:lnTo>
                  <a:pt x="269" y="420"/>
                </a:lnTo>
                <a:lnTo>
                  <a:pt x="262" y="435"/>
                </a:lnTo>
                <a:lnTo>
                  <a:pt x="255" y="449"/>
                </a:lnTo>
                <a:lnTo>
                  <a:pt x="250" y="460"/>
                </a:lnTo>
                <a:lnTo>
                  <a:pt x="245" y="469"/>
                </a:lnTo>
                <a:lnTo>
                  <a:pt x="235" y="475"/>
                </a:lnTo>
                <a:lnTo>
                  <a:pt x="220" y="482"/>
                </a:lnTo>
                <a:lnTo>
                  <a:pt x="202" y="490"/>
                </a:lnTo>
                <a:lnTo>
                  <a:pt x="183" y="497"/>
                </a:lnTo>
                <a:lnTo>
                  <a:pt x="162" y="507"/>
                </a:lnTo>
                <a:lnTo>
                  <a:pt x="141" y="516"/>
                </a:lnTo>
                <a:lnTo>
                  <a:pt x="123" y="524"/>
                </a:lnTo>
                <a:lnTo>
                  <a:pt x="106" y="531"/>
                </a:lnTo>
                <a:lnTo>
                  <a:pt x="101" y="530"/>
                </a:lnTo>
                <a:lnTo>
                  <a:pt x="97" y="528"/>
                </a:lnTo>
                <a:lnTo>
                  <a:pt x="92" y="526"/>
                </a:lnTo>
                <a:lnTo>
                  <a:pt x="90" y="525"/>
                </a:lnTo>
                <a:lnTo>
                  <a:pt x="85" y="525"/>
                </a:lnTo>
                <a:lnTo>
                  <a:pt x="80" y="524"/>
                </a:lnTo>
                <a:lnTo>
                  <a:pt x="75" y="522"/>
                </a:lnTo>
                <a:lnTo>
                  <a:pt x="70" y="520"/>
                </a:lnTo>
                <a:lnTo>
                  <a:pt x="66" y="518"/>
                </a:lnTo>
                <a:lnTo>
                  <a:pt x="60" y="513"/>
                </a:lnTo>
                <a:lnTo>
                  <a:pt x="56" y="509"/>
                </a:lnTo>
                <a:lnTo>
                  <a:pt x="52" y="503"/>
                </a:lnTo>
                <a:lnTo>
                  <a:pt x="50" y="497"/>
                </a:lnTo>
                <a:lnTo>
                  <a:pt x="46" y="493"/>
                </a:lnTo>
                <a:lnTo>
                  <a:pt x="40" y="488"/>
                </a:lnTo>
                <a:lnTo>
                  <a:pt x="31" y="484"/>
                </a:lnTo>
                <a:lnTo>
                  <a:pt x="23" y="479"/>
                </a:lnTo>
                <a:lnTo>
                  <a:pt x="17" y="475"/>
                </a:lnTo>
                <a:lnTo>
                  <a:pt x="14" y="469"/>
                </a:lnTo>
                <a:lnTo>
                  <a:pt x="9" y="465"/>
                </a:lnTo>
                <a:lnTo>
                  <a:pt x="5" y="459"/>
                </a:lnTo>
                <a:lnTo>
                  <a:pt x="1" y="453"/>
                </a:lnTo>
                <a:lnTo>
                  <a:pt x="0" y="449"/>
                </a:lnTo>
                <a:lnTo>
                  <a:pt x="2" y="446"/>
                </a:lnTo>
                <a:lnTo>
                  <a:pt x="4" y="442"/>
                </a:lnTo>
                <a:lnTo>
                  <a:pt x="2" y="436"/>
                </a:lnTo>
                <a:lnTo>
                  <a:pt x="5" y="428"/>
                </a:lnTo>
                <a:lnTo>
                  <a:pt x="15" y="423"/>
                </a:lnTo>
                <a:lnTo>
                  <a:pt x="30" y="418"/>
                </a:lnTo>
                <a:lnTo>
                  <a:pt x="44" y="414"/>
                </a:lnTo>
                <a:lnTo>
                  <a:pt x="60" y="409"/>
                </a:lnTo>
                <a:lnTo>
                  <a:pt x="76" y="405"/>
                </a:lnTo>
                <a:lnTo>
                  <a:pt x="91" y="400"/>
                </a:lnTo>
                <a:lnTo>
                  <a:pt x="105" y="395"/>
                </a:lnTo>
                <a:lnTo>
                  <a:pt x="116" y="391"/>
                </a:lnTo>
                <a:lnTo>
                  <a:pt x="124" y="388"/>
                </a:lnTo>
                <a:lnTo>
                  <a:pt x="126" y="386"/>
                </a:lnTo>
                <a:lnTo>
                  <a:pt x="132" y="383"/>
                </a:lnTo>
                <a:lnTo>
                  <a:pt x="137" y="380"/>
                </a:lnTo>
                <a:lnTo>
                  <a:pt x="141" y="376"/>
                </a:lnTo>
                <a:lnTo>
                  <a:pt x="142" y="372"/>
                </a:lnTo>
                <a:lnTo>
                  <a:pt x="143" y="365"/>
                </a:lnTo>
                <a:lnTo>
                  <a:pt x="144" y="358"/>
                </a:lnTo>
                <a:lnTo>
                  <a:pt x="145" y="351"/>
                </a:lnTo>
                <a:lnTo>
                  <a:pt x="148" y="348"/>
                </a:lnTo>
                <a:lnTo>
                  <a:pt x="151" y="344"/>
                </a:lnTo>
                <a:lnTo>
                  <a:pt x="156" y="341"/>
                </a:lnTo>
                <a:lnTo>
                  <a:pt x="159" y="339"/>
                </a:lnTo>
                <a:lnTo>
                  <a:pt x="160" y="337"/>
                </a:lnTo>
                <a:lnTo>
                  <a:pt x="162" y="334"/>
                </a:lnTo>
                <a:lnTo>
                  <a:pt x="165" y="332"/>
                </a:lnTo>
                <a:lnTo>
                  <a:pt x="166" y="329"/>
                </a:lnTo>
                <a:lnTo>
                  <a:pt x="166" y="326"/>
                </a:lnTo>
                <a:lnTo>
                  <a:pt x="164" y="323"/>
                </a:lnTo>
                <a:lnTo>
                  <a:pt x="161" y="318"/>
                </a:lnTo>
                <a:lnTo>
                  <a:pt x="160" y="314"/>
                </a:lnTo>
                <a:lnTo>
                  <a:pt x="160" y="295"/>
                </a:lnTo>
                <a:lnTo>
                  <a:pt x="160" y="263"/>
                </a:lnTo>
                <a:lnTo>
                  <a:pt x="159" y="232"/>
                </a:lnTo>
                <a:lnTo>
                  <a:pt x="159" y="219"/>
                </a:lnTo>
                <a:close/>
              </a:path>
            </a:pathLst>
          </a:custGeom>
          <a:solidFill>
            <a:srgbClr val="260000"/>
          </a:solidFill>
          <a:ln w="9525">
            <a:noFill/>
            <a:round/>
            <a:headEnd/>
            <a:tailEnd/>
          </a:ln>
        </p:spPr>
        <p:txBody>
          <a:bodyPr/>
          <a:lstStyle/>
          <a:p>
            <a:endParaRPr lang="en-US"/>
          </a:p>
        </p:txBody>
      </p:sp>
      <p:sp>
        <p:nvSpPr>
          <p:cNvPr id="17419" name="Freeform 12"/>
          <p:cNvSpPr>
            <a:spLocks noChangeAspect="1"/>
          </p:cNvSpPr>
          <p:nvPr/>
        </p:nvSpPr>
        <p:spPr bwMode="auto">
          <a:xfrm rot="-176173">
            <a:off x="7194550" y="5445125"/>
            <a:ext cx="260350" cy="322263"/>
          </a:xfrm>
          <a:custGeom>
            <a:avLst/>
            <a:gdLst>
              <a:gd name="T0" fmla="*/ 2147483647 w 231"/>
              <a:gd name="T1" fmla="*/ 2147483647 h 275"/>
              <a:gd name="T2" fmla="*/ 2147483647 w 231"/>
              <a:gd name="T3" fmla="*/ 2147483647 h 275"/>
              <a:gd name="T4" fmla="*/ 2147483647 w 231"/>
              <a:gd name="T5" fmla="*/ 2147483647 h 275"/>
              <a:gd name="T6" fmla="*/ 2147483647 w 231"/>
              <a:gd name="T7" fmla="*/ 2147483647 h 275"/>
              <a:gd name="T8" fmla="*/ 2147483647 w 231"/>
              <a:gd name="T9" fmla="*/ 2147483647 h 275"/>
              <a:gd name="T10" fmla="*/ 2147483647 w 231"/>
              <a:gd name="T11" fmla="*/ 2147483647 h 275"/>
              <a:gd name="T12" fmla="*/ 2147483647 w 231"/>
              <a:gd name="T13" fmla="*/ 2147483647 h 275"/>
              <a:gd name="T14" fmla="*/ 2147483647 w 231"/>
              <a:gd name="T15" fmla="*/ 2147483647 h 275"/>
              <a:gd name="T16" fmla="*/ 2147483647 w 231"/>
              <a:gd name="T17" fmla="*/ 2147483647 h 275"/>
              <a:gd name="T18" fmla="*/ 2147483647 w 231"/>
              <a:gd name="T19" fmla="*/ 2147483647 h 275"/>
              <a:gd name="T20" fmla="*/ 2147483647 w 231"/>
              <a:gd name="T21" fmla="*/ 2147483647 h 275"/>
              <a:gd name="T22" fmla="*/ 2147483647 w 231"/>
              <a:gd name="T23" fmla="*/ 2147483647 h 275"/>
              <a:gd name="T24" fmla="*/ 2147483647 w 231"/>
              <a:gd name="T25" fmla="*/ 2147483647 h 275"/>
              <a:gd name="T26" fmla="*/ 2147483647 w 231"/>
              <a:gd name="T27" fmla="*/ 2147483647 h 275"/>
              <a:gd name="T28" fmla="*/ 2147483647 w 231"/>
              <a:gd name="T29" fmla="*/ 2147483647 h 275"/>
              <a:gd name="T30" fmla="*/ 2147483647 w 231"/>
              <a:gd name="T31" fmla="*/ 2147483647 h 275"/>
              <a:gd name="T32" fmla="*/ 2147483647 w 231"/>
              <a:gd name="T33" fmla="*/ 2147483647 h 275"/>
              <a:gd name="T34" fmla="*/ 2147483647 w 231"/>
              <a:gd name="T35" fmla="*/ 2147483647 h 275"/>
              <a:gd name="T36" fmla="*/ 2147483647 w 231"/>
              <a:gd name="T37" fmla="*/ 2147483647 h 275"/>
              <a:gd name="T38" fmla="*/ 2147483647 w 231"/>
              <a:gd name="T39" fmla="*/ 2147483647 h 275"/>
              <a:gd name="T40" fmla="*/ 2147483647 w 231"/>
              <a:gd name="T41" fmla="*/ 2147483647 h 275"/>
              <a:gd name="T42" fmla="*/ 2147483647 w 231"/>
              <a:gd name="T43" fmla="*/ 2147483647 h 275"/>
              <a:gd name="T44" fmla="*/ 2147483647 w 231"/>
              <a:gd name="T45" fmla="*/ 2147483647 h 275"/>
              <a:gd name="T46" fmla="*/ 2147483647 w 231"/>
              <a:gd name="T47" fmla="*/ 2147483647 h 275"/>
              <a:gd name="T48" fmla="*/ 2147483647 w 231"/>
              <a:gd name="T49" fmla="*/ 2147483647 h 275"/>
              <a:gd name="T50" fmla="*/ 2147483647 w 231"/>
              <a:gd name="T51" fmla="*/ 2147483647 h 275"/>
              <a:gd name="T52" fmla="*/ 2147483647 w 231"/>
              <a:gd name="T53" fmla="*/ 2147483647 h 275"/>
              <a:gd name="T54" fmla="*/ 2147483647 w 231"/>
              <a:gd name="T55" fmla="*/ 2147483647 h 275"/>
              <a:gd name="T56" fmla="*/ 2147483647 w 231"/>
              <a:gd name="T57" fmla="*/ 2147483647 h 275"/>
              <a:gd name="T58" fmla="*/ 2147483647 w 231"/>
              <a:gd name="T59" fmla="*/ 2147483647 h 275"/>
              <a:gd name="T60" fmla="*/ 2147483647 w 231"/>
              <a:gd name="T61" fmla="*/ 2147483647 h 275"/>
              <a:gd name="T62" fmla="*/ 2147483647 w 231"/>
              <a:gd name="T63" fmla="*/ 2147483647 h 275"/>
              <a:gd name="T64" fmla="*/ 2147483647 w 231"/>
              <a:gd name="T65" fmla="*/ 2147483647 h 275"/>
              <a:gd name="T66" fmla="*/ 2147483647 w 231"/>
              <a:gd name="T67" fmla="*/ 2147483647 h 275"/>
              <a:gd name="T68" fmla="*/ 2147483647 w 231"/>
              <a:gd name="T69" fmla="*/ 2147483647 h 275"/>
              <a:gd name="T70" fmla="*/ 2147483647 w 231"/>
              <a:gd name="T71" fmla="*/ 2147483647 h 275"/>
              <a:gd name="T72" fmla="*/ 2147483647 w 231"/>
              <a:gd name="T73" fmla="*/ 2147483647 h 275"/>
              <a:gd name="T74" fmla="*/ 2147483647 w 231"/>
              <a:gd name="T75" fmla="*/ 2147483647 h 275"/>
              <a:gd name="T76" fmla="*/ 2147483647 w 231"/>
              <a:gd name="T77" fmla="*/ 2147483647 h 275"/>
              <a:gd name="T78" fmla="*/ 2147483647 w 231"/>
              <a:gd name="T79" fmla="*/ 2147483647 h 275"/>
              <a:gd name="T80" fmla="*/ 2147483647 w 231"/>
              <a:gd name="T81" fmla="*/ 2147483647 h 275"/>
              <a:gd name="T82" fmla="*/ 2147483647 w 231"/>
              <a:gd name="T83" fmla="*/ 2147483647 h 275"/>
              <a:gd name="T84" fmla="*/ 2147483647 w 231"/>
              <a:gd name="T85" fmla="*/ 2147483647 h 275"/>
              <a:gd name="T86" fmla="*/ 2147483647 w 231"/>
              <a:gd name="T87" fmla="*/ 2147483647 h 275"/>
              <a:gd name="T88" fmla="*/ 2147483647 w 231"/>
              <a:gd name="T89" fmla="*/ 0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1"/>
              <a:gd name="T136" fmla="*/ 0 h 275"/>
              <a:gd name="T137" fmla="*/ 231 w 231"/>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1" h="275">
                <a:moveTo>
                  <a:pt x="230" y="3"/>
                </a:moveTo>
                <a:lnTo>
                  <a:pt x="230" y="36"/>
                </a:lnTo>
                <a:lnTo>
                  <a:pt x="231" y="77"/>
                </a:lnTo>
                <a:lnTo>
                  <a:pt x="231" y="116"/>
                </a:lnTo>
                <a:lnTo>
                  <a:pt x="231" y="136"/>
                </a:lnTo>
                <a:lnTo>
                  <a:pt x="227" y="143"/>
                </a:lnTo>
                <a:lnTo>
                  <a:pt x="221" y="153"/>
                </a:lnTo>
                <a:lnTo>
                  <a:pt x="214" y="165"/>
                </a:lnTo>
                <a:lnTo>
                  <a:pt x="206" y="177"/>
                </a:lnTo>
                <a:lnTo>
                  <a:pt x="198" y="191"/>
                </a:lnTo>
                <a:lnTo>
                  <a:pt x="191" y="202"/>
                </a:lnTo>
                <a:lnTo>
                  <a:pt x="186" y="212"/>
                </a:lnTo>
                <a:lnTo>
                  <a:pt x="181" y="220"/>
                </a:lnTo>
                <a:lnTo>
                  <a:pt x="171" y="226"/>
                </a:lnTo>
                <a:lnTo>
                  <a:pt x="157" y="233"/>
                </a:lnTo>
                <a:lnTo>
                  <a:pt x="143" y="241"/>
                </a:lnTo>
                <a:lnTo>
                  <a:pt x="127" y="249"/>
                </a:lnTo>
                <a:lnTo>
                  <a:pt x="111" y="258"/>
                </a:lnTo>
                <a:lnTo>
                  <a:pt x="97" y="264"/>
                </a:lnTo>
                <a:lnTo>
                  <a:pt x="86" y="270"/>
                </a:lnTo>
                <a:lnTo>
                  <a:pt x="78" y="275"/>
                </a:lnTo>
                <a:lnTo>
                  <a:pt x="79" y="270"/>
                </a:lnTo>
                <a:lnTo>
                  <a:pt x="79" y="268"/>
                </a:lnTo>
                <a:lnTo>
                  <a:pt x="79" y="259"/>
                </a:lnTo>
                <a:lnTo>
                  <a:pt x="78" y="257"/>
                </a:lnTo>
                <a:lnTo>
                  <a:pt x="76" y="255"/>
                </a:lnTo>
                <a:lnTo>
                  <a:pt x="72" y="253"/>
                </a:lnTo>
                <a:lnTo>
                  <a:pt x="70" y="252"/>
                </a:lnTo>
                <a:lnTo>
                  <a:pt x="69" y="250"/>
                </a:lnTo>
                <a:lnTo>
                  <a:pt x="70" y="243"/>
                </a:lnTo>
                <a:lnTo>
                  <a:pt x="70" y="236"/>
                </a:lnTo>
                <a:lnTo>
                  <a:pt x="67" y="228"/>
                </a:lnTo>
                <a:lnTo>
                  <a:pt x="60" y="224"/>
                </a:lnTo>
                <a:lnTo>
                  <a:pt x="53" y="224"/>
                </a:lnTo>
                <a:lnTo>
                  <a:pt x="46" y="224"/>
                </a:lnTo>
                <a:lnTo>
                  <a:pt x="43" y="224"/>
                </a:lnTo>
                <a:lnTo>
                  <a:pt x="40" y="221"/>
                </a:lnTo>
                <a:lnTo>
                  <a:pt x="37" y="220"/>
                </a:lnTo>
                <a:lnTo>
                  <a:pt x="35" y="218"/>
                </a:lnTo>
                <a:lnTo>
                  <a:pt x="34" y="216"/>
                </a:lnTo>
                <a:lnTo>
                  <a:pt x="32" y="213"/>
                </a:lnTo>
                <a:lnTo>
                  <a:pt x="29" y="215"/>
                </a:lnTo>
                <a:lnTo>
                  <a:pt x="25" y="216"/>
                </a:lnTo>
                <a:lnTo>
                  <a:pt x="21" y="216"/>
                </a:lnTo>
                <a:lnTo>
                  <a:pt x="19" y="213"/>
                </a:lnTo>
                <a:lnTo>
                  <a:pt x="20" y="212"/>
                </a:lnTo>
                <a:lnTo>
                  <a:pt x="20" y="210"/>
                </a:lnTo>
                <a:lnTo>
                  <a:pt x="19" y="209"/>
                </a:lnTo>
                <a:lnTo>
                  <a:pt x="15" y="208"/>
                </a:lnTo>
                <a:lnTo>
                  <a:pt x="11" y="208"/>
                </a:lnTo>
                <a:lnTo>
                  <a:pt x="6" y="207"/>
                </a:lnTo>
                <a:lnTo>
                  <a:pt x="4" y="206"/>
                </a:lnTo>
                <a:lnTo>
                  <a:pt x="2" y="203"/>
                </a:lnTo>
                <a:lnTo>
                  <a:pt x="1" y="202"/>
                </a:lnTo>
                <a:lnTo>
                  <a:pt x="0" y="201"/>
                </a:lnTo>
                <a:lnTo>
                  <a:pt x="1" y="200"/>
                </a:lnTo>
                <a:lnTo>
                  <a:pt x="10" y="198"/>
                </a:lnTo>
                <a:lnTo>
                  <a:pt x="21" y="193"/>
                </a:lnTo>
                <a:lnTo>
                  <a:pt x="36" y="189"/>
                </a:lnTo>
                <a:lnTo>
                  <a:pt x="52" y="183"/>
                </a:lnTo>
                <a:lnTo>
                  <a:pt x="68" y="176"/>
                </a:lnTo>
                <a:lnTo>
                  <a:pt x="82" y="170"/>
                </a:lnTo>
                <a:lnTo>
                  <a:pt x="96" y="165"/>
                </a:lnTo>
                <a:lnTo>
                  <a:pt x="106" y="159"/>
                </a:lnTo>
                <a:lnTo>
                  <a:pt x="109" y="160"/>
                </a:lnTo>
                <a:lnTo>
                  <a:pt x="112" y="161"/>
                </a:lnTo>
                <a:lnTo>
                  <a:pt x="116" y="162"/>
                </a:lnTo>
                <a:lnTo>
                  <a:pt x="122" y="165"/>
                </a:lnTo>
                <a:lnTo>
                  <a:pt x="128" y="166"/>
                </a:lnTo>
                <a:lnTo>
                  <a:pt x="133" y="168"/>
                </a:lnTo>
                <a:lnTo>
                  <a:pt x="139" y="170"/>
                </a:lnTo>
                <a:lnTo>
                  <a:pt x="145" y="172"/>
                </a:lnTo>
                <a:lnTo>
                  <a:pt x="140" y="167"/>
                </a:lnTo>
                <a:lnTo>
                  <a:pt x="132" y="160"/>
                </a:lnTo>
                <a:lnTo>
                  <a:pt x="123" y="152"/>
                </a:lnTo>
                <a:lnTo>
                  <a:pt x="116" y="147"/>
                </a:lnTo>
                <a:lnTo>
                  <a:pt x="119" y="143"/>
                </a:lnTo>
                <a:lnTo>
                  <a:pt x="121" y="139"/>
                </a:lnTo>
                <a:lnTo>
                  <a:pt x="123" y="134"/>
                </a:lnTo>
                <a:lnTo>
                  <a:pt x="124" y="128"/>
                </a:lnTo>
                <a:lnTo>
                  <a:pt x="127" y="131"/>
                </a:lnTo>
                <a:lnTo>
                  <a:pt x="131" y="135"/>
                </a:lnTo>
                <a:lnTo>
                  <a:pt x="137" y="141"/>
                </a:lnTo>
                <a:lnTo>
                  <a:pt x="144" y="147"/>
                </a:lnTo>
                <a:lnTo>
                  <a:pt x="150" y="153"/>
                </a:lnTo>
                <a:lnTo>
                  <a:pt x="158" y="159"/>
                </a:lnTo>
                <a:lnTo>
                  <a:pt x="164" y="165"/>
                </a:lnTo>
                <a:lnTo>
                  <a:pt x="170" y="168"/>
                </a:lnTo>
                <a:lnTo>
                  <a:pt x="166" y="165"/>
                </a:lnTo>
                <a:lnTo>
                  <a:pt x="162" y="159"/>
                </a:lnTo>
                <a:lnTo>
                  <a:pt x="157" y="152"/>
                </a:lnTo>
                <a:lnTo>
                  <a:pt x="152" y="144"/>
                </a:lnTo>
                <a:lnTo>
                  <a:pt x="146" y="136"/>
                </a:lnTo>
                <a:lnTo>
                  <a:pt x="141" y="128"/>
                </a:lnTo>
                <a:lnTo>
                  <a:pt x="138" y="123"/>
                </a:lnTo>
                <a:lnTo>
                  <a:pt x="135" y="118"/>
                </a:lnTo>
                <a:lnTo>
                  <a:pt x="136" y="116"/>
                </a:lnTo>
                <a:lnTo>
                  <a:pt x="137" y="113"/>
                </a:lnTo>
                <a:lnTo>
                  <a:pt x="138" y="109"/>
                </a:lnTo>
                <a:lnTo>
                  <a:pt x="139" y="105"/>
                </a:lnTo>
                <a:lnTo>
                  <a:pt x="144" y="107"/>
                </a:lnTo>
                <a:lnTo>
                  <a:pt x="149" y="109"/>
                </a:lnTo>
                <a:lnTo>
                  <a:pt x="157" y="113"/>
                </a:lnTo>
                <a:lnTo>
                  <a:pt x="166" y="117"/>
                </a:lnTo>
                <a:lnTo>
                  <a:pt x="177" y="122"/>
                </a:lnTo>
                <a:lnTo>
                  <a:pt x="186" y="125"/>
                </a:lnTo>
                <a:lnTo>
                  <a:pt x="196" y="128"/>
                </a:lnTo>
                <a:lnTo>
                  <a:pt x="204" y="132"/>
                </a:lnTo>
                <a:lnTo>
                  <a:pt x="200" y="130"/>
                </a:lnTo>
                <a:lnTo>
                  <a:pt x="194" y="124"/>
                </a:lnTo>
                <a:lnTo>
                  <a:pt x="185" y="118"/>
                </a:lnTo>
                <a:lnTo>
                  <a:pt x="174" y="110"/>
                </a:lnTo>
                <a:lnTo>
                  <a:pt x="164" y="104"/>
                </a:lnTo>
                <a:lnTo>
                  <a:pt x="155" y="97"/>
                </a:lnTo>
                <a:lnTo>
                  <a:pt x="147" y="91"/>
                </a:lnTo>
                <a:lnTo>
                  <a:pt x="141" y="87"/>
                </a:lnTo>
                <a:lnTo>
                  <a:pt x="141" y="74"/>
                </a:lnTo>
                <a:lnTo>
                  <a:pt x="140" y="54"/>
                </a:lnTo>
                <a:lnTo>
                  <a:pt x="139" y="30"/>
                </a:lnTo>
                <a:lnTo>
                  <a:pt x="139" y="6"/>
                </a:lnTo>
                <a:lnTo>
                  <a:pt x="140" y="9"/>
                </a:lnTo>
                <a:lnTo>
                  <a:pt x="145" y="13"/>
                </a:lnTo>
                <a:lnTo>
                  <a:pt x="150" y="15"/>
                </a:lnTo>
                <a:lnTo>
                  <a:pt x="157" y="16"/>
                </a:lnTo>
                <a:lnTo>
                  <a:pt x="165" y="16"/>
                </a:lnTo>
                <a:lnTo>
                  <a:pt x="174" y="16"/>
                </a:lnTo>
                <a:lnTo>
                  <a:pt x="183" y="15"/>
                </a:lnTo>
                <a:lnTo>
                  <a:pt x="192" y="14"/>
                </a:lnTo>
                <a:lnTo>
                  <a:pt x="204" y="12"/>
                </a:lnTo>
                <a:lnTo>
                  <a:pt x="212" y="9"/>
                </a:lnTo>
                <a:lnTo>
                  <a:pt x="217" y="6"/>
                </a:lnTo>
                <a:lnTo>
                  <a:pt x="222" y="4"/>
                </a:lnTo>
                <a:lnTo>
                  <a:pt x="224" y="2"/>
                </a:lnTo>
                <a:lnTo>
                  <a:pt x="227" y="0"/>
                </a:lnTo>
                <a:lnTo>
                  <a:pt x="229" y="0"/>
                </a:lnTo>
                <a:lnTo>
                  <a:pt x="230" y="3"/>
                </a:lnTo>
                <a:close/>
              </a:path>
            </a:pathLst>
          </a:custGeom>
          <a:solidFill>
            <a:srgbClr val="FFFFFF"/>
          </a:solidFill>
          <a:ln w="9525">
            <a:noFill/>
            <a:round/>
            <a:headEnd/>
            <a:tailEnd/>
          </a:ln>
        </p:spPr>
        <p:txBody>
          <a:bodyPr/>
          <a:lstStyle/>
          <a:p>
            <a:endParaRPr lang="en-US"/>
          </a:p>
        </p:txBody>
      </p:sp>
      <p:sp>
        <p:nvSpPr>
          <p:cNvPr id="17420" name="Freeform 13"/>
          <p:cNvSpPr>
            <a:spLocks noChangeAspect="1"/>
          </p:cNvSpPr>
          <p:nvPr/>
        </p:nvSpPr>
        <p:spPr bwMode="auto">
          <a:xfrm rot="-176173">
            <a:off x="7204075" y="5740400"/>
            <a:ext cx="42863" cy="76200"/>
          </a:xfrm>
          <a:custGeom>
            <a:avLst/>
            <a:gdLst>
              <a:gd name="T0" fmla="*/ 2147483647 w 20"/>
              <a:gd name="T1" fmla="*/ 0 h 34"/>
              <a:gd name="T2" fmla="*/ 2147483647 w 20"/>
              <a:gd name="T3" fmla="*/ 2147483647 h 34"/>
              <a:gd name="T4" fmla="*/ 0 w 20"/>
              <a:gd name="T5" fmla="*/ 2147483647 h 34"/>
              <a:gd name="T6" fmla="*/ 2147483647 w 20"/>
              <a:gd name="T7" fmla="*/ 0 h 34"/>
              <a:gd name="T8" fmla="*/ 0 60000 65536"/>
              <a:gd name="T9" fmla="*/ 0 60000 65536"/>
              <a:gd name="T10" fmla="*/ 0 60000 65536"/>
              <a:gd name="T11" fmla="*/ 0 60000 65536"/>
              <a:gd name="T12" fmla="*/ 0 w 20"/>
              <a:gd name="T13" fmla="*/ 0 h 34"/>
              <a:gd name="T14" fmla="*/ 20 w 20"/>
              <a:gd name="T15" fmla="*/ 34 h 34"/>
            </a:gdLst>
            <a:ahLst/>
            <a:cxnLst>
              <a:cxn ang="T8">
                <a:pos x="T0" y="T1"/>
              </a:cxn>
              <a:cxn ang="T9">
                <a:pos x="T2" y="T3"/>
              </a:cxn>
              <a:cxn ang="T10">
                <a:pos x="T4" y="T5"/>
              </a:cxn>
              <a:cxn ang="T11">
                <a:pos x="T6" y="T7"/>
              </a:cxn>
            </a:cxnLst>
            <a:rect l="T12" t="T13" r="T14" b="T15"/>
            <a:pathLst>
              <a:path w="20" h="34">
                <a:moveTo>
                  <a:pt x="20" y="0"/>
                </a:moveTo>
                <a:lnTo>
                  <a:pt x="18" y="34"/>
                </a:lnTo>
                <a:lnTo>
                  <a:pt x="0" y="24"/>
                </a:lnTo>
                <a:lnTo>
                  <a:pt x="20" y="0"/>
                </a:lnTo>
                <a:close/>
              </a:path>
            </a:pathLst>
          </a:custGeom>
          <a:solidFill>
            <a:srgbClr val="00145B"/>
          </a:solidFill>
          <a:ln w="9525">
            <a:noFill/>
            <a:round/>
            <a:headEnd/>
            <a:tailEnd/>
          </a:ln>
        </p:spPr>
        <p:txBody>
          <a:bodyPr/>
          <a:lstStyle/>
          <a:p>
            <a:endParaRPr lang="en-US"/>
          </a:p>
        </p:txBody>
      </p:sp>
      <p:sp>
        <p:nvSpPr>
          <p:cNvPr id="17421" name="Freeform 14"/>
          <p:cNvSpPr>
            <a:spLocks noChangeAspect="1"/>
          </p:cNvSpPr>
          <p:nvPr/>
        </p:nvSpPr>
        <p:spPr bwMode="auto">
          <a:xfrm rot="-176173">
            <a:off x="7119938" y="5757863"/>
            <a:ext cx="42862" cy="50800"/>
          </a:xfrm>
          <a:custGeom>
            <a:avLst/>
            <a:gdLst>
              <a:gd name="T0" fmla="*/ 2147483647 w 31"/>
              <a:gd name="T1" fmla="*/ 2147483647 h 37"/>
              <a:gd name="T2" fmla="*/ 0 w 31"/>
              <a:gd name="T3" fmla="*/ 0 h 37"/>
              <a:gd name="T4" fmla="*/ 2147483647 w 31"/>
              <a:gd name="T5" fmla="*/ 2147483647 h 37"/>
              <a:gd name="T6" fmla="*/ 2147483647 w 31"/>
              <a:gd name="T7" fmla="*/ 2147483647 h 37"/>
              <a:gd name="T8" fmla="*/ 0 60000 65536"/>
              <a:gd name="T9" fmla="*/ 0 60000 65536"/>
              <a:gd name="T10" fmla="*/ 0 60000 65536"/>
              <a:gd name="T11" fmla="*/ 0 60000 65536"/>
              <a:gd name="T12" fmla="*/ 0 w 31"/>
              <a:gd name="T13" fmla="*/ 0 h 37"/>
              <a:gd name="T14" fmla="*/ 31 w 31"/>
              <a:gd name="T15" fmla="*/ 37 h 37"/>
            </a:gdLst>
            <a:ahLst/>
            <a:cxnLst>
              <a:cxn ang="T8">
                <a:pos x="T0" y="T1"/>
              </a:cxn>
              <a:cxn ang="T9">
                <a:pos x="T2" y="T3"/>
              </a:cxn>
              <a:cxn ang="T10">
                <a:pos x="T4" y="T5"/>
              </a:cxn>
              <a:cxn ang="T11">
                <a:pos x="T6" y="T7"/>
              </a:cxn>
            </a:cxnLst>
            <a:rect l="T12" t="T13" r="T14" b="T15"/>
            <a:pathLst>
              <a:path w="31" h="37">
                <a:moveTo>
                  <a:pt x="31" y="9"/>
                </a:moveTo>
                <a:lnTo>
                  <a:pt x="0" y="0"/>
                </a:lnTo>
                <a:lnTo>
                  <a:pt x="31" y="37"/>
                </a:lnTo>
                <a:lnTo>
                  <a:pt x="31" y="9"/>
                </a:lnTo>
                <a:close/>
              </a:path>
            </a:pathLst>
          </a:custGeom>
          <a:solidFill>
            <a:srgbClr val="00145B"/>
          </a:solidFill>
          <a:ln w="9525">
            <a:noFill/>
            <a:round/>
            <a:headEnd/>
            <a:tailEnd/>
          </a:ln>
        </p:spPr>
        <p:txBody>
          <a:bodyPr/>
          <a:lstStyle/>
          <a:p>
            <a:endParaRPr lang="en-US"/>
          </a:p>
        </p:txBody>
      </p:sp>
      <p:sp>
        <p:nvSpPr>
          <p:cNvPr id="17422" name="Freeform 15"/>
          <p:cNvSpPr>
            <a:spLocks noChangeAspect="1"/>
          </p:cNvSpPr>
          <p:nvPr/>
        </p:nvSpPr>
        <p:spPr bwMode="auto">
          <a:xfrm rot="-176173">
            <a:off x="7065963" y="5730875"/>
            <a:ext cx="47625" cy="42863"/>
          </a:xfrm>
          <a:custGeom>
            <a:avLst/>
            <a:gdLst>
              <a:gd name="T0" fmla="*/ 2147483647 w 34"/>
              <a:gd name="T1" fmla="*/ 2147483647 h 30"/>
              <a:gd name="T2" fmla="*/ 2147483647 w 34"/>
              <a:gd name="T3" fmla="*/ 0 h 30"/>
              <a:gd name="T4" fmla="*/ 0 w 34"/>
              <a:gd name="T5" fmla="*/ 2147483647 h 30"/>
              <a:gd name="T6" fmla="*/ 2147483647 w 34"/>
              <a:gd name="T7" fmla="*/ 2147483647 h 30"/>
              <a:gd name="T8" fmla="*/ 0 60000 65536"/>
              <a:gd name="T9" fmla="*/ 0 60000 65536"/>
              <a:gd name="T10" fmla="*/ 0 60000 65536"/>
              <a:gd name="T11" fmla="*/ 0 60000 65536"/>
              <a:gd name="T12" fmla="*/ 0 w 34"/>
              <a:gd name="T13" fmla="*/ 0 h 30"/>
              <a:gd name="T14" fmla="*/ 34 w 34"/>
              <a:gd name="T15" fmla="*/ 30 h 30"/>
            </a:gdLst>
            <a:ahLst/>
            <a:cxnLst>
              <a:cxn ang="T8">
                <a:pos x="T0" y="T1"/>
              </a:cxn>
              <a:cxn ang="T9">
                <a:pos x="T2" y="T3"/>
              </a:cxn>
              <a:cxn ang="T10">
                <a:pos x="T4" y="T5"/>
              </a:cxn>
              <a:cxn ang="T11">
                <a:pos x="T6" y="T7"/>
              </a:cxn>
            </a:cxnLst>
            <a:rect l="T12" t="T13" r="T14" b="T15"/>
            <a:pathLst>
              <a:path w="34" h="30">
                <a:moveTo>
                  <a:pt x="34" y="30"/>
                </a:moveTo>
                <a:lnTo>
                  <a:pt x="11" y="0"/>
                </a:lnTo>
                <a:lnTo>
                  <a:pt x="0" y="14"/>
                </a:lnTo>
                <a:lnTo>
                  <a:pt x="34" y="30"/>
                </a:lnTo>
                <a:close/>
              </a:path>
            </a:pathLst>
          </a:custGeom>
          <a:solidFill>
            <a:srgbClr val="00145B"/>
          </a:solidFill>
          <a:ln w="9525">
            <a:noFill/>
            <a:round/>
            <a:headEnd/>
            <a:tailEnd/>
          </a:ln>
        </p:spPr>
        <p:txBody>
          <a:bodyPr/>
          <a:lstStyle/>
          <a:p>
            <a:endParaRPr lang="en-US"/>
          </a:p>
        </p:txBody>
      </p:sp>
      <p:sp>
        <p:nvSpPr>
          <p:cNvPr id="17423" name="Freeform 16"/>
          <p:cNvSpPr>
            <a:spLocks noChangeAspect="1"/>
          </p:cNvSpPr>
          <p:nvPr/>
        </p:nvSpPr>
        <p:spPr bwMode="auto">
          <a:xfrm rot="-176173">
            <a:off x="7170738" y="5794375"/>
            <a:ext cx="76200" cy="42863"/>
          </a:xfrm>
          <a:custGeom>
            <a:avLst/>
            <a:gdLst>
              <a:gd name="T0" fmla="*/ 2147483647 w 35"/>
              <a:gd name="T1" fmla="*/ 0 h 19"/>
              <a:gd name="T2" fmla="*/ 2147483647 w 35"/>
              <a:gd name="T3" fmla="*/ 2147483647 h 19"/>
              <a:gd name="T4" fmla="*/ 0 w 35"/>
              <a:gd name="T5" fmla="*/ 2147483647 h 19"/>
              <a:gd name="T6" fmla="*/ 2147483647 w 35"/>
              <a:gd name="T7" fmla="*/ 0 h 19"/>
              <a:gd name="T8" fmla="*/ 0 60000 65536"/>
              <a:gd name="T9" fmla="*/ 0 60000 65536"/>
              <a:gd name="T10" fmla="*/ 0 60000 65536"/>
              <a:gd name="T11" fmla="*/ 0 60000 65536"/>
              <a:gd name="T12" fmla="*/ 0 w 35"/>
              <a:gd name="T13" fmla="*/ 0 h 19"/>
              <a:gd name="T14" fmla="*/ 35 w 35"/>
              <a:gd name="T15" fmla="*/ 19 h 19"/>
            </a:gdLst>
            <a:ahLst/>
            <a:cxnLst>
              <a:cxn ang="T8">
                <a:pos x="T0" y="T1"/>
              </a:cxn>
              <a:cxn ang="T9">
                <a:pos x="T2" y="T3"/>
              </a:cxn>
              <a:cxn ang="T10">
                <a:pos x="T4" y="T5"/>
              </a:cxn>
              <a:cxn ang="T11">
                <a:pos x="T6" y="T7"/>
              </a:cxn>
            </a:cxnLst>
            <a:rect l="T12" t="T13" r="T14" b="T15"/>
            <a:pathLst>
              <a:path w="35" h="19">
                <a:moveTo>
                  <a:pt x="15" y="0"/>
                </a:moveTo>
                <a:lnTo>
                  <a:pt x="35" y="19"/>
                </a:lnTo>
                <a:lnTo>
                  <a:pt x="0" y="19"/>
                </a:lnTo>
                <a:lnTo>
                  <a:pt x="15" y="0"/>
                </a:lnTo>
                <a:close/>
              </a:path>
            </a:pathLst>
          </a:custGeom>
          <a:solidFill>
            <a:srgbClr val="00145B"/>
          </a:solidFill>
          <a:ln w="9525">
            <a:noFill/>
            <a:round/>
            <a:headEnd/>
            <a:tailEnd/>
          </a:ln>
        </p:spPr>
        <p:txBody>
          <a:bodyPr/>
          <a:lstStyle/>
          <a:p>
            <a:endParaRPr lang="en-US"/>
          </a:p>
        </p:txBody>
      </p:sp>
      <p:sp>
        <p:nvSpPr>
          <p:cNvPr id="17424" name="Freeform 17"/>
          <p:cNvSpPr>
            <a:spLocks noChangeAspect="1"/>
          </p:cNvSpPr>
          <p:nvPr/>
        </p:nvSpPr>
        <p:spPr bwMode="auto">
          <a:xfrm rot="-176173">
            <a:off x="7105650" y="5761038"/>
            <a:ext cx="42863" cy="76200"/>
          </a:xfrm>
          <a:custGeom>
            <a:avLst/>
            <a:gdLst>
              <a:gd name="T0" fmla="*/ 2147483647 w 20"/>
              <a:gd name="T1" fmla="*/ 0 h 34"/>
              <a:gd name="T2" fmla="*/ 2147483647 w 20"/>
              <a:gd name="T3" fmla="*/ 2147483647 h 34"/>
              <a:gd name="T4" fmla="*/ 0 w 20"/>
              <a:gd name="T5" fmla="*/ 2147483647 h 34"/>
              <a:gd name="T6" fmla="*/ 2147483647 w 20"/>
              <a:gd name="T7" fmla="*/ 0 h 34"/>
              <a:gd name="T8" fmla="*/ 0 60000 65536"/>
              <a:gd name="T9" fmla="*/ 0 60000 65536"/>
              <a:gd name="T10" fmla="*/ 0 60000 65536"/>
              <a:gd name="T11" fmla="*/ 0 60000 65536"/>
              <a:gd name="T12" fmla="*/ 0 w 20"/>
              <a:gd name="T13" fmla="*/ 0 h 34"/>
              <a:gd name="T14" fmla="*/ 20 w 20"/>
              <a:gd name="T15" fmla="*/ 34 h 34"/>
            </a:gdLst>
            <a:ahLst/>
            <a:cxnLst>
              <a:cxn ang="T8">
                <a:pos x="T0" y="T1"/>
              </a:cxn>
              <a:cxn ang="T9">
                <a:pos x="T2" y="T3"/>
              </a:cxn>
              <a:cxn ang="T10">
                <a:pos x="T4" y="T5"/>
              </a:cxn>
              <a:cxn ang="T11">
                <a:pos x="T6" y="T7"/>
              </a:cxn>
            </a:cxnLst>
            <a:rect l="T12" t="T13" r="T14" b="T15"/>
            <a:pathLst>
              <a:path w="20" h="34">
                <a:moveTo>
                  <a:pt x="20" y="0"/>
                </a:moveTo>
                <a:lnTo>
                  <a:pt x="18" y="34"/>
                </a:lnTo>
                <a:lnTo>
                  <a:pt x="0" y="23"/>
                </a:lnTo>
                <a:lnTo>
                  <a:pt x="20" y="0"/>
                </a:lnTo>
                <a:close/>
              </a:path>
            </a:pathLst>
          </a:custGeom>
          <a:solidFill>
            <a:srgbClr val="00145B"/>
          </a:solidFill>
          <a:ln w="9525">
            <a:noFill/>
            <a:round/>
            <a:headEnd/>
            <a:tailEnd/>
          </a:ln>
        </p:spPr>
        <p:txBody>
          <a:bodyPr/>
          <a:lstStyle/>
          <a:p>
            <a:endParaRPr lang="en-US"/>
          </a:p>
        </p:txBody>
      </p:sp>
      <p:sp>
        <p:nvSpPr>
          <p:cNvPr id="17425" name="Freeform 18"/>
          <p:cNvSpPr>
            <a:spLocks noChangeAspect="1"/>
          </p:cNvSpPr>
          <p:nvPr/>
        </p:nvSpPr>
        <p:spPr bwMode="auto">
          <a:xfrm rot="-176173">
            <a:off x="7056438" y="5770563"/>
            <a:ext cx="80962" cy="42862"/>
          </a:xfrm>
          <a:custGeom>
            <a:avLst/>
            <a:gdLst>
              <a:gd name="T0" fmla="*/ 2147483647 w 38"/>
              <a:gd name="T1" fmla="*/ 2147483647 h 19"/>
              <a:gd name="T2" fmla="*/ 0 w 38"/>
              <a:gd name="T3" fmla="*/ 0 h 19"/>
              <a:gd name="T4" fmla="*/ 2147483647 w 38"/>
              <a:gd name="T5" fmla="*/ 2147483647 h 19"/>
              <a:gd name="T6" fmla="*/ 2147483647 w 38"/>
              <a:gd name="T7" fmla="*/ 2147483647 h 19"/>
              <a:gd name="T8" fmla="*/ 0 60000 65536"/>
              <a:gd name="T9" fmla="*/ 0 60000 65536"/>
              <a:gd name="T10" fmla="*/ 0 60000 65536"/>
              <a:gd name="T11" fmla="*/ 0 60000 65536"/>
              <a:gd name="T12" fmla="*/ 0 w 38"/>
              <a:gd name="T13" fmla="*/ 0 h 19"/>
              <a:gd name="T14" fmla="*/ 38 w 38"/>
              <a:gd name="T15" fmla="*/ 19 h 19"/>
            </a:gdLst>
            <a:ahLst/>
            <a:cxnLst>
              <a:cxn ang="T8">
                <a:pos x="T0" y="T1"/>
              </a:cxn>
              <a:cxn ang="T9">
                <a:pos x="T2" y="T3"/>
              </a:cxn>
              <a:cxn ang="T10">
                <a:pos x="T4" y="T5"/>
              </a:cxn>
              <a:cxn ang="T11">
                <a:pos x="T6" y="T7"/>
              </a:cxn>
            </a:cxnLst>
            <a:rect l="T12" t="T13" r="T14" b="T15"/>
            <a:pathLst>
              <a:path w="38" h="19">
                <a:moveTo>
                  <a:pt x="38" y="2"/>
                </a:moveTo>
                <a:lnTo>
                  <a:pt x="0" y="0"/>
                </a:lnTo>
                <a:lnTo>
                  <a:pt x="4" y="19"/>
                </a:lnTo>
                <a:lnTo>
                  <a:pt x="38" y="2"/>
                </a:lnTo>
                <a:close/>
              </a:path>
            </a:pathLst>
          </a:custGeom>
          <a:solidFill>
            <a:srgbClr val="00145B"/>
          </a:solidFill>
          <a:ln w="9525">
            <a:noFill/>
            <a:round/>
            <a:headEnd/>
            <a:tailEnd/>
          </a:ln>
        </p:spPr>
        <p:txBody>
          <a:bodyPr/>
          <a:lstStyle/>
          <a:p>
            <a:endParaRPr lang="en-US"/>
          </a:p>
        </p:txBody>
      </p:sp>
      <p:sp>
        <p:nvSpPr>
          <p:cNvPr id="17426" name="Freeform 19"/>
          <p:cNvSpPr>
            <a:spLocks noChangeAspect="1"/>
          </p:cNvSpPr>
          <p:nvPr/>
        </p:nvSpPr>
        <p:spPr bwMode="auto">
          <a:xfrm rot="-176173">
            <a:off x="7285038" y="5829300"/>
            <a:ext cx="42862" cy="65088"/>
          </a:xfrm>
          <a:custGeom>
            <a:avLst/>
            <a:gdLst>
              <a:gd name="T0" fmla="*/ 2147483647 w 21"/>
              <a:gd name="T1" fmla="*/ 0 h 30"/>
              <a:gd name="T2" fmla="*/ 2147483647 w 21"/>
              <a:gd name="T3" fmla="*/ 2147483647 h 30"/>
              <a:gd name="T4" fmla="*/ 0 w 21"/>
              <a:gd name="T5" fmla="*/ 2147483647 h 30"/>
              <a:gd name="T6" fmla="*/ 2147483647 w 21"/>
              <a:gd name="T7" fmla="*/ 0 h 30"/>
              <a:gd name="T8" fmla="*/ 0 60000 65536"/>
              <a:gd name="T9" fmla="*/ 0 60000 65536"/>
              <a:gd name="T10" fmla="*/ 0 60000 65536"/>
              <a:gd name="T11" fmla="*/ 0 60000 65536"/>
              <a:gd name="T12" fmla="*/ 0 w 21"/>
              <a:gd name="T13" fmla="*/ 0 h 30"/>
              <a:gd name="T14" fmla="*/ 21 w 21"/>
              <a:gd name="T15" fmla="*/ 30 h 30"/>
            </a:gdLst>
            <a:ahLst/>
            <a:cxnLst>
              <a:cxn ang="T8">
                <a:pos x="T0" y="T1"/>
              </a:cxn>
              <a:cxn ang="T9">
                <a:pos x="T2" y="T3"/>
              </a:cxn>
              <a:cxn ang="T10">
                <a:pos x="T4" y="T5"/>
              </a:cxn>
              <a:cxn ang="T11">
                <a:pos x="T6" y="T7"/>
              </a:cxn>
            </a:cxnLst>
            <a:rect l="T12" t="T13" r="T14" b="T15"/>
            <a:pathLst>
              <a:path w="21" h="30">
                <a:moveTo>
                  <a:pt x="4" y="0"/>
                </a:moveTo>
                <a:lnTo>
                  <a:pt x="21" y="30"/>
                </a:lnTo>
                <a:lnTo>
                  <a:pt x="0" y="30"/>
                </a:lnTo>
                <a:lnTo>
                  <a:pt x="4" y="0"/>
                </a:lnTo>
                <a:close/>
              </a:path>
            </a:pathLst>
          </a:custGeom>
          <a:solidFill>
            <a:srgbClr val="00145B"/>
          </a:solidFill>
          <a:ln w="9525">
            <a:noFill/>
            <a:round/>
            <a:headEnd/>
            <a:tailEnd/>
          </a:ln>
        </p:spPr>
        <p:txBody>
          <a:bodyPr/>
          <a:lstStyle/>
          <a:p>
            <a:endParaRPr lang="en-US"/>
          </a:p>
        </p:txBody>
      </p:sp>
      <p:sp>
        <p:nvSpPr>
          <p:cNvPr id="17427" name="Freeform 20"/>
          <p:cNvSpPr>
            <a:spLocks noChangeAspect="1"/>
          </p:cNvSpPr>
          <p:nvPr/>
        </p:nvSpPr>
        <p:spPr bwMode="auto">
          <a:xfrm rot="-176173">
            <a:off x="7212013" y="5840413"/>
            <a:ext cx="66675" cy="42862"/>
          </a:xfrm>
          <a:custGeom>
            <a:avLst/>
            <a:gdLst>
              <a:gd name="T0" fmla="*/ 2147483647 w 35"/>
              <a:gd name="T1" fmla="*/ 2147483647 h 22"/>
              <a:gd name="T2" fmla="*/ 0 w 35"/>
              <a:gd name="T3" fmla="*/ 0 h 22"/>
              <a:gd name="T4" fmla="*/ 2147483647 w 35"/>
              <a:gd name="T5" fmla="*/ 2147483647 h 22"/>
              <a:gd name="T6" fmla="*/ 2147483647 w 35"/>
              <a:gd name="T7" fmla="*/ 2147483647 h 22"/>
              <a:gd name="T8" fmla="*/ 0 60000 65536"/>
              <a:gd name="T9" fmla="*/ 0 60000 65536"/>
              <a:gd name="T10" fmla="*/ 0 60000 65536"/>
              <a:gd name="T11" fmla="*/ 0 60000 65536"/>
              <a:gd name="T12" fmla="*/ 0 w 35"/>
              <a:gd name="T13" fmla="*/ 0 h 22"/>
              <a:gd name="T14" fmla="*/ 35 w 35"/>
              <a:gd name="T15" fmla="*/ 22 h 22"/>
            </a:gdLst>
            <a:ahLst/>
            <a:cxnLst>
              <a:cxn ang="T8">
                <a:pos x="T0" y="T1"/>
              </a:cxn>
              <a:cxn ang="T9">
                <a:pos x="T2" y="T3"/>
              </a:cxn>
              <a:cxn ang="T10">
                <a:pos x="T4" y="T5"/>
              </a:cxn>
              <a:cxn ang="T11">
                <a:pos x="T6" y="T7"/>
              </a:cxn>
            </a:cxnLst>
            <a:rect l="T12" t="T13" r="T14" b="T15"/>
            <a:pathLst>
              <a:path w="35" h="22">
                <a:moveTo>
                  <a:pt x="17" y="22"/>
                </a:moveTo>
                <a:lnTo>
                  <a:pt x="0" y="0"/>
                </a:lnTo>
                <a:lnTo>
                  <a:pt x="35" y="6"/>
                </a:lnTo>
                <a:lnTo>
                  <a:pt x="17" y="22"/>
                </a:lnTo>
                <a:close/>
              </a:path>
            </a:pathLst>
          </a:custGeom>
          <a:solidFill>
            <a:srgbClr val="00145B"/>
          </a:solidFill>
          <a:ln w="9525">
            <a:noFill/>
            <a:round/>
            <a:headEnd/>
            <a:tailEnd/>
          </a:ln>
        </p:spPr>
        <p:txBody>
          <a:bodyPr/>
          <a:lstStyle/>
          <a:p>
            <a:endParaRPr lang="en-US"/>
          </a:p>
        </p:txBody>
      </p:sp>
      <p:sp>
        <p:nvSpPr>
          <p:cNvPr id="17428" name="Freeform 21"/>
          <p:cNvSpPr>
            <a:spLocks noChangeAspect="1"/>
          </p:cNvSpPr>
          <p:nvPr/>
        </p:nvSpPr>
        <p:spPr bwMode="auto">
          <a:xfrm rot="-176173">
            <a:off x="7172325" y="5843588"/>
            <a:ext cx="42863" cy="76200"/>
          </a:xfrm>
          <a:custGeom>
            <a:avLst/>
            <a:gdLst>
              <a:gd name="T0" fmla="*/ 2147483647 w 20"/>
              <a:gd name="T1" fmla="*/ 0 h 34"/>
              <a:gd name="T2" fmla="*/ 2147483647 w 20"/>
              <a:gd name="T3" fmla="*/ 2147483647 h 34"/>
              <a:gd name="T4" fmla="*/ 0 w 20"/>
              <a:gd name="T5" fmla="*/ 2147483647 h 34"/>
              <a:gd name="T6" fmla="*/ 2147483647 w 20"/>
              <a:gd name="T7" fmla="*/ 0 h 34"/>
              <a:gd name="T8" fmla="*/ 0 60000 65536"/>
              <a:gd name="T9" fmla="*/ 0 60000 65536"/>
              <a:gd name="T10" fmla="*/ 0 60000 65536"/>
              <a:gd name="T11" fmla="*/ 0 60000 65536"/>
              <a:gd name="T12" fmla="*/ 0 w 20"/>
              <a:gd name="T13" fmla="*/ 0 h 34"/>
              <a:gd name="T14" fmla="*/ 20 w 20"/>
              <a:gd name="T15" fmla="*/ 34 h 34"/>
            </a:gdLst>
            <a:ahLst/>
            <a:cxnLst>
              <a:cxn ang="T8">
                <a:pos x="T0" y="T1"/>
              </a:cxn>
              <a:cxn ang="T9">
                <a:pos x="T2" y="T3"/>
              </a:cxn>
              <a:cxn ang="T10">
                <a:pos x="T4" y="T5"/>
              </a:cxn>
              <a:cxn ang="T11">
                <a:pos x="T6" y="T7"/>
              </a:cxn>
            </a:cxnLst>
            <a:rect l="T12" t="T13" r="T14" b="T15"/>
            <a:pathLst>
              <a:path w="20" h="34">
                <a:moveTo>
                  <a:pt x="20" y="0"/>
                </a:moveTo>
                <a:lnTo>
                  <a:pt x="17" y="34"/>
                </a:lnTo>
                <a:lnTo>
                  <a:pt x="0" y="23"/>
                </a:lnTo>
                <a:lnTo>
                  <a:pt x="20" y="0"/>
                </a:lnTo>
                <a:close/>
              </a:path>
            </a:pathLst>
          </a:custGeom>
          <a:solidFill>
            <a:srgbClr val="00145B"/>
          </a:solidFill>
          <a:ln w="9525">
            <a:noFill/>
            <a:round/>
            <a:headEnd/>
            <a:tailEnd/>
          </a:ln>
        </p:spPr>
        <p:txBody>
          <a:bodyPr/>
          <a:lstStyle/>
          <a:p>
            <a:endParaRPr lang="en-US"/>
          </a:p>
        </p:txBody>
      </p:sp>
      <p:sp>
        <p:nvSpPr>
          <p:cNvPr id="17429" name="Freeform 22"/>
          <p:cNvSpPr>
            <a:spLocks noChangeAspect="1"/>
          </p:cNvSpPr>
          <p:nvPr/>
        </p:nvSpPr>
        <p:spPr bwMode="auto">
          <a:xfrm rot="-176173">
            <a:off x="7112000" y="5854700"/>
            <a:ext cx="42863" cy="50800"/>
          </a:xfrm>
          <a:custGeom>
            <a:avLst/>
            <a:gdLst>
              <a:gd name="T0" fmla="*/ 2147483647 w 31"/>
              <a:gd name="T1" fmla="*/ 2147483647 h 37"/>
              <a:gd name="T2" fmla="*/ 0 w 31"/>
              <a:gd name="T3" fmla="*/ 0 h 37"/>
              <a:gd name="T4" fmla="*/ 2147483647 w 31"/>
              <a:gd name="T5" fmla="*/ 2147483647 h 37"/>
              <a:gd name="T6" fmla="*/ 2147483647 w 31"/>
              <a:gd name="T7" fmla="*/ 2147483647 h 37"/>
              <a:gd name="T8" fmla="*/ 0 60000 65536"/>
              <a:gd name="T9" fmla="*/ 0 60000 65536"/>
              <a:gd name="T10" fmla="*/ 0 60000 65536"/>
              <a:gd name="T11" fmla="*/ 0 60000 65536"/>
              <a:gd name="T12" fmla="*/ 0 w 31"/>
              <a:gd name="T13" fmla="*/ 0 h 37"/>
              <a:gd name="T14" fmla="*/ 31 w 31"/>
              <a:gd name="T15" fmla="*/ 37 h 37"/>
            </a:gdLst>
            <a:ahLst/>
            <a:cxnLst>
              <a:cxn ang="T8">
                <a:pos x="T0" y="T1"/>
              </a:cxn>
              <a:cxn ang="T9">
                <a:pos x="T2" y="T3"/>
              </a:cxn>
              <a:cxn ang="T10">
                <a:pos x="T4" y="T5"/>
              </a:cxn>
              <a:cxn ang="T11">
                <a:pos x="T6" y="T7"/>
              </a:cxn>
            </a:cxnLst>
            <a:rect l="T12" t="T13" r="T14" b="T15"/>
            <a:pathLst>
              <a:path w="31" h="37">
                <a:moveTo>
                  <a:pt x="31" y="9"/>
                </a:moveTo>
                <a:lnTo>
                  <a:pt x="0" y="0"/>
                </a:lnTo>
                <a:lnTo>
                  <a:pt x="31" y="37"/>
                </a:lnTo>
                <a:lnTo>
                  <a:pt x="31" y="9"/>
                </a:lnTo>
                <a:close/>
              </a:path>
            </a:pathLst>
          </a:custGeom>
          <a:solidFill>
            <a:srgbClr val="00145B"/>
          </a:solidFill>
          <a:ln w="9525">
            <a:noFill/>
            <a:round/>
            <a:headEnd/>
            <a:tailEnd/>
          </a:ln>
        </p:spPr>
        <p:txBody>
          <a:bodyPr/>
          <a:lstStyle/>
          <a:p>
            <a:endParaRPr lang="en-US"/>
          </a:p>
        </p:txBody>
      </p:sp>
      <p:sp>
        <p:nvSpPr>
          <p:cNvPr id="17430" name="Freeform 23"/>
          <p:cNvSpPr>
            <a:spLocks noChangeAspect="1"/>
          </p:cNvSpPr>
          <p:nvPr/>
        </p:nvSpPr>
        <p:spPr bwMode="auto">
          <a:xfrm rot="-176173">
            <a:off x="7035800" y="5830888"/>
            <a:ext cx="82550" cy="42862"/>
          </a:xfrm>
          <a:custGeom>
            <a:avLst/>
            <a:gdLst>
              <a:gd name="T0" fmla="*/ 2147483647 w 45"/>
              <a:gd name="T1" fmla="*/ 0 h 23"/>
              <a:gd name="T2" fmla="*/ 2147483647 w 45"/>
              <a:gd name="T3" fmla="*/ 2147483647 h 23"/>
              <a:gd name="T4" fmla="*/ 0 w 45"/>
              <a:gd name="T5" fmla="*/ 2147483647 h 23"/>
              <a:gd name="T6" fmla="*/ 2147483647 w 45"/>
              <a:gd name="T7" fmla="*/ 0 h 23"/>
              <a:gd name="T8" fmla="*/ 0 60000 65536"/>
              <a:gd name="T9" fmla="*/ 0 60000 65536"/>
              <a:gd name="T10" fmla="*/ 0 60000 65536"/>
              <a:gd name="T11" fmla="*/ 0 60000 65536"/>
              <a:gd name="T12" fmla="*/ 0 w 45"/>
              <a:gd name="T13" fmla="*/ 0 h 23"/>
              <a:gd name="T14" fmla="*/ 45 w 45"/>
              <a:gd name="T15" fmla="*/ 23 h 23"/>
            </a:gdLst>
            <a:ahLst/>
            <a:cxnLst>
              <a:cxn ang="T8">
                <a:pos x="T0" y="T1"/>
              </a:cxn>
              <a:cxn ang="T9">
                <a:pos x="T2" y="T3"/>
              </a:cxn>
              <a:cxn ang="T10">
                <a:pos x="T4" y="T5"/>
              </a:cxn>
              <a:cxn ang="T11">
                <a:pos x="T6" y="T7"/>
              </a:cxn>
            </a:cxnLst>
            <a:rect l="T12" t="T13" r="T14" b="T15"/>
            <a:pathLst>
              <a:path w="45" h="23">
                <a:moveTo>
                  <a:pt x="25" y="0"/>
                </a:moveTo>
                <a:lnTo>
                  <a:pt x="45" y="23"/>
                </a:lnTo>
                <a:lnTo>
                  <a:pt x="0" y="23"/>
                </a:lnTo>
                <a:lnTo>
                  <a:pt x="25" y="0"/>
                </a:lnTo>
                <a:close/>
              </a:path>
            </a:pathLst>
          </a:custGeom>
          <a:solidFill>
            <a:srgbClr val="00145B"/>
          </a:solidFill>
          <a:ln w="9525">
            <a:noFill/>
            <a:round/>
            <a:headEnd/>
            <a:tailEnd/>
          </a:ln>
        </p:spPr>
        <p:txBody>
          <a:bodyPr/>
          <a:lstStyle/>
          <a:p>
            <a:endParaRPr lang="en-US"/>
          </a:p>
        </p:txBody>
      </p:sp>
      <p:sp>
        <p:nvSpPr>
          <p:cNvPr id="17431" name="Freeform 24"/>
          <p:cNvSpPr>
            <a:spLocks noChangeAspect="1"/>
          </p:cNvSpPr>
          <p:nvPr/>
        </p:nvSpPr>
        <p:spPr bwMode="auto">
          <a:xfrm rot="-176173">
            <a:off x="7104063" y="5680075"/>
            <a:ext cx="42862" cy="55563"/>
          </a:xfrm>
          <a:custGeom>
            <a:avLst/>
            <a:gdLst>
              <a:gd name="T0" fmla="*/ 2147483647 w 26"/>
              <a:gd name="T1" fmla="*/ 2147483647 h 31"/>
              <a:gd name="T2" fmla="*/ 2147483647 w 26"/>
              <a:gd name="T3" fmla="*/ 2147483647 h 31"/>
              <a:gd name="T4" fmla="*/ 0 w 26"/>
              <a:gd name="T5" fmla="*/ 0 h 31"/>
              <a:gd name="T6" fmla="*/ 2147483647 w 26"/>
              <a:gd name="T7" fmla="*/ 2147483647 h 31"/>
              <a:gd name="T8" fmla="*/ 0 60000 65536"/>
              <a:gd name="T9" fmla="*/ 0 60000 65536"/>
              <a:gd name="T10" fmla="*/ 0 60000 65536"/>
              <a:gd name="T11" fmla="*/ 0 60000 65536"/>
              <a:gd name="T12" fmla="*/ 0 w 26"/>
              <a:gd name="T13" fmla="*/ 0 h 31"/>
              <a:gd name="T14" fmla="*/ 26 w 26"/>
              <a:gd name="T15" fmla="*/ 31 h 31"/>
            </a:gdLst>
            <a:ahLst/>
            <a:cxnLst>
              <a:cxn ang="T8">
                <a:pos x="T0" y="T1"/>
              </a:cxn>
              <a:cxn ang="T9">
                <a:pos x="T2" y="T3"/>
              </a:cxn>
              <a:cxn ang="T10">
                <a:pos x="T4" y="T5"/>
              </a:cxn>
              <a:cxn ang="T11">
                <a:pos x="T6" y="T7"/>
              </a:cxn>
            </a:cxnLst>
            <a:rect l="T12" t="T13" r="T14" b="T15"/>
            <a:pathLst>
              <a:path w="26" h="31">
                <a:moveTo>
                  <a:pt x="26" y="8"/>
                </a:moveTo>
                <a:lnTo>
                  <a:pt x="13" y="31"/>
                </a:lnTo>
                <a:lnTo>
                  <a:pt x="0" y="0"/>
                </a:lnTo>
                <a:lnTo>
                  <a:pt x="26" y="8"/>
                </a:lnTo>
                <a:close/>
              </a:path>
            </a:pathLst>
          </a:custGeom>
          <a:solidFill>
            <a:srgbClr val="00145B"/>
          </a:solidFill>
          <a:ln w="9525">
            <a:noFill/>
            <a:round/>
            <a:headEnd/>
            <a:tailEnd/>
          </a:ln>
        </p:spPr>
        <p:txBody>
          <a:bodyPr/>
          <a:lstStyle/>
          <a:p>
            <a:endParaRPr lang="en-US"/>
          </a:p>
        </p:txBody>
      </p:sp>
      <p:sp>
        <p:nvSpPr>
          <p:cNvPr id="17432" name="Freeform 25"/>
          <p:cNvSpPr>
            <a:spLocks noChangeAspect="1"/>
          </p:cNvSpPr>
          <p:nvPr/>
        </p:nvSpPr>
        <p:spPr bwMode="auto">
          <a:xfrm rot="-176173">
            <a:off x="7169150" y="5710238"/>
            <a:ext cx="42863" cy="73025"/>
          </a:xfrm>
          <a:custGeom>
            <a:avLst/>
            <a:gdLst>
              <a:gd name="T0" fmla="*/ 2147483647 w 21"/>
              <a:gd name="T1" fmla="*/ 0 h 34"/>
              <a:gd name="T2" fmla="*/ 2147483647 w 21"/>
              <a:gd name="T3" fmla="*/ 2147483647 h 34"/>
              <a:gd name="T4" fmla="*/ 0 w 21"/>
              <a:gd name="T5" fmla="*/ 2147483647 h 34"/>
              <a:gd name="T6" fmla="*/ 2147483647 w 21"/>
              <a:gd name="T7" fmla="*/ 0 h 34"/>
              <a:gd name="T8" fmla="*/ 0 60000 65536"/>
              <a:gd name="T9" fmla="*/ 0 60000 65536"/>
              <a:gd name="T10" fmla="*/ 0 60000 65536"/>
              <a:gd name="T11" fmla="*/ 0 60000 65536"/>
              <a:gd name="T12" fmla="*/ 0 w 21"/>
              <a:gd name="T13" fmla="*/ 0 h 34"/>
              <a:gd name="T14" fmla="*/ 21 w 21"/>
              <a:gd name="T15" fmla="*/ 34 h 34"/>
            </a:gdLst>
            <a:ahLst/>
            <a:cxnLst>
              <a:cxn ang="T8">
                <a:pos x="T0" y="T1"/>
              </a:cxn>
              <a:cxn ang="T9">
                <a:pos x="T2" y="T3"/>
              </a:cxn>
              <a:cxn ang="T10">
                <a:pos x="T4" y="T5"/>
              </a:cxn>
              <a:cxn ang="T11">
                <a:pos x="T6" y="T7"/>
              </a:cxn>
            </a:cxnLst>
            <a:rect l="T12" t="T13" r="T14" b="T15"/>
            <a:pathLst>
              <a:path w="21" h="34">
                <a:moveTo>
                  <a:pt x="21" y="0"/>
                </a:moveTo>
                <a:lnTo>
                  <a:pt x="18" y="34"/>
                </a:lnTo>
                <a:lnTo>
                  <a:pt x="0" y="23"/>
                </a:lnTo>
                <a:lnTo>
                  <a:pt x="21" y="0"/>
                </a:lnTo>
                <a:close/>
              </a:path>
            </a:pathLst>
          </a:custGeom>
          <a:solidFill>
            <a:srgbClr val="00145B"/>
          </a:solidFill>
          <a:ln w="9525">
            <a:noFill/>
            <a:round/>
            <a:headEnd/>
            <a:tailEnd/>
          </a:ln>
        </p:spPr>
        <p:txBody>
          <a:bodyPr/>
          <a:lstStyle/>
          <a:p>
            <a:endParaRPr lang="en-US"/>
          </a:p>
        </p:txBody>
      </p:sp>
      <p:sp>
        <p:nvSpPr>
          <p:cNvPr id="17433" name="Freeform 26"/>
          <p:cNvSpPr>
            <a:spLocks noChangeAspect="1"/>
          </p:cNvSpPr>
          <p:nvPr/>
        </p:nvSpPr>
        <p:spPr bwMode="auto">
          <a:xfrm rot="-176173">
            <a:off x="7165975" y="5703888"/>
            <a:ext cx="92075" cy="82550"/>
          </a:xfrm>
          <a:custGeom>
            <a:avLst/>
            <a:gdLst>
              <a:gd name="T0" fmla="*/ 2147483647 w 80"/>
              <a:gd name="T1" fmla="*/ 2147483647 h 70"/>
              <a:gd name="T2" fmla="*/ 0 w 80"/>
              <a:gd name="T3" fmla="*/ 2147483647 h 70"/>
              <a:gd name="T4" fmla="*/ 2147483647 w 80"/>
              <a:gd name="T5" fmla="*/ 2147483647 h 70"/>
              <a:gd name="T6" fmla="*/ 2147483647 w 80"/>
              <a:gd name="T7" fmla="*/ 2147483647 h 70"/>
              <a:gd name="T8" fmla="*/ 2147483647 w 80"/>
              <a:gd name="T9" fmla="*/ 2147483647 h 70"/>
              <a:gd name="T10" fmla="*/ 2147483647 w 80"/>
              <a:gd name="T11" fmla="*/ 2147483647 h 70"/>
              <a:gd name="T12" fmla="*/ 2147483647 w 80"/>
              <a:gd name="T13" fmla="*/ 2147483647 h 70"/>
              <a:gd name="T14" fmla="*/ 2147483647 w 80"/>
              <a:gd name="T15" fmla="*/ 2147483647 h 70"/>
              <a:gd name="T16" fmla="*/ 2147483647 w 80"/>
              <a:gd name="T17" fmla="*/ 2147483647 h 70"/>
              <a:gd name="T18" fmla="*/ 2147483647 w 80"/>
              <a:gd name="T19" fmla="*/ 2147483647 h 70"/>
              <a:gd name="T20" fmla="*/ 2147483647 w 80"/>
              <a:gd name="T21" fmla="*/ 2147483647 h 70"/>
              <a:gd name="T22" fmla="*/ 2147483647 w 80"/>
              <a:gd name="T23" fmla="*/ 2147483647 h 70"/>
              <a:gd name="T24" fmla="*/ 2147483647 w 80"/>
              <a:gd name="T25" fmla="*/ 2147483647 h 70"/>
              <a:gd name="T26" fmla="*/ 2147483647 w 80"/>
              <a:gd name="T27" fmla="*/ 2147483647 h 70"/>
              <a:gd name="T28" fmla="*/ 2147483647 w 80"/>
              <a:gd name="T29" fmla="*/ 2147483647 h 70"/>
              <a:gd name="T30" fmla="*/ 2147483647 w 80"/>
              <a:gd name="T31" fmla="*/ 2147483647 h 70"/>
              <a:gd name="T32" fmla="*/ 2147483647 w 80"/>
              <a:gd name="T33" fmla="*/ 2147483647 h 70"/>
              <a:gd name="T34" fmla="*/ 2147483647 w 80"/>
              <a:gd name="T35" fmla="*/ 2147483647 h 70"/>
              <a:gd name="T36" fmla="*/ 2147483647 w 80"/>
              <a:gd name="T37" fmla="*/ 2147483647 h 70"/>
              <a:gd name="T38" fmla="*/ 2147483647 w 80"/>
              <a:gd name="T39" fmla="*/ 2147483647 h 70"/>
              <a:gd name="T40" fmla="*/ 2147483647 w 80"/>
              <a:gd name="T41" fmla="*/ 2147483647 h 70"/>
              <a:gd name="T42" fmla="*/ 2147483647 w 80"/>
              <a:gd name="T43" fmla="*/ 2147483647 h 70"/>
              <a:gd name="T44" fmla="*/ 2147483647 w 80"/>
              <a:gd name="T45" fmla="*/ 2147483647 h 70"/>
              <a:gd name="T46" fmla="*/ 2147483647 w 80"/>
              <a:gd name="T47" fmla="*/ 2147483647 h 70"/>
              <a:gd name="T48" fmla="*/ 2147483647 w 80"/>
              <a:gd name="T49" fmla="*/ 2147483647 h 70"/>
              <a:gd name="T50" fmla="*/ 2147483647 w 80"/>
              <a:gd name="T51" fmla="*/ 2147483647 h 70"/>
              <a:gd name="T52" fmla="*/ 2147483647 w 80"/>
              <a:gd name="T53" fmla="*/ 2147483647 h 70"/>
              <a:gd name="T54" fmla="*/ 2147483647 w 80"/>
              <a:gd name="T55" fmla="*/ 2147483647 h 70"/>
              <a:gd name="T56" fmla="*/ 2147483647 w 80"/>
              <a:gd name="T57" fmla="*/ 2147483647 h 70"/>
              <a:gd name="T58" fmla="*/ 2147483647 w 80"/>
              <a:gd name="T59" fmla="*/ 2147483647 h 70"/>
              <a:gd name="T60" fmla="*/ 2147483647 w 80"/>
              <a:gd name="T61" fmla="*/ 2147483647 h 70"/>
              <a:gd name="T62" fmla="*/ 2147483647 w 80"/>
              <a:gd name="T63" fmla="*/ 2147483647 h 70"/>
              <a:gd name="T64" fmla="*/ 2147483647 w 80"/>
              <a:gd name="T65" fmla="*/ 2147483647 h 70"/>
              <a:gd name="T66" fmla="*/ 2147483647 w 80"/>
              <a:gd name="T67" fmla="*/ 2147483647 h 70"/>
              <a:gd name="T68" fmla="*/ 2147483647 w 80"/>
              <a:gd name="T69" fmla="*/ 2147483647 h 70"/>
              <a:gd name="T70" fmla="*/ 2147483647 w 80"/>
              <a:gd name="T71" fmla="*/ 2147483647 h 70"/>
              <a:gd name="T72" fmla="*/ 2147483647 w 80"/>
              <a:gd name="T73" fmla="*/ 2147483647 h 70"/>
              <a:gd name="T74" fmla="*/ 2147483647 w 80"/>
              <a:gd name="T75" fmla="*/ 2147483647 h 70"/>
              <a:gd name="T76" fmla="*/ 2147483647 w 80"/>
              <a:gd name="T77" fmla="*/ 2147483647 h 70"/>
              <a:gd name="T78" fmla="*/ 2147483647 w 80"/>
              <a:gd name="T79" fmla="*/ 2147483647 h 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
              <a:gd name="T121" fmla="*/ 0 h 70"/>
              <a:gd name="T122" fmla="*/ 80 w 80"/>
              <a:gd name="T123" fmla="*/ 70 h 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 h="70">
                <a:moveTo>
                  <a:pt x="6" y="6"/>
                </a:moveTo>
                <a:lnTo>
                  <a:pt x="3" y="7"/>
                </a:lnTo>
                <a:lnTo>
                  <a:pt x="1" y="8"/>
                </a:lnTo>
                <a:lnTo>
                  <a:pt x="0" y="10"/>
                </a:lnTo>
                <a:lnTo>
                  <a:pt x="0" y="12"/>
                </a:lnTo>
                <a:lnTo>
                  <a:pt x="2" y="14"/>
                </a:lnTo>
                <a:lnTo>
                  <a:pt x="4" y="15"/>
                </a:lnTo>
                <a:lnTo>
                  <a:pt x="8" y="16"/>
                </a:lnTo>
                <a:lnTo>
                  <a:pt x="10" y="17"/>
                </a:lnTo>
                <a:lnTo>
                  <a:pt x="11" y="19"/>
                </a:lnTo>
                <a:lnTo>
                  <a:pt x="10" y="20"/>
                </a:lnTo>
                <a:lnTo>
                  <a:pt x="10" y="22"/>
                </a:lnTo>
                <a:lnTo>
                  <a:pt x="11" y="23"/>
                </a:lnTo>
                <a:lnTo>
                  <a:pt x="15" y="23"/>
                </a:lnTo>
                <a:lnTo>
                  <a:pt x="19" y="22"/>
                </a:lnTo>
                <a:lnTo>
                  <a:pt x="23" y="22"/>
                </a:lnTo>
                <a:lnTo>
                  <a:pt x="24" y="23"/>
                </a:lnTo>
                <a:lnTo>
                  <a:pt x="25" y="27"/>
                </a:lnTo>
                <a:lnTo>
                  <a:pt x="26" y="29"/>
                </a:lnTo>
                <a:lnTo>
                  <a:pt x="28" y="31"/>
                </a:lnTo>
                <a:lnTo>
                  <a:pt x="31" y="33"/>
                </a:lnTo>
                <a:lnTo>
                  <a:pt x="34" y="33"/>
                </a:lnTo>
                <a:lnTo>
                  <a:pt x="40" y="32"/>
                </a:lnTo>
                <a:lnTo>
                  <a:pt x="46" y="31"/>
                </a:lnTo>
                <a:lnTo>
                  <a:pt x="52" y="34"/>
                </a:lnTo>
                <a:lnTo>
                  <a:pt x="55" y="42"/>
                </a:lnTo>
                <a:lnTo>
                  <a:pt x="53" y="50"/>
                </a:lnTo>
                <a:lnTo>
                  <a:pt x="51" y="57"/>
                </a:lnTo>
                <a:lnTo>
                  <a:pt x="51" y="61"/>
                </a:lnTo>
                <a:lnTo>
                  <a:pt x="53" y="62"/>
                </a:lnTo>
                <a:lnTo>
                  <a:pt x="58" y="63"/>
                </a:lnTo>
                <a:lnTo>
                  <a:pt x="61" y="63"/>
                </a:lnTo>
                <a:lnTo>
                  <a:pt x="63" y="62"/>
                </a:lnTo>
                <a:lnTo>
                  <a:pt x="66" y="62"/>
                </a:lnTo>
                <a:lnTo>
                  <a:pt x="68" y="63"/>
                </a:lnTo>
                <a:lnTo>
                  <a:pt x="69" y="65"/>
                </a:lnTo>
                <a:lnTo>
                  <a:pt x="71" y="68"/>
                </a:lnTo>
                <a:lnTo>
                  <a:pt x="74" y="70"/>
                </a:lnTo>
                <a:lnTo>
                  <a:pt x="74" y="68"/>
                </a:lnTo>
                <a:lnTo>
                  <a:pt x="75" y="66"/>
                </a:lnTo>
                <a:lnTo>
                  <a:pt x="76" y="62"/>
                </a:lnTo>
                <a:lnTo>
                  <a:pt x="79" y="58"/>
                </a:lnTo>
                <a:lnTo>
                  <a:pt x="80" y="56"/>
                </a:lnTo>
                <a:lnTo>
                  <a:pt x="80" y="54"/>
                </a:lnTo>
                <a:lnTo>
                  <a:pt x="79" y="51"/>
                </a:lnTo>
                <a:lnTo>
                  <a:pt x="77" y="50"/>
                </a:lnTo>
                <a:lnTo>
                  <a:pt x="75" y="49"/>
                </a:lnTo>
                <a:lnTo>
                  <a:pt x="73" y="48"/>
                </a:lnTo>
                <a:lnTo>
                  <a:pt x="73" y="45"/>
                </a:lnTo>
                <a:lnTo>
                  <a:pt x="76" y="38"/>
                </a:lnTo>
                <a:lnTo>
                  <a:pt x="77" y="30"/>
                </a:lnTo>
                <a:lnTo>
                  <a:pt x="75" y="22"/>
                </a:lnTo>
                <a:lnTo>
                  <a:pt x="69" y="20"/>
                </a:lnTo>
                <a:lnTo>
                  <a:pt x="63" y="20"/>
                </a:lnTo>
                <a:lnTo>
                  <a:pt x="58" y="21"/>
                </a:lnTo>
                <a:lnTo>
                  <a:pt x="54" y="21"/>
                </a:lnTo>
                <a:lnTo>
                  <a:pt x="52" y="19"/>
                </a:lnTo>
                <a:lnTo>
                  <a:pt x="49" y="16"/>
                </a:lnTo>
                <a:lnTo>
                  <a:pt x="46" y="14"/>
                </a:lnTo>
                <a:lnTo>
                  <a:pt x="45" y="11"/>
                </a:lnTo>
                <a:lnTo>
                  <a:pt x="44" y="10"/>
                </a:lnTo>
                <a:lnTo>
                  <a:pt x="41" y="10"/>
                </a:lnTo>
                <a:lnTo>
                  <a:pt x="37" y="11"/>
                </a:lnTo>
                <a:lnTo>
                  <a:pt x="34" y="11"/>
                </a:lnTo>
                <a:lnTo>
                  <a:pt x="33" y="10"/>
                </a:lnTo>
                <a:lnTo>
                  <a:pt x="33" y="7"/>
                </a:lnTo>
                <a:lnTo>
                  <a:pt x="33" y="6"/>
                </a:lnTo>
                <a:lnTo>
                  <a:pt x="32" y="5"/>
                </a:lnTo>
                <a:lnTo>
                  <a:pt x="29" y="4"/>
                </a:lnTo>
                <a:lnTo>
                  <a:pt x="26" y="4"/>
                </a:lnTo>
                <a:lnTo>
                  <a:pt x="23" y="3"/>
                </a:lnTo>
                <a:lnTo>
                  <a:pt x="20" y="2"/>
                </a:lnTo>
                <a:lnTo>
                  <a:pt x="17" y="2"/>
                </a:lnTo>
                <a:lnTo>
                  <a:pt x="12" y="2"/>
                </a:lnTo>
                <a:lnTo>
                  <a:pt x="8" y="2"/>
                </a:lnTo>
                <a:lnTo>
                  <a:pt x="7" y="0"/>
                </a:lnTo>
                <a:lnTo>
                  <a:pt x="6" y="3"/>
                </a:lnTo>
                <a:lnTo>
                  <a:pt x="6" y="4"/>
                </a:lnTo>
                <a:lnTo>
                  <a:pt x="7" y="5"/>
                </a:lnTo>
                <a:lnTo>
                  <a:pt x="6" y="6"/>
                </a:lnTo>
                <a:close/>
              </a:path>
            </a:pathLst>
          </a:custGeom>
          <a:solidFill>
            <a:srgbClr val="FF2B01"/>
          </a:solidFill>
          <a:ln w="9525">
            <a:noFill/>
            <a:round/>
            <a:headEnd/>
            <a:tailEnd/>
          </a:ln>
        </p:spPr>
        <p:txBody>
          <a:bodyPr/>
          <a:lstStyle/>
          <a:p>
            <a:endParaRPr lang="en-US"/>
          </a:p>
        </p:txBody>
      </p:sp>
      <p:sp>
        <p:nvSpPr>
          <p:cNvPr id="17434" name="Freeform 27"/>
          <p:cNvSpPr>
            <a:spLocks noChangeAspect="1"/>
          </p:cNvSpPr>
          <p:nvPr/>
        </p:nvSpPr>
        <p:spPr bwMode="auto">
          <a:xfrm rot="-176173">
            <a:off x="7388225" y="5080000"/>
            <a:ext cx="101600" cy="231775"/>
          </a:xfrm>
          <a:custGeom>
            <a:avLst/>
            <a:gdLst>
              <a:gd name="T0" fmla="*/ 2147483647 w 91"/>
              <a:gd name="T1" fmla="*/ 2147483647 h 199"/>
              <a:gd name="T2" fmla="*/ 2147483647 w 91"/>
              <a:gd name="T3" fmla="*/ 2147483647 h 199"/>
              <a:gd name="T4" fmla="*/ 2147483647 w 91"/>
              <a:gd name="T5" fmla="*/ 2147483647 h 199"/>
              <a:gd name="T6" fmla="*/ 2147483647 w 91"/>
              <a:gd name="T7" fmla="*/ 2147483647 h 199"/>
              <a:gd name="T8" fmla="*/ 2147483647 w 91"/>
              <a:gd name="T9" fmla="*/ 2147483647 h 199"/>
              <a:gd name="T10" fmla="*/ 2147483647 w 91"/>
              <a:gd name="T11" fmla="*/ 2147483647 h 199"/>
              <a:gd name="T12" fmla="*/ 2147483647 w 91"/>
              <a:gd name="T13" fmla="*/ 2147483647 h 199"/>
              <a:gd name="T14" fmla="*/ 2147483647 w 91"/>
              <a:gd name="T15" fmla="*/ 2147483647 h 199"/>
              <a:gd name="T16" fmla="*/ 2147483647 w 91"/>
              <a:gd name="T17" fmla="*/ 2147483647 h 199"/>
              <a:gd name="T18" fmla="*/ 2147483647 w 91"/>
              <a:gd name="T19" fmla="*/ 2147483647 h 199"/>
              <a:gd name="T20" fmla="*/ 2147483647 w 91"/>
              <a:gd name="T21" fmla="*/ 2147483647 h 199"/>
              <a:gd name="T22" fmla="*/ 2147483647 w 91"/>
              <a:gd name="T23" fmla="*/ 2147483647 h 199"/>
              <a:gd name="T24" fmla="*/ 2147483647 w 91"/>
              <a:gd name="T25" fmla="*/ 2147483647 h 199"/>
              <a:gd name="T26" fmla="*/ 2147483647 w 91"/>
              <a:gd name="T27" fmla="*/ 2147483647 h 199"/>
              <a:gd name="T28" fmla="*/ 2147483647 w 91"/>
              <a:gd name="T29" fmla="*/ 2147483647 h 199"/>
              <a:gd name="T30" fmla="*/ 2147483647 w 91"/>
              <a:gd name="T31" fmla="*/ 2147483647 h 199"/>
              <a:gd name="T32" fmla="*/ 2147483647 w 91"/>
              <a:gd name="T33" fmla="*/ 2147483647 h 199"/>
              <a:gd name="T34" fmla="*/ 2147483647 w 91"/>
              <a:gd name="T35" fmla="*/ 2147483647 h 199"/>
              <a:gd name="T36" fmla="*/ 2147483647 w 91"/>
              <a:gd name="T37" fmla="*/ 2147483647 h 199"/>
              <a:gd name="T38" fmla="*/ 2147483647 w 91"/>
              <a:gd name="T39" fmla="*/ 2147483647 h 199"/>
              <a:gd name="T40" fmla="*/ 2147483647 w 91"/>
              <a:gd name="T41" fmla="*/ 2147483647 h 199"/>
              <a:gd name="T42" fmla="*/ 2147483647 w 91"/>
              <a:gd name="T43" fmla="*/ 2147483647 h 199"/>
              <a:gd name="T44" fmla="*/ 2147483647 w 91"/>
              <a:gd name="T45" fmla="*/ 2147483647 h 199"/>
              <a:gd name="T46" fmla="*/ 2147483647 w 91"/>
              <a:gd name="T47" fmla="*/ 2147483647 h 199"/>
              <a:gd name="T48" fmla="*/ 2147483647 w 91"/>
              <a:gd name="T49" fmla="*/ 2147483647 h 199"/>
              <a:gd name="T50" fmla="*/ 2147483647 w 91"/>
              <a:gd name="T51" fmla="*/ 2147483647 h 199"/>
              <a:gd name="T52" fmla="*/ 2147483647 w 91"/>
              <a:gd name="T53" fmla="*/ 2147483647 h 199"/>
              <a:gd name="T54" fmla="*/ 2147483647 w 91"/>
              <a:gd name="T55" fmla="*/ 2147483647 h 199"/>
              <a:gd name="T56" fmla="*/ 2147483647 w 91"/>
              <a:gd name="T57" fmla="*/ 2147483647 h 199"/>
              <a:gd name="T58" fmla="*/ 2147483647 w 91"/>
              <a:gd name="T59" fmla="*/ 2147483647 h 199"/>
              <a:gd name="T60" fmla="*/ 2147483647 w 91"/>
              <a:gd name="T61" fmla="*/ 2147483647 h 199"/>
              <a:gd name="T62" fmla="*/ 2147483647 w 91"/>
              <a:gd name="T63" fmla="*/ 2147483647 h 199"/>
              <a:gd name="T64" fmla="*/ 2147483647 w 91"/>
              <a:gd name="T65" fmla="*/ 2147483647 h 199"/>
              <a:gd name="T66" fmla="*/ 2147483647 w 91"/>
              <a:gd name="T67" fmla="*/ 2147483647 h 199"/>
              <a:gd name="T68" fmla="*/ 2147483647 w 91"/>
              <a:gd name="T69" fmla="*/ 2147483647 h 199"/>
              <a:gd name="T70" fmla="*/ 2147483647 w 91"/>
              <a:gd name="T71" fmla="*/ 2147483647 h 199"/>
              <a:gd name="T72" fmla="*/ 0 w 91"/>
              <a:gd name="T73" fmla="*/ 0 h 199"/>
              <a:gd name="T74" fmla="*/ 0 w 91"/>
              <a:gd name="T75" fmla="*/ 2147483647 h 199"/>
              <a:gd name="T76" fmla="*/ 2147483647 w 91"/>
              <a:gd name="T77" fmla="*/ 2147483647 h 199"/>
              <a:gd name="T78" fmla="*/ 2147483647 w 91"/>
              <a:gd name="T79" fmla="*/ 2147483647 h 199"/>
              <a:gd name="T80" fmla="*/ 2147483647 w 91"/>
              <a:gd name="T81" fmla="*/ 2147483647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199"/>
              <a:gd name="T125" fmla="*/ 91 w 91"/>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 h="199">
                <a:moveTo>
                  <a:pt x="4" y="193"/>
                </a:moveTo>
                <a:lnTo>
                  <a:pt x="5" y="196"/>
                </a:lnTo>
                <a:lnTo>
                  <a:pt x="7" y="198"/>
                </a:lnTo>
                <a:lnTo>
                  <a:pt x="10" y="199"/>
                </a:lnTo>
                <a:lnTo>
                  <a:pt x="16" y="198"/>
                </a:lnTo>
                <a:lnTo>
                  <a:pt x="22" y="198"/>
                </a:lnTo>
                <a:lnTo>
                  <a:pt x="28" y="197"/>
                </a:lnTo>
                <a:lnTo>
                  <a:pt x="34" y="196"/>
                </a:lnTo>
                <a:lnTo>
                  <a:pt x="41" y="195"/>
                </a:lnTo>
                <a:lnTo>
                  <a:pt x="52" y="193"/>
                </a:lnTo>
                <a:lnTo>
                  <a:pt x="62" y="190"/>
                </a:lnTo>
                <a:lnTo>
                  <a:pt x="68" y="188"/>
                </a:lnTo>
                <a:lnTo>
                  <a:pt x="74" y="186"/>
                </a:lnTo>
                <a:lnTo>
                  <a:pt x="79" y="185"/>
                </a:lnTo>
                <a:lnTo>
                  <a:pt x="82" y="186"/>
                </a:lnTo>
                <a:lnTo>
                  <a:pt x="87" y="188"/>
                </a:lnTo>
                <a:lnTo>
                  <a:pt x="91" y="193"/>
                </a:lnTo>
                <a:lnTo>
                  <a:pt x="91" y="163"/>
                </a:lnTo>
                <a:lnTo>
                  <a:pt x="91" y="103"/>
                </a:lnTo>
                <a:lnTo>
                  <a:pt x="91" y="41"/>
                </a:lnTo>
                <a:lnTo>
                  <a:pt x="91" y="1"/>
                </a:lnTo>
                <a:lnTo>
                  <a:pt x="90" y="3"/>
                </a:lnTo>
                <a:lnTo>
                  <a:pt x="88" y="7"/>
                </a:lnTo>
                <a:lnTo>
                  <a:pt x="85" y="10"/>
                </a:lnTo>
                <a:lnTo>
                  <a:pt x="81" y="12"/>
                </a:lnTo>
                <a:lnTo>
                  <a:pt x="76" y="16"/>
                </a:lnTo>
                <a:lnTo>
                  <a:pt x="70" y="17"/>
                </a:lnTo>
                <a:lnTo>
                  <a:pt x="60" y="19"/>
                </a:lnTo>
                <a:lnTo>
                  <a:pt x="50" y="19"/>
                </a:lnTo>
                <a:lnTo>
                  <a:pt x="40" y="19"/>
                </a:lnTo>
                <a:lnTo>
                  <a:pt x="31" y="18"/>
                </a:lnTo>
                <a:lnTo>
                  <a:pt x="22" y="16"/>
                </a:lnTo>
                <a:lnTo>
                  <a:pt x="15" y="14"/>
                </a:lnTo>
                <a:lnTo>
                  <a:pt x="8" y="11"/>
                </a:lnTo>
                <a:lnTo>
                  <a:pt x="4" y="8"/>
                </a:lnTo>
                <a:lnTo>
                  <a:pt x="1" y="4"/>
                </a:lnTo>
                <a:lnTo>
                  <a:pt x="0" y="0"/>
                </a:lnTo>
                <a:lnTo>
                  <a:pt x="0" y="36"/>
                </a:lnTo>
                <a:lnTo>
                  <a:pt x="3" y="97"/>
                </a:lnTo>
                <a:lnTo>
                  <a:pt x="4" y="160"/>
                </a:lnTo>
                <a:lnTo>
                  <a:pt x="4" y="193"/>
                </a:lnTo>
                <a:close/>
              </a:path>
            </a:pathLst>
          </a:custGeom>
          <a:solidFill>
            <a:srgbClr val="9C4E00"/>
          </a:solidFill>
          <a:ln w="9525">
            <a:noFill/>
            <a:round/>
            <a:headEnd/>
            <a:tailEnd/>
          </a:ln>
        </p:spPr>
        <p:txBody>
          <a:bodyPr/>
          <a:lstStyle/>
          <a:p>
            <a:endParaRPr lang="en-US"/>
          </a:p>
        </p:txBody>
      </p:sp>
      <p:sp>
        <p:nvSpPr>
          <p:cNvPr id="17435" name="Freeform 28"/>
          <p:cNvSpPr>
            <a:spLocks noChangeAspect="1"/>
          </p:cNvSpPr>
          <p:nvPr/>
        </p:nvSpPr>
        <p:spPr bwMode="auto">
          <a:xfrm rot="-176173">
            <a:off x="6797675" y="4305300"/>
            <a:ext cx="1531938" cy="1193800"/>
          </a:xfrm>
          <a:custGeom>
            <a:avLst/>
            <a:gdLst>
              <a:gd name="T0" fmla="*/ 2147483647 w 1347"/>
              <a:gd name="T1" fmla="*/ 2147483647 h 1008"/>
              <a:gd name="T2" fmla="*/ 2147483647 w 1347"/>
              <a:gd name="T3" fmla="*/ 2147483647 h 1008"/>
              <a:gd name="T4" fmla="*/ 2147483647 w 1347"/>
              <a:gd name="T5" fmla="*/ 2147483647 h 1008"/>
              <a:gd name="T6" fmla="*/ 2147483647 w 1347"/>
              <a:gd name="T7" fmla="*/ 2147483647 h 1008"/>
              <a:gd name="T8" fmla="*/ 2147483647 w 1347"/>
              <a:gd name="T9" fmla="*/ 2147483647 h 1008"/>
              <a:gd name="T10" fmla="*/ 2147483647 w 1347"/>
              <a:gd name="T11" fmla="*/ 2147483647 h 1008"/>
              <a:gd name="T12" fmla="*/ 2147483647 w 1347"/>
              <a:gd name="T13" fmla="*/ 2147483647 h 1008"/>
              <a:gd name="T14" fmla="*/ 2147483647 w 1347"/>
              <a:gd name="T15" fmla="*/ 2147483647 h 1008"/>
              <a:gd name="T16" fmla="*/ 2147483647 w 1347"/>
              <a:gd name="T17" fmla="*/ 2147483647 h 1008"/>
              <a:gd name="T18" fmla="*/ 2147483647 w 1347"/>
              <a:gd name="T19" fmla="*/ 2147483647 h 1008"/>
              <a:gd name="T20" fmla="*/ 2147483647 w 1347"/>
              <a:gd name="T21" fmla="*/ 2147483647 h 1008"/>
              <a:gd name="T22" fmla="*/ 2147483647 w 1347"/>
              <a:gd name="T23" fmla="*/ 2147483647 h 1008"/>
              <a:gd name="T24" fmla="*/ 2147483647 w 1347"/>
              <a:gd name="T25" fmla="*/ 2147483647 h 1008"/>
              <a:gd name="T26" fmla="*/ 2147483647 w 1347"/>
              <a:gd name="T27" fmla="*/ 2147483647 h 1008"/>
              <a:gd name="T28" fmla="*/ 2147483647 w 1347"/>
              <a:gd name="T29" fmla="*/ 2147483647 h 1008"/>
              <a:gd name="T30" fmla="*/ 2147483647 w 1347"/>
              <a:gd name="T31" fmla="*/ 2147483647 h 1008"/>
              <a:gd name="T32" fmla="*/ 2147483647 w 1347"/>
              <a:gd name="T33" fmla="*/ 2147483647 h 1008"/>
              <a:gd name="T34" fmla="*/ 2147483647 w 1347"/>
              <a:gd name="T35" fmla="*/ 2147483647 h 1008"/>
              <a:gd name="T36" fmla="*/ 2147483647 w 1347"/>
              <a:gd name="T37" fmla="*/ 2147483647 h 1008"/>
              <a:gd name="T38" fmla="*/ 2147483647 w 1347"/>
              <a:gd name="T39" fmla="*/ 2147483647 h 1008"/>
              <a:gd name="T40" fmla="*/ 2147483647 w 1347"/>
              <a:gd name="T41" fmla="*/ 2147483647 h 1008"/>
              <a:gd name="T42" fmla="*/ 2147483647 w 1347"/>
              <a:gd name="T43" fmla="*/ 2147483647 h 1008"/>
              <a:gd name="T44" fmla="*/ 2147483647 w 1347"/>
              <a:gd name="T45" fmla="*/ 2147483647 h 1008"/>
              <a:gd name="T46" fmla="*/ 2147483647 w 1347"/>
              <a:gd name="T47" fmla="*/ 2147483647 h 1008"/>
              <a:gd name="T48" fmla="*/ 2147483647 w 1347"/>
              <a:gd name="T49" fmla="*/ 2147483647 h 1008"/>
              <a:gd name="T50" fmla="*/ 2147483647 w 1347"/>
              <a:gd name="T51" fmla="*/ 2147483647 h 1008"/>
              <a:gd name="T52" fmla="*/ 2147483647 w 1347"/>
              <a:gd name="T53" fmla="*/ 2147483647 h 1008"/>
              <a:gd name="T54" fmla="*/ 2147483647 w 1347"/>
              <a:gd name="T55" fmla="*/ 2147483647 h 1008"/>
              <a:gd name="T56" fmla="*/ 2147483647 w 1347"/>
              <a:gd name="T57" fmla="*/ 2147483647 h 1008"/>
              <a:gd name="T58" fmla="*/ 2147483647 w 1347"/>
              <a:gd name="T59" fmla="*/ 2147483647 h 1008"/>
              <a:gd name="T60" fmla="*/ 2147483647 w 1347"/>
              <a:gd name="T61" fmla="*/ 2147483647 h 1008"/>
              <a:gd name="T62" fmla="*/ 2147483647 w 1347"/>
              <a:gd name="T63" fmla="*/ 2147483647 h 1008"/>
              <a:gd name="T64" fmla="*/ 2147483647 w 1347"/>
              <a:gd name="T65" fmla="*/ 2147483647 h 1008"/>
              <a:gd name="T66" fmla="*/ 2147483647 w 1347"/>
              <a:gd name="T67" fmla="*/ 2147483647 h 1008"/>
              <a:gd name="T68" fmla="*/ 2147483647 w 1347"/>
              <a:gd name="T69" fmla="*/ 2147483647 h 1008"/>
              <a:gd name="T70" fmla="*/ 2147483647 w 1347"/>
              <a:gd name="T71" fmla="*/ 2147483647 h 1008"/>
              <a:gd name="T72" fmla="*/ 2147483647 w 1347"/>
              <a:gd name="T73" fmla="*/ 2147483647 h 1008"/>
              <a:gd name="T74" fmla="*/ 2147483647 w 1347"/>
              <a:gd name="T75" fmla="*/ 2147483647 h 1008"/>
              <a:gd name="T76" fmla="*/ 2147483647 w 1347"/>
              <a:gd name="T77" fmla="*/ 2147483647 h 1008"/>
              <a:gd name="T78" fmla="*/ 2147483647 w 1347"/>
              <a:gd name="T79" fmla="*/ 2147483647 h 1008"/>
              <a:gd name="T80" fmla="*/ 2147483647 w 1347"/>
              <a:gd name="T81" fmla="*/ 2147483647 h 1008"/>
              <a:gd name="T82" fmla="*/ 2147483647 w 1347"/>
              <a:gd name="T83" fmla="*/ 2147483647 h 1008"/>
              <a:gd name="T84" fmla="*/ 2147483647 w 1347"/>
              <a:gd name="T85" fmla="*/ 2147483647 h 1008"/>
              <a:gd name="T86" fmla="*/ 2147483647 w 1347"/>
              <a:gd name="T87" fmla="*/ 2147483647 h 1008"/>
              <a:gd name="T88" fmla="*/ 2147483647 w 1347"/>
              <a:gd name="T89" fmla="*/ 2147483647 h 1008"/>
              <a:gd name="T90" fmla="*/ 2147483647 w 1347"/>
              <a:gd name="T91" fmla="*/ 2147483647 h 1008"/>
              <a:gd name="T92" fmla="*/ 2147483647 w 1347"/>
              <a:gd name="T93" fmla="*/ 2147483647 h 1008"/>
              <a:gd name="T94" fmla="*/ 2147483647 w 1347"/>
              <a:gd name="T95" fmla="*/ 2147483647 h 1008"/>
              <a:gd name="T96" fmla="*/ 2147483647 w 1347"/>
              <a:gd name="T97" fmla="*/ 2147483647 h 1008"/>
              <a:gd name="T98" fmla="*/ 2147483647 w 1347"/>
              <a:gd name="T99" fmla="*/ 2147483647 h 1008"/>
              <a:gd name="T100" fmla="*/ 2147483647 w 1347"/>
              <a:gd name="T101" fmla="*/ 2147483647 h 1008"/>
              <a:gd name="T102" fmla="*/ 2147483647 w 1347"/>
              <a:gd name="T103" fmla="*/ 2147483647 h 1008"/>
              <a:gd name="T104" fmla="*/ 2147483647 w 1347"/>
              <a:gd name="T105" fmla="*/ 2147483647 h 1008"/>
              <a:gd name="T106" fmla="*/ 2147483647 w 1347"/>
              <a:gd name="T107" fmla="*/ 2147483647 h 1008"/>
              <a:gd name="T108" fmla="*/ 2147483647 w 1347"/>
              <a:gd name="T109" fmla="*/ 2147483647 h 1008"/>
              <a:gd name="T110" fmla="*/ 2147483647 w 1347"/>
              <a:gd name="T111" fmla="*/ 2147483647 h 10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008"/>
              <a:gd name="T170" fmla="*/ 1347 w 1347"/>
              <a:gd name="T171" fmla="*/ 1008 h 10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008">
                <a:moveTo>
                  <a:pt x="388" y="935"/>
                </a:moveTo>
                <a:lnTo>
                  <a:pt x="385" y="898"/>
                </a:lnTo>
                <a:lnTo>
                  <a:pt x="378" y="864"/>
                </a:lnTo>
                <a:lnTo>
                  <a:pt x="370" y="838"/>
                </a:lnTo>
                <a:lnTo>
                  <a:pt x="360" y="823"/>
                </a:lnTo>
                <a:lnTo>
                  <a:pt x="366" y="811"/>
                </a:lnTo>
                <a:lnTo>
                  <a:pt x="373" y="794"/>
                </a:lnTo>
                <a:lnTo>
                  <a:pt x="381" y="772"/>
                </a:lnTo>
                <a:lnTo>
                  <a:pt x="387" y="751"/>
                </a:lnTo>
                <a:lnTo>
                  <a:pt x="394" y="728"/>
                </a:lnTo>
                <a:lnTo>
                  <a:pt x="399" y="707"/>
                </a:lnTo>
                <a:lnTo>
                  <a:pt x="400" y="690"/>
                </a:lnTo>
                <a:lnTo>
                  <a:pt x="398" y="679"/>
                </a:lnTo>
                <a:lnTo>
                  <a:pt x="410" y="667"/>
                </a:lnTo>
                <a:lnTo>
                  <a:pt x="420" y="653"/>
                </a:lnTo>
                <a:lnTo>
                  <a:pt x="427" y="642"/>
                </a:lnTo>
                <a:lnTo>
                  <a:pt x="432" y="629"/>
                </a:lnTo>
                <a:lnTo>
                  <a:pt x="434" y="618"/>
                </a:lnTo>
                <a:lnTo>
                  <a:pt x="436" y="605"/>
                </a:lnTo>
                <a:lnTo>
                  <a:pt x="438" y="594"/>
                </a:lnTo>
                <a:lnTo>
                  <a:pt x="441" y="583"/>
                </a:lnTo>
                <a:lnTo>
                  <a:pt x="454" y="574"/>
                </a:lnTo>
                <a:lnTo>
                  <a:pt x="468" y="565"/>
                </a:lnTo>
                <a:lnTo>
                  <a:pt x="483" y="554"/>
                </a:lnTo>
                <a:lnTo>
                  <a:pt x="497" y="543"/>
                </a:lnTo>
                <a:lnTo>
                  <a:pt x="511" y="532"/>
                </a:lnTo>
                <a:lnTo>
                  <a:pt x="521" y="522"/>
                </a:lnTo>
                <a:lnTo>
                  <a:pt x="529" y="513"/>
                </a:lnTo>
                <a:lnTo>
                  <a:pt x="534" y="503"/>
                </a:lnTo>
                <a:lnTo>
                  <a:pt x="547" y="505"/>
                </a:lnTo>
                <a:lnTo>
                  <a:pt x="559" y="509"/>
                </a:lnTo>
                <a:lnTo>
                  <a:pt x="568" y="515"/>
                </a:lnTo>
                <a:lnTo>
                  <a:pt x="576" y="522"/>
                </a:lnTo>
                <a:lnTo>
                  <a:pt x="583" y="530"/>
                </a:lnTo>
                <a:lnTo>
                  <a:pt x="589" y="537"/>
                </a:lnTo>
                <a:lnTo>
                  <a:pt x="594" y="544"/>
                </a:lnTo>
                <a:lnTo>
                  <a:pt x="597" y="550"/>
                </a:lnTo>
                <a:lnTo>
                  <a:pt x="598" y="566"/>
                </a:lnTo>
                <a:lnTo>
                  <a:pt x="594" y="588"/>
                </a:lnTo>
                <a:lnTo>
                  <a:pt x="584" y="615"/>
                </a:lnTo>
                <a:lnTo>
                  <a:pt x="570" y="644"/>
                </a:lnTo>
                <a:lnTo>
                  <a:pt x="554" y="673"/>
                </a:lnTo>
                <a:lnTo>
                  <a:pt x="538" y="701"/>
                </a:lnTo>
                <a:lnTo>
                  <a:pt x="525" y="723"/>
                </a:lnTo>
                <a:lnTo>
                  <a:pt x="513" y="739"/>
                </a:lnTo>
                <a:lnTo>
                  <a:pt x="501" y="749"/>
                </a:lnTo>
                <a:lnTo>
                  <a:pt x="488" y="765"/>
                </a:lnTo>
                <a:lnTo>
                  <a:pt x="477" y="783"/>
                </a:lnTo>
                <a:lnTo>
                  <a:pt x="467" y="803"/>
                </a:lnTo>
                <a:lnTo>
                  <a:pt x="458" y="823"/>
                </a:lnTo>
                <a:lnTo>
                  <a:pt x="451" y="841"/>
                </a:lnTo>
                <a:lnTo>
                  <a:pt x="446" y="857"/>
                </a:lnTo>
                <a:lnTo>
                  <a:pt x="445" y="870"/>
                </a:lnTo>
                <a:lnTo>
                  <a:pt x="445" y="881"/>
                </a:lnTo>
                <a:lnTo>
                  <a:pt x="448" y="889"/>
                </a:lnTo>
                <a:lnTo>
                  <a:pt x="452" y="896"/>
                </a:lnTo>
                <a:lnTo>
                  <a:pt x="460" y="901"/>
                </a:lnTo>
                <a:lnTo>
                  <a:pt x="471" y="906"/>
                </a:lnTo>
                <a:lnTo>
                  <a:pt x="488" y="910"/>
                </a:lnTo>
                <a:lnTo>
                  <a:pt x="512" y="916"/>
                </a:lnTo>
                <a:lnTo>
                  <a:pt x="542" y="923"/>
                </a:lnTo>
                <a:lnTo>
                  <a:pt x="549" y="916"/>
                </a:lnTo>
                <a:lnTo>
                  <a:pt x="554" y="912"/>
                </a:lnTo>
                <a:lnTo>
                  <a:pt x="559" y="908"/>
                </a:lnTo>
                <a:lnTo>
                  <a:pt x="563" y="905"/>
                </a:lnTo>
                <a:lnTo>
                  <a:pt x="568" y="902"/>
                </a:lnTo>
                <a:lnTo>
                  <a:pt x="572" y="900"/>
                </a:lnTo>
                <a:lnTo>
                  <a:pt x="578" y="897"/>
                </a:lnTo>
                <a:lnTo>
                  <a:pt x="585" y="893"/>
                </a:lnTo>
                <a:lnTo>
                  <a:pt x="596" y="888"/>
                </a:lnTo>
                <a:lnTo>
                  <a:pt x="605" y="883"/>
                </a:lnTo>
                <a:lnTo>
                  <a:pt x="613" y="880"/>
                </a:lnTo>
                <a:lnTo>
                  <a:pt x="620" y="876"/>
                </a:lnTo>
                <a:lnTo>
                  <a:pt x="627" y="872"/>
                </a:lnTo>
                <a:lnTo>
                  <a:pt x="634" y="865"/>
                </a:lnTo>
                <a:lnTo>
                  <a:pt x="640" y="855"/>
                </a:lnTo>
                <a:lnTo>
                  <a:pt x="647" y="840"/>
                </a:lnTo>
                <a:lnTo>
                  <a:pt x="655" y="825"/>
                </a:lnTo>
                <a:lnTo>
                  <a:pt x="665" y="809"/>
                </a:lnTo>
                <a:lnTo>
                  <a:pt x="678" y="792"/>
                </a:lnTo>
                <a:lnTo>
                  <a:pt x="693" y="777"/>
                </a:lnTo>
                <a:lnTo>
                  <a:pt x="707" y="761"/>
                </a:lnTo>
                <a:lnTo>
                  <a:pt x="724" y="747"/>
                </a:lnTo>
                <a:lnTo>
                  <a:pt x="740" y="737"/>
                </a:lnTo>
                <a:lnTo>
                  <a:pt x="756" y="730"/>
                </a:lnTo>
                <a:lnTo>
                  <a:pt x="766" y="727"/>
                </a:lnTo>
                <a:lnTo>
                  <a:pt x="778" y="722"/>
                </a:lnTo>
                <a:lnTo>
                  <a:pt x="790" y="715"/>
                </a:lnTo>
                <a:lnTo>
                  <a:pt x="804" y="709"/>
                </a:lnTo>
                <a:lnTo>
                  <a:pt x="819" y="700"/>
                </a:lnTo>
                <a:lnTo>
                  <a:pt x="834" y="692"/>
                </a:lnTo>
                <a:lnTo>
                  <a:pt x="849" y="681"/>
                </a:lnTo>
                <a:lnTo>
                  <a:pt x="864" y="672"/>
                </a:lnTo>
                <a:lnTo>
                  <a:pt x="879" y="663"/>
                </a:lnTo>
                <a:lnTo>
                  <a:pt x="893" y="654"/>
                </a:lnTo>
                <a:lnTo>
                  <a:pt x="906" y="645"/>
                </a:lnTo>
                <a:lnTo>
                  <a:pt x="918" y="637"/>
                </a:lnTo>
                <a:lnTo>
                  <a:pt x="930" y="629"/>
                </a:lnTo>
                <a:lnTo>
                  <a:pt x="939" y="624"/>
                </a:lnTo>
                <a:lnTo>
                  <a:pt x="946" y="619"/>
                </a:lnTo>
                <a:lnTo>
                  <a:pt x="950" y="616"/>
                </a:lnTo>
                <a:lnTo>
                  <a:pt x="958" y="610"/>
                </a:lnTo>
                <a:lnTo>
                  <a:pt x="968" y="601"/>
                </a:lnTo>
                <a:lnTo>
                  <a:pt x="980" y="591"/>
                </a:lnTo>
                <a:lnTo>
                  <a:pt x="991" y="578"/>
                </a:lnTo>
                <a:lnTo>
                  <a:pt x="1004" y="565"/>
                </a:lnTo>
                <a:lnTo>
                  <a:pt x="1015" y="550"/>
                </a:lnTo>
                <a:lnTo>
                  <a:pt x="1026" y="536"/>
                </a:lnTo>
                <a:lnTo>
                  <a:pt x="1036" y="522"/>
                </a:lnTo>
                <a:lnTo>
                  <a:pt x="1053" y="499"/>
                </a:lnTo>
                <a:lnTo>
                  <a:pt x="1073" y="477"/>
                </a:lnTo>
                <a:lnTo>
                  <a:pt x="1095" y="455"/>
                </a:lnTo>
                <a:lnTo>
                  <a:pt x="1118" y="434"/>
                </a:lnTo>
                <a:lnTo>
                  <a:pt x="1143" y="413"/>
                </a:lnTo>
                <a:lnTo>
                  <a:pt x="1169" y="393"/>
                </a:lnTo>
                <a:lnTo>
                  <a:pt x="1194" y="374"/>
                </a:lnTo>
                <a:lnTo>
                  <a:pt x="1219" y="356"/>
                </a:lnTo>
                <a:lnTo>
                  <a:pt x="1244" y="339"/>
                </a:lnTo>
                <a:lnTo>
                  <a:pt x="1267" y="324"/>
                </a:lnTo>
                <a:lnTo>
                  <a:pt x="1288" y="311"/>
                </a:lnTo>
                <a:lnTo>
                  <a:pt x="1307" y="298"/>
                </a:lnTo>
                <a:lnTo>
                  <a:pt x="1322" y="288"/>
                </a:lnTo>
                <a:lnTo>
                  <a:pt x="1335" y="280"/>
                </a:lnTo>
                <a:lnTo>
                  <a:pt x="1343" y="274"/>
                </a:lnTo>
                <a:lnTo>
                  <a:pt x="1347" y="271"/>
                </a:lnTo>
                <a:lnTo>
                  <a:pt x="1341" y="264"/>
                </a:lnTo>
                <a:lnTo>
                  <a:pt x="1327" y="254"/>
                </a:lnTo>
                <a:lnTo>
                  <a:pt x="1310" y="239"/>
                </a:lnTo>
                <a:lnTo>
                  <a:pt x="1290" y="221"/>
                </a:lnTo>
                <a:lnTo>
                  <a:pt x="1265" y="202"/>
                </a:lnTo>
                <a:lnTo>
                  <a:pt x="1238" y="180"/>
                </a:lnTo>
                <a:lnTo>
                  <a:pt x="1211" y="157"/>
                </a:lnTo>
                <a:lnTo>
                  <a:pt x="1182" y="134"/>
                </a:lnTo>
                <a:lnTo>
                  <a:pt x="1153" y="110"/>
                </a:lnTo>
                <a:lnTo>
                  <a:pt x="1125" y="87"/>
                </a:lnTo>
                <a:lnTo>
                  <a:pt x="1098" y="66"/>
                </a:lnTo>
                <a:lnTo>
                  <a:pt x="1073" y="47"/>
                </a:lnTo>
                <a:lnTo>
                  <a:pt x="1051" y="30"/>
                </a:lnTo>
                <a:lnTo>
                  <a:pt x="1033" y="16"/>
                </a:lnTo>
                <a:lnTo>
                  <a:pt x="1019" y="6"/>
                </a:lnTo>
                <a:lnTo>
                  <a:pt x="1010" y="0"/>
                </a:lnTo>
                <a:lnTo>
                  <a:pt x="850" y="222"/>
                </a:lnTo>
                <a:lnTo>
                  <a:pt x="437" y="254"/>
                </a:lnTo>
                <a:lnTo>
                  <a:pt x="435" y="255"/>
                </a:lnTo>
                <a:lnTo>
                  <a:pt x="428" y="260"/>
                </a:lnTo>
                <a:lnTo>
                  <a:pt x="418" y="268"/>
                </a:lnTo>
                <a:lnTo>
                  <a:pt x="404" y="277"/>
                </a:lnTo>
                <a:lnTo>
                  <a:pt x="387" y="288"/>
                </a:lnTo>
                <a:lnTo>
                  <a:pt x="369" y="301"/>
                </a:lnTo>
                <a:lnTo>
                  <a:pt x="350" y="314"/>
                </a:lnTo>
                <a:lnTo>
                  <a:pt x="329" y="328"/>
                </a:lnTo>
                <a:lnTo>
                  <a:pt x="308" y="341"/>
                </a:lnTo>
                <a:lnTo>
                  <a:pt x="286" y="356"/>
                </a:lnTo>
                <a:lnTo>
                  <a:pt x="267" y="370"/>
                </a:lnTo>
                <a:lnTo>
                  <a:pt x="248" y="382"/>
                </a:lnTo>
                <a:lnTo>
                  <a:pt x="231" y="392"/>
                </a:lnTo>
                <a:lnTo>
                  <a:pt x="216" y="403"/>
                </a:lnTo>
                <a:lnTo>
                  <a:pt x="205" y="409"/>
                </a:lnTo>
                <a:lnTo>
                  <a:pt x="197" y="414"/>
                </a:lnTo>
                <a:lnTo>
                  <a:pt x="189" y="418"/>
                </a:lnTo>
                <a:lnTo>
                  <a:pt x="180" y="427"/>
                </a:lnTo>
                <a:lnTo>
                  <a:pt x="167" y="438"/>
                </a:lnTo>
                <a:lnTo>
                  <a:pt x="152" y="451"/>
                </a:lnTo>
                <a:lnTo>
                  <a:pt x="137" y="466"/>
                </a:lnTo>
                <a:lnTo>
                  <a:pt x="121" y="483"/>
                </a:lnTo>
                <a:lnTo>
                  <a:pt x="104" y="500"/>
                </a:lnTo>
                <a:lnTo>
                  <a:pt x="87" y="517"/>
                </a:lnTo>
                <a:lnTo>
                  <a:pt x="70" y="534"/>
                </a:lnTo>
                <a:lnTo>
                  <a:pt x="54" y="551"/>
                </a:lnTo>
                <a:lnTo>
                  <a:pt x="39" y="566"/>
                </a:lnTo>
                <a:lnTo>
                  <a:pt x="26" y="579"/>
                </a:lnTo>
                <a:lnTo>
                  <a:pt x="16" y="592"/>
                </a:lnTo>
                <a:lnTo>
                  <a:pt x="7" y="600"/>
                </a:lnTo>
                <a:lnTo>
                  <a:pt x="3" y="605"/>
                </a:lnTo>
                <a:lnTo>
                  <a:pt x="0" y="608"/>
                </a:lnTo>
                <a:lnTo>
                  <a:pt x="4" y="622"/>
                </a:lnTo>
                <a:lnTo>
                  <a:pt x="11" y="635"/>
                </a:lnTo>
                <a:lnTo>
                  <a:pt x="20" y="645"/>
                </a:lnTo>
                <a:lnTo>
                  <a:pt x="29" y="654"/>
                </a:lnTo>
                <a:lnTo>
                  <a:pt x="39" y="660"/>
                </a:lnTo>
                <a:lnTo>
                  <a:pt x="48" y="664"/>
                </a:lnTo>
                <a:lnTo>
                  <a:pt x="56" y="667"/>
                </a:lnTo>
                <a:lnTo>
                  <a:pt x="61" y="667"/>
                </a:lnTo>
                <a:lnTo>
                  <a:pt x="53" y="693"/>
                </a:lnTo>
                <a:lnTo>
                  <a:pt x="42" y="723"/>
                </a:lnTo>
                <a:lnTo>
                  <a:pt x="33" y="749"/>
                </a:lnTo>
                <a:lnTo>
                  <a:pt x="30" y="760"/>
                </a:lnTo>
                <a:lnTo>
                  <a:pt x="41" y="765"/>
                </a:lnTo>
                <a:lnTo>
                  <a:pt x="54" y="771"/>
                </a:lnTo>
                <a:lnTo>
                  <a:pt x="67" y="778"/>
                </a:lnTo>
                <a:lnTo>
                  <a:pt x="82" y="783"/>
                </a:lnTo>
                <a:lnTo>
                  <a:pt x="97" y="787"/>
                </a:lnTo>
                <a:lnTo>
                  <a:pt x="110" y="787"/>
                </a:lnTo>
                <a:lnTo>
                  <a:pt x="122" y="781"/>
                </a:lnTo>
                <a:lnTo>
                  <a:pt x="132" y="771"/>
                </a:lnTo>
                <a:lnTo>
                  <a:pt x="141" y="755"/>
                </a:lnTo>
                <a:lnTo>
                  <a:pt x="151" y="738"/>
                </a:lnTo>
                <a:lnTo>
                  <a:pt x="163" y="719"/>
                </a:lnTo>
                <a:lnTo>
                  <a:pt x="172" y="701"/>
                </a:lnTo>
                <a:lnTo>
                  <a:pt x="181" y="686"/>
                </a:lnTo>
                <a:lnTo>
                  <a:pt x="188" y="675"/>
                </a:lnTo>
                <a:lnTo>
                  <a:pt x="192" y="670"/>
                </a:lnTo>
                <a:lnTo>
                  <a:pt x="194" y="673"/>
                </a:lnTo>
                <a:lnTo>
                  <a:pt x="196" y="688"/>
                </a:lnTo>
                <a:lnTo>
                  <a:pt x="200" y="714"/>
                </a:lnTo>
                <a:lnTo>
                  <a:pt x="206" y="748"/>
                </a:lnTo>
                <a:lnTo>
                  <a:pt x="213" y="787"/>
                </a:lnTo>
                <a:lnTo>
                  <a:pt x="219" y="825"/>
                </a:lnTo>
                <a:lnTo>
                  <a:pt x="227" y="861"/>
                </a:lnTo>
                <a:lnTo>
                  <a:pt x="233" y="888"/>
                </a:lnTo>
                <a:lnTo>
                  <a:pt x="238" y="904"/>
                </a:lnTo>
                <a:lnTo>
                  <a:pt x="248" y="927"/>
                </a:lnTo>
                <a:lnTo>
                  <a:pt x="261" y="949"/>
                </a:lnTo>
                <a:lnTo>
                  <a:pt x="276" y="968"/>
                </a:lnTo>
                <a:lnTo>
                  <a:pt x="291" y="984"/>
                </a:lnTo>
                <a:lnTo>
                  <a:pt x="307" y="997"/>
                </a:lnTo>
                <a:lnTo>
                  <a:pt x="322" y="1004"/>
                </a:lnTo>
                <a:lnTo>
                  <a:pt x="336" y="1008"/>
                </a:lnTo>
                <a:lnTo>
                  <a:pt x="348" y="1007"/>
                </a:lnTo>
                <a:lnTo>
                  <a:pt x="358" y="1001"/>
                </a:lnTo>
                <a:lnTo>
                  <a:pt x="366" y="992"/>
                </a:lnTo>
                <a:lnTo>
                  <a:pt x="374" y="983"/>
                </a:lnTo>
                <a:lnTo>
                  <a:pt x="379" y="972"/>
                </a:lnTo>
                <a:lnTo>
                  <a:pt x="384" y="960"/>
                </a:lnTo>
                <a:lnTo>
                  <a:pt x="386" y="950"/>
                </a:lnTo>
                <a:lnTo>
                  <a:pt x="388" y="941"/>
                </a:lnTo>
                <a:lnTo>
                  <a:pt x="388" y="935"/>
                </a:lnTo>
                <a:close/>
              </a:path>
            </a:pathLst>
          </a:custGeom>
          <a:solidFill>
            <a:srgbClr val="330000"/>
          </a:solidFill>
          <a:ln w="9525">
            <a:noFill/>
            <a:round/>
            <a:headEnd/>
            <a:tailEnd/>
          </a:ln>
        </p:spPr>
        <p:txBody>
          <a:bodyPr/>
          <a:lstStyle/>
          <a:p>
            <a:endParaRPr lang="en-US"/>
          </a:p>
        </p:txBody>
      </p:sp>
      <p:sp>
        <p:nvSpPr>
          <p:cNvPr id="17436" name="Freeform 29"/>
          <p:cNvSpPr>
            <a:spLocks noChangeAspect="1"/>
          </p:cNvSpPr>
          <p:nvPr/>
        </p:nvSpPr>
        <p:spPr bwMode="auto">
          <a:xfrm rot="-176173">
            <a:off x="6888163" y="4330700"/>
            <a:ext cx="1408112" cy="1119188"/>
          </a:xfrm>
          <a:custGeom>
            <a:avLst/>
            <a:gdLst>
              <a:gd name="T0" fmla="*/ 2147483647 w 1238"/>
              <a:gd name="T1" fmla="*/ 2147483647 h 945"/>
              <a:gd name="T2" fmla="*/ 2147483647 w 1238"/>
              <a:gd name="T3" fmla="*/ 2147483647 h 945"/>
              <a:gd name="T4" fmla="*/ 2147483647 w 1238"/>
              <a:gd name="T5" fmla="*/ 2147483647 h 945"/>
              <a:gd name="T6" fmla="*/ 2147483647 w 1238"/>
              <a:gd name="T7" fmla="*/ 2147483647 h 945"/>
              <a:gd name="T8" fmla="*/ 2147483647 w 1238"/>
              <a:gd name="T9" fmla="*/ 2147483647 h 945"/>
              <a:gd name="T10" fmla="*/ 2147483647 w 1238"/>
              <a:gd name="T11" fmla="*/ 2147483647 h 945"/>
              <a:gd name="T12" fmla="*/ 2147483647 w 1238"/>
              <a:gd name="T13" fmla="*/ 2147483647 h 945"/>
              <a:gd name="T14" fmla="*/ 2147483647 w 1238"/>
              <a:gd name="T15" fmla="*/ 2147483647 h 945"/>
              <a:gd name="T16" fmla="*/ 2147483647 w 1238"/>
              <a:gd name="T17" fmla="*/ 2147483647 h 945"/>
              <a:gd name="T18" fmla="*/ 2147483647 w 1238"/>
              <a:gd name="T19" fmla="*/ 2147483647 h 945"/>
              <a:gd name="T20" fmla="*/ 2147483647 w 1238"/>
              <a:gd name="T21" fmla="*/ 2147483647 h 945"/>
              <a:gd name="T22" fmla="*/ 2147483647 w 1238"/>
              <a:gd name="T23" fmla="*/ 2147483647 h 945"/>
              <a:gd name="T24" fmla="*/ 2147483647 w 1238"/>
              <a:gd name="T25" fmla="*/ 2147483647 h 945"/>
              <a:gd name="T26" fmla="*/ 2147483647 w 1238"/>
              <a:gd name="T27" fmla="*/ 2147483647 h 945"/>
              <a:gd name="T28" fmla="*/ 2147483647 w 1238"/>
              <a:gd name="T29" fmla="*/ 2147483647 h 945"/>
              <a:gd name="T30" fmla="*/ 2147483647 w 1238"/>
              <a:gd name="T31" fmla="*/ 2147483647 h 945"/>
              <a:gd name="T32" fmla="*/ 2147483647 w 1238"/>
              <a:gd name="T33" fmla="*/ 2147483647 h 945"/>
              <a:gd name="T34" fmla="*/ 2147483647 w 1238"/>
              <a:gd name="T35" fmla="*/ 2147483647 h 945"/>
              <a:gd name="T36" fmla="*/ 2147483647 w 1238"/>
              <a:gd name="T37" fmla="*/ 2147483647 h 945"/>
              <a:gd name="T38" fmla="*/ 2147483647 w 1238"/>
              <a:gd name="T39" fmla="*/ 2147483647 h 945"/>
              <a:gd name="T40" fmla="*/ 2147483647 w 1238"/>
              <a:gd name="T41" fmla="*/ 2147483647 h 945"/>
              <a:gd name="T42" fmla="*/ 2147483647 w 1238"/>
              <a:gd name="T43" fmla="*/ 2147483647 h 945"/>
              <a:gd name="T44" fmla="*/ 2147483647 w 1238"/>
              <a:gd name="T45" fmla="*/ 2147483647 h 945"/>
              <a:gd name="T46" fmla="*/ 2147483647 w 1238"/>
              <a:gd name="T47" fmla="*/ 2147483647 h 945"/>
              <a:gd name="T48" fmla="*/ 2147483647 w 1238"/>
              <a:gd name="T49" fmla="*/ 2147483647 h 945"/>
              <a:gd name="T50" fmla="*/ 2147483647 w 1238"/>
              <a:gd name="T51" fmla="*/ 2147483647 h 945"/>
              <a:gd name="T52" fmla="*/ 2147483647 w 1238"/>
              <a:gd name="T53" fmla="*/ 2147483647 h 945"/>
              <a:gd name="T54" fmla="*/ 2147483647 w 1238"/>
              <a:gd name="T55" fmla="*/ 2147483647 h 945"/>
              <a:gd name="T56" fmla="*/ 2147483647 w 1238"/>
              <a:gd name="T57" fmla="*/ 2147483647 h 945"/>
              <a:gd name="T58" fmla="*/ 2147483647 w 1238"/>
              <a:gd name="T59" fmla="*/ 2147483647 h 945"/>
              <a:gd name="T60" fmla="*/ 2147483647 w 1238"/>
              <a:gd name="T61" fmla="*/ 2147483647 h 945"/>
              <a:gd name="T62" fmla="*/ 2147483647 w 1238"/>
              <a:gd name="T63" fmla="*/ 2147483647 h 945"/>
              <a:gd name="T64" fmla="*/ 2147483647 w 1238"/>
              <a:gd name="T65" fmla="*/ 2147483647 h 945"/>
              <a:gd name="T66" fmla="*/ 2147483647 w 1238"/>
              <a:gd name="T67" fmla="*/ 2147483647 h 945"/>
              <a:gd name="T68" fmla="*/ 2147483647 w 1238"/>
              <a:gd name="T69" fmla="*/ 2147483647 h 945"/>
              <a:gd name="T70" fmla="*/ 2147483647 w 1238"/>
              <a:gd name="T71" fmla="*/ 2147483647 h 945"/>
              <a:gd name="T72" fmla="*/ 2147483647 w 1238"/>
              <a:gd name="T73" fmla="*/ 2147483647 h 945"/>
              <a:gd name="T74" fmla="*/ 2147483647 w 1238"/>
              <a:gd name="T75" fmla="*/ 2147483647 h 945"/>
              <a:gd name="T76" fmla="*/ 2147483647 w 1238"/>
              <a:gd name="T77" fmla="*/ 2147483647 h 945"/>
              <a:gd name="T78" fmla="*/ 2147483647 w 1238"/>
              <a:gd name="T79" fmla="*/ 2147483647 h 945"/>
              <a:gd name="T80" fmla="*/ 2147483647 w 1238"/>
              <a:gd name="T81" fmla="*/ 2147483647 h 945"/>
              <a:gd name="T82" fmla="*/ 2147483647 w 1238"/>
              <a:gd name="T83" fmla="*/ 2147483647 h 945"/>
              <a:gd name="T84" fmla="*/ 2147483647 w 1238"/>
              <a:gd name="T85" fmla="*/ 2147483647 h 945"/>
              <a:gd name="T86" fmla="*/ 2147483647 w 1238"/>
              <a:gd name="T87" fmla="*/ 2147483647 h 945"/>
              <a:gd name="T88" fmla="*/ 2147483647 w 1238"/>
              <a:gd name="T89" fmla="*/ 2147483647 h 945"/>
              <a:gd name="T90" fmla="*/ 2147483647 w 1238"/>
              <a:gd name="T91" fmla="*/ 2147483647 h 945"/>
              <a:gd name="T92" fmla="*/ 2147483647 w 1238"/>
              <a:gd name="T93" fmla="*/ 2147483647 h 945"/>
              <a:gd name="T94" fmla="*/ 2147483647 w 1238"/>
              <a:gd name="T95" fmla="*/ 2147483647 h 945"/>
              <a:gd name="T96" fmla="*/ 2147483647 w 1238"/>
              <a:gd name="T97" fmla="*/ 2147483647 h 945"/>
              <a:gd name="T98" fmla="*/ 2147483647 w 1238"/>
              <a:gd name="T99" fmla="*/ 2147483647 h 945"/>
              <a:gd name="T100" fmla="*/ 2147483647 w 1238"/>
              <a:gd name="T101" fmla="*/ 2147483647 h 945"/>
              <a:gd name="T102" fmla="*/ 2147483647 w 1238"/>
              <a:gd name="T103" fmla="*/ 2147483647 h 945"/>
              <a:gd name="T104" fmla="*/ 2147483647 w 1238"/>
              <a:gd name="T105" fmla="*/ 2147483647 h 945"/>
              <a:gd name="T106" fmla="*/ 2147483647 w 1238"/>
              <a:gd name="T107" fmla="*/ 2147483647 h 945"/>
              <a:gd name="T108" fmla="*/ 2147483647 w 1238"/>
              <a:gd name="T109" fmla="*/ 2147483647 h 9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8"/>
              <a:gd name="T166" fmla="*/ 0 h 945"/>
              <a:gd name="T167" fmla="*/ 1238 w 1238"/>
              <a:gd name="T168" fmla="*/ 945 h 9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8" h="945">
                <a:moveTo>
                  <a:pt x="1238" y="188"/>
                </a:moveTo>
                <a:lnTo>
                  <a:pt x="1231" y="195"/>
                </a:lnTo>
                <a:lnTo>
                  <a:pt x="1216" y="206"/>
                </a:lnTo>
                <a:lnTo>
                  <a:pt x="1196" y="223"/>
                </a:lnTo>
                <a:lnTo>
                  <a:pt x="1173" y="244"/>
                </a:lnTo>
                <a:lnTo>
                  <a:pt x="1144" y="268"/>
                </a:lnTo>
                <a:lnTo>
                  <a:pt x="1114" y="294"/>
                </a:lnTo>
                <a:lnTo>
                  <a:pt x="1081" y="323"/>
                </a:lnTo>
                <a:lnTo>
                  <a:pt x="1048" y="353"/>
                </a:lnTo>
                <a:lnTo>
                  <a:pt x="1015" y="383"/>
                </a:lnTo>
                <a:lnTo>
                  <a:pt x="982" y="413"/>
                </a:lnTo>
                <a:lnTo>
                  <a:pt x="951" y="442"/>
                </a:lnTo>
                <a:lnTo>
                  <a:pt x="923" y="469"/>
                </a:lnTo>
                <a:lnTo>
                  <a:pt x="899" y="495"/>
                </a:lnTo>
                <a:lnTo>
                  <a:pt x="880" y="517"/>
                </a:lnTo>
                <a:lnTo>
                  <a:pt x="865" y="536"/>
                </a:lnTo>
                <a:lnTo>
                  <a:pt x="857" y="550"/>
                </a:lnTo>
                <a:lnTo>
                  <a:pt x="850" y="562"/>
                </a:lnTo>
                <a:lnTo>
                  <a:pt x="840" y="576"/>
                </a:lnTo>
                <a:lnTo>
                  <a:pt x="827" y="588"/>
                </a:lnTo>
                <a:lnTo>
                  <a:pt x="808" y="601"/>
                </a:lnTo>
                <a:lnTo>
                  <a:pt x="787" y="613"/>
                </a:lnTo>
                <a:lnTo>
                  <a:pt x="762" y="625"/>
                </a:lnTo>
                <a:lnTo>
                  <a:pt x="733" y="636"/>
                </a:lnTo>
                <a:lnTo>
                  <a:pt x="701" y="646"/>
                </a:lnTo>
                <a:lnTo>
                  <a:pt x="688" y="652"/>
                </a:lnTo>
                <a:lnTo>
                  <a:pt x="674" y="661"/>
                </a:lnTo>
                <a:lnTo>
                  <a:pt x="659" y="674"/>
                </a:lnTo>
                <a:lnTo>
                  <a:pt x="643" y="689"/>
                </a:lnTo>
                <a:lnTo>
                  <a:pt x="627" y="707"/>
                </a:lnTo>
                <a:lnTo>
                  <a:pt x="612" y="725"/>
                </a:lnTo>
                <a:lnTo>
                  <a:pt x="600" y="745"/>
                </a:lnTo>
                <a:lnTo>
                  <a:pt x="588" y="763"/>
                </a:lnTo>
                <a:lnTo>
                  <a:pt x="584" y="773"/>
                </a:lnTo>
                <a:lnTo>
                  <a:pt x="579" y="781"/>
                </a:lnTo>
                <a:lnTo>
                  <a:pt x="575" y="789"/>
                </a:lnTo>
                <a:lnTo>
                  <a:pt x="570" y="796"/>
                </a:lnTo>
                <a:lnTo>
                  <a:pt x="564" y="801"/>
                </a:lnTo>
                <a:lnTo>
                  <a:pt x="559" y="806"/>
                </a:lnTo>
                <a:lnTo>
                  <a:pt x="552" y="810"/>
                </a:lnTo>
                <a:lnTo>
                  <a:pt x="544" y="815"/>
                </a:lnTo>
                <a:lnTo>
                  <a:pt x="537" y="818"/>
                </a:lnTo>
                <a:lnTo>
                  <a:pt x="529" y="824"/>
                </a:lnTo>
                <a:lnTo>
                  <a:pt x="520" y="830"/>
                </a:lnTo>
                <a:lnTo>
                  <a:pt x="510" y="837"/>
                </a:lnTo>
                <a:lnTo>
                  <a:pt x="500" y="843"/>
                </a:lnTo>
                <a:lnTo>
                  <a:pt x="490" y="850"/>
                </a:lnTo>
                <a:lnTo>
                  <a:pt x="479" y="857"/>
                </a:lnTo>
                <a:lnTo>
                  <a:pt x="469" y="864"/>
                </a:lnTo>
                <a:lnTo>
                  <a:pt x="459" y="858"/>
                </a:lnTo>
                <a:lnTo>
                  <a:pt x="450" y="852"/>
                </a:lnTo>
                <a:lnTo>
                  <a:pt x="442" y="847"/>
                </a:lnTo>
                <a:lnTo>
                  <a:pt x="436" y="840"/>
                </a:lnTo>
                <a:lnTo>
                  <a:pt x="433" y="833"/>
                </a:lnTo>
                <a:lnTo>
                  <a:pt x="429" y="826"/>
                </a:lnTo>
                <a:lnTo>
                  <a:pt x="427" y="820"/>
                </a:lnTo>
                <a:lnTo>
                  <a:pt x="427" y="812"/>
                </a:lnTo>
                <a:lnTo>
                  <a:pt x="429" y="799"/>
                </a:lnTo>
                <a:lnTo>
                  <a:pt x="434" y="786"/>
                </a:lnTo>
                <a:lnTo>
                  <a:pt x="442" y="771"/>
                </a:lnTo>
                <a:lnTo>
                  <a:pt x="452" y="755"/>
                </a:lnTo>
                <a:lnTo>
                  <a:pt x="462" y="740"/>
                </a:lnTo>
                <a:lnTo>
                  <a:pt x="472" y="728"/>
                </a:lnTo>
                <a:lnTo>
                  <a:pt x="483" y="716"/>
                </a:lnTo>
                <a:lnTo>
                  <a:pt x="491" y="708"/>
                </a:lnTo>
                <a:lnTo>
                  <a:pt x="505" y="695"/>
                </a:lnTo>
                <a:lnTo>
                  <a:pt x="520" y="676"/>
                </a:lnTo>
                <a:lnTo>
                  <a:pt x="535" y="653"/>
                </a:lnTo>
                <a:lnTo>
                  <a:pt x="550" y="628"/>
                </a:lnTo>
                <a:lnTo>
                  <a:pt x="563" y="603"/>
                </a:lnTo>
                <a:lnTo>
                  <a:pt x="575" y="579"/>
                </a:lnTo>
                <a:lnTo>
                  <a:pt x="584" y="559"/>
                </a:lnTo>
                <a:lnTo>
                  <a:pt x="590" y="542"/>
                </a:lnTo>
                <a:lnTo>
                  <a:pt x="586" y="524"/>
                </a:lnTo>
                <a:lnTo>
                  <a:pt x="578" y="501"/>
                </a:lnTo>
                <a:lnTo>
                  <a:pt x="567" y="476"/>
                </a:lnTo>
                <a:lnTo>
                  <a:pt x="554" y="450"/>
                </a:lnTo>
                <a:lnTo>
                  <a:pt x="543" y="426"/>
                </a:lnTo>
                <a:lnTo>
                  <a:pt x="531" y="407"/>
                </a:lnTo>
                <a:lnTo>
                  <a:pt x="522" y="393"/>
                </a:lnTo>
                <a:lnTo>
                  <a:pt x="518" y="389"/>
                </a:lnTo>
                <a:lnTo>
                  <a:pt x="516" y="402"/>
                </a:lnTo>
                <a:lnTo>
                  <a:pt x="510" y="414"/>
                </a:lnTo>
                <a:lnTo>
                  <a:pt x="501" y="424"/>
                </a:lnTo>
                <a:lnTo>
                  <a:pt x="491" y="433"/>
                </a:lnTo>
                <a:lnTo>
                  <a:pt x="478" y="440"/>
                </a:lnTo>
                <a:lnTo>
                  <a:pt x="466" y="443"/>
                </a:lnTo>
                <a:lnTo>
                  <a:pt x="452" y="445"/>
                </a:lnTo>
                <a:lnTo>
                  <a:pt x="440" y="444"/>
                </a:lnTo>
                <a:lnTo>
                  <a:pt x="428" y="455"/>
                </a:lnTo>
                <a:lnTo>
                  <a:pt x="413" y="468"/>
                </a:lnTo>
                <a:lnTo>
                  <a:pt x="398" y="484"/>
                </a:lnTo>
                <a:lnTo>
                  <a:pt x="382" y="502"/>
                </a:lnTo>
                <a:lnTo>
                  <a:pt x="366" y="519"/>
                </a:lnTo>
                <a:lnTo>
                  <a:pt x="354" y="535"/>
                </a:lnTo>
                <a:lnTo>
                  <a:pt x="347" y="548"/>
                </a:lnTo>
                <a:lnTo>
                  <a:pt x="344" y="555"/>
                </a:lnTo>
                <a:lnTo>
                  <a:pt x="337" y="571"/>
                </a:lnTo>
                <a:lnTo>
                  <a:pt x="329" y="587"/>
                </a:lnTo>
                <a:lnTo>
                  <a:pt x="322" y="602"/>
                </a:lnTo>
                <a:lnTo>
                  <a:pt x="314" y="616"/>
                </a:lnTo>
                <a:lnTo>
                  <a:pt x="306" y="626"/>
                </a:lnTo>
                <a:lnTo>
                  <a:pt x="299" y="635"/>
                </a:lnTo>
                <a:lnTo>
                  <a:pt x="294" y="639"/>
                </a:lnTo>
                <a:lnTo>
                  <a:pt x="293" y="642"/>
                </a:lnTo>
                <a:lnTo>
                  <a:pt x="288" y="640"/>
                </a:lnTo>
                <a:lnTo>
                  <a:pt x="283" y="639"/>
                </a:lnTo>
                <a:lnTo>
                  <a:pt x="278" y="639"/>
                </a:lnTo>
                <a:lnTo>
                  <a:pt x="275" y="639"/>
                </a:lnTo>
                <a:lnTo>
                  <a:pt x="272" y="640"/>
                </a:lnTo>
                <a:lnTo>
                  <a:pt x="267" y="643"/>
                </a:lnTo>
                <a:lnTo>
                  <a:pt x="264" y="646"/>
                </a:lnTo>
                <a:lnTo>
                  <a:pt x="259" y="652"/>
                </a:lnTo>
                <a:lnTo>
                  <a:pt x="264" y="656"/>
                </a:lnTo>
                <a:lnTo>
                  <a:pt x="267" y="660"/>
                </a:lnTo>
                <a:lnTo>
                  <a:pt x="273" y="662"/>
                </a:lnTo>
                <a:lnTo>
                  <a:pt x="282" y="667"/>
                </a:lnTo>
                <a:lnTo>
                  <a:pt x="281" y="668"/>
                </a:lnTo>
                <a:lnTo>
                  <a:pt x="280" y="669"/>
                </a:lnTo>
                <a:lnTo>
                  <a:pt x="278" y="670"/>
                </a:lnTo>
                <a:lnTo>
                  <a:pt x="286" y="704"/>
                </a:lnTo>
                <a:lnTo>
                  <a:pt x="289" y="731"/>
                </a:lnTo>
                <a:lnTo>
                  <a:pt x="286" y="754"/>
                </a:lnTo>
                <a:lnTo>
                  <a:pt x="281" y="773"/>
                </a:lnTo>
                <a:lnTo>
                  <a:pt x="278" y="776"/>
                </a:lnTo>
                <a:lnTo>
                  <a:pt x="273" y="780"/>
                </a:lnTo>
                <a:lnTo>
                  <a:pt x="267" y="784"/>
                </a:lnTo>
                <a:lnTo>
                  <a:pt x="260" y="788"/>
                </a:lnTo>
                <a:lnTo>
                  <a:pt x="253" y="791"/>
                </a:lnTo>
                <a:lnTo>
                  <a:pt x="249" y="795"/>
                </a:lnTo>
                <a:lnTo>
                  <a:pt x="246" y="797"/>
                </a:lnTo>
                <a:lnTo>
                  <a:pt x="244" y="799"/>
                </a:lnTo>
                <a:lnTo>
                  <a:pt x="251" y="803"/>
                </a:lnTo>
                <a:lnTo>
                  <a:pt x="260" y="800"/>
                </a:lnTo>
                <a:lnTo>
                  <a:pt x="268" y="799"/>
                </a:lnTo>
                <a:lnTo>
                  <a:pt x="275" y="807"/>
                </a:lnTo>
                <a:lnTo>
                  <a:pt x="281" y="822"/>
                </a:lnTo>
                <a:lnTo>
                  <a:pt x="288" y="839"/>
                </a:lnTo>
                <a:lnTo>
                  <a:pt x="295" y="857"/>
                </a:lnTo>
                <a:lnTo>
                  <a:pt x="301" y="876"/>
                </a:lnTo>
                <a:lnTo>
                  <a:pt x="305" y="896"/>
                </a:lnTo>
                <a:lnTo>
                  <a:pt x="305" y="914"/>
                </a:lnTo>
                <a:lnTo>
                  <a:pt x="298" y="930"/>
                </a:lnTo>
                <a:lnTo>
                  <a:pt x="284" y="942"/>
                </a:lnTo>
                <a:lnTo>
                  <a:pt x="274" y="945"/>
                </a:lnTo>
                <a:lnTo>
                  <a:pt x="265" y="942"/>
                </a:lnTo>
                <a:lnTo>
                  <a:pt x="256" y="933"/>
                </a:lnTo>
                <a:lnTo>
                  <a:pt x="247" y="920"/>
                </a:lnTo>
                <a:lnTo>
                  <a:pt x="236" y="906"/>
                </a:lnTo>
                <a:lnTo>
                  <a:pt x="225" y="890"/>
                </a:lnTo>
                <a:lnTo>
                  <a:pt x="213" y="874"/>
                </a:lnTo>
                <a:lnTo>
                  <a:pt x="198" y="859"/>
                </a:lnTo>
                <a:lnTo>
                  <a:pt x="193" y="851"/>
                </a:lnTo>
                <a:lnTo>
                  <a:pt x="191" y="839"/>
                </a:lnTo>
                <a:lnTo>
                  <a:pt x="189" y="823"/>
                </a:lnTo>
                <a:lnTo>
                  <a:pt x="187" y="806"/>
                </a:lnTo>
                <a:lnTo>
                  <a:pt x="181" y="752"/>
                </a:lnTo>
                <a:lnTo>
                  <a:pt x="183" y="693"/>
                </a:lnTo>
                <a:lnTo>
                  <a:pt x="188" y="640"/>
                </a:lnTo>
                <a:lnTo>
                  <a:pt x="191" y="609"/>
                </a:lnTo>
                <a:lnTo>
                  <a:pt x="191" y="593"/>
                </a:lnTo>
                <a:lnTo>
                  <a:pt x="192" y="574"/>
                </a:lnTo>
                <a:lnTo>
                  <a:pt x="199" y="552"/>
                </a:lnTo>
                <a:lnTo>
                  <a:pt x="214" y="531"/>
                </a:lnTo>
                <a:lnTo>
                  <a:pt x="224" y="517"/>
                </a:lnTo>
                <a:lnTo>
                  <a:pt x="241" y="495"/>
                </a:lnTo>
                <a:lnTo>
                  <a:pt x="261" y="467"/>
                </a:lnTo>
                <a:lnTo>
                  <a:pt x="284" y="435"/>
                </a:lnTo>
                <a:lnTo>
                  <a:pt x="307" y="402"/>
                </a:lnTo>
                <a:lnTo>
                  <a:pt x="328" y="373"/>
                </a:lnTo>
                <a:lnTo>
                  <a:pt x="345" y="347"/>
                </a:lnTo>
                <a:lnTo>
                  <a:pt x="357" y="330"/>
                </a:lnTo>
                <a:lnTo>
                  <a:pt x="352" y="331"/>
                </a:lnTo>
                <a:lnTo>
                  <a:pt x="342" y="339"/>
                </a:lnTo>
                <a:lnTo>
                  <a:pt x="329" y="349"/>
                </a:lnTo>
                <a:lnTo>
                  <a:pt x="316" y="363"/>
                </a:lnTo>
                <a:lnTo>
                  <a:pt x="301" y="376"/>
                </a:lnTo>
                <a:lnTo>
                  <a:pt x="288" y="388"/>
                </a:lnTo>
                <a:lnTo>
                  <a:pt x="277" y="396"/>
                </a:lnTo>
                <a:lnTo>
                  <a:pt x="270" y="398"/>
                </a:lnTo>
                <a:lnTo>
                  <a:pt x="267" y="406"/>
                </a:lnTo>
                <a:lnTo>
                  <a:pt x="263" y="417"/>
                </a:lnTo>
                <a:lnTo>
                  <a:pt x="256" y="432"/>
                </a:lnTo>
                <a:lnTo>
                  <a:pt x="248" y="447"/>
                </a:lnTo>
                <a:lnTo>
                  <a:pt x="238" y="463"/>
                </a:lnTo>
                <a:lnTo>
                  <a:pt x="227" y="478"/>
                </a:lnTo>
                <a:lnTo>
                  <a:pt x="217" y="492"/>
                </a:lnTo>
                <a:lnTo>
                  <a:pt x="207" y="502"/>
                </a:lnTo>
                <a:lnTo>
                  <a:pt x="201" y="502"/>
                </a:lnTo>
                <a:lnTo>
                  <a:pt x="193" y="502"/>
                </a:lnTo>
                <a:lnTo>
                  <a:pt x="187" y="507"/>
                </a:lnTo>
                <a:lnTo>
                  <a:pt x="183" y="521"/>
                </a:lnTo>
                <a:lnTo>
                  <a:pt x="181" y="532"/>
                </a:lnTo>
                <a:lnTo>
                  <a:pt x="174" y="543"/>
                </a:lnTo>
                <a:lnTo>
                  <a:pt x="165" y="554"/>
                </a:lnTo>
                <a:lnTo>
                  <a:pt x="152" y="567"/>
                </a:lnTo>
                <a:lnTo>
                  <a:pt x="139" y="579"/>
                </a:lnTo>
                <a:lnTo>
                  <a:pt x="125" y="591"/>
                </a:lnTo>
                <a:lnTo>
                  <a:pt x="110" y="601"/>
                </a:lnTo>
                <a:lnTo>
                  <a:pt x="98" y="610"/>
                </a:lnTo>
                <a:lnTo>
                  <a:pt x="91" y="613"/>
                </a:lnTo>
                <a:lnTo>
                  <a:pt x="84" y="614"/>
                </a:lnTo>
                <a:lnTo>
                  <a:pt x="80" y="614"/>
                </a:lnTo>
                <a:lnTo>
                  <a:pt x="76" y="614"/>
                </a:lnTo>
                <a:lnTo>
                  <a:pt x="74" y="616"/>
                </a:lnTo>
                <a:lnTo>
                  <a:pt x="75" y="618"/>
                </a:lnTo>
                <a:lnTo>
                  <a:pt x="79" y="623"/>
                </a:lnTo>
                <a:lnTo>
                  <a:pt x="86" y="633"/>
                </a:lnTo>
                <a:lnTo>
                  <a:pt x="89" y="640"/>
                </a:lnTo>
                <a:lnTo>
                  <a:pt x="89" y="650"/>
                </a:lnTo>
                <a:lnTo>
                  <a:pt x="88" y="659"/>
                </a:lnTo>
                <a:lnTo>
                  <a:pt x="83" y="669"/>
                </a:lnTo>
                <a:lnTo>
                  <a:pt x="79" y="679"/>
                </a:lnTo>
                <a:lnTo>
                  <a:pt x="72" y="688"/>
                </a:lnTo>
                <a:lnTo>
                  <a:pt x="66" y="696"/>
                </a:lnTo>
                <a:lnTo>
                  <a:pt x="59" y="704"/>
                </a:lnTo>
                <a:lnTo>
                  <a:pt x="50" y="711"/>
                </a:lnTo>
                <a:lnTo>
                  <a:pt x="40" y="715"/>
                </a:lnTo>
                <a:lnTo>
                  <a:pt x="30" y="716"/>
                </a:lnTo>
                <a:lnTo>
                  <a:pt x="21" y="715"/>
                </a:lnTo>
                <a:lnTo>
                  <a:pt x="13" y="713"/>
                </a:lnTo>
                <a:lnTo>
                  <a:pt x="6" y="710"/>
                </a:lnTo>
                <a:lnTo>
                  <a:pt x="2" y="706"/>
                </a:lnTo>
                <a:lnTo>
                  <a:pt x="0" y="703"/>
                </a:lnTo>
                <a:lnTo>
                  <a:pt x="4" y="691"/>
                </a:lnTo>
                <a:lnTo>
                  <a:pt x="8" y="680"/>
                </a:lnTo>
                <a:lnTo>
                  <a:pt x="13" y="670"/>
                </a:lnTo>
                <a:lnTo>
                  <a:pt x="17" y="661"/>
                </a:lnTo>
                <a:lnTo>
                  <a:pt x="22" y="652"/>
                </a:lnTo>
                <a:lnTo>
                  <a:pt x="27" y="642"/>
                </a:lnTo>
                <a:lnTo>
                  <a:pt x="32" y="630"/>
                </a:lnTo>
                <a:lnTo>
                  <a:pt x="37" y="619"/>
                </a:lnTo>
                <a:lnTo>
                  <a:pt x="41" y="610"/>
                </a:lnTo>
                <a:lnTo>
                  <a:pt x="49" y="599"/>
                </a:lnTo>
                <a:lnTo>
                  <a:pt x="59" y="587"/>
                </a:lnTo>
                <a:lnTo>
                  <a:pt x="71" y="574"/>
                </a:lnTo>
                <a:lnTo>
                  <a:pt x="82" y="560"/>
                </a:lnTo>
                <a:lnTo>
                  <a:pt x="92" y="544"/>
                </a:lnTo>
                <a:lnTo>
                  <a:pt x="103" y="528"/>
                </a:lnTo>
                <a:lnTo>
                  <a:pt x="109" y="511"/>
                </a:lnTo>
                <a:lnTo>
                  <a:pt x="113" y="502"/>
                </a:lnTo>
                <a:lnTo>
                  <a:pt x="117" y="494"/>
                </a:lnTo>
                <a:lnTo>
                  <a:pt x="122" y="487"/>
                </a:lnTo>
                <a:lnTo>
                  <a:pt x="126" y="482"/>
                </a:lnTo>
                <a:lnTo>
                  <a:pt x="132" y="477"/>
                </a:lnTo>
                <a:lnTo>
                  <a:pt x="137" y="474"/>
                </a:lnTo>
                <a:lnTo>
                  <a:pt x="141" y="470"/>
                </a:lnTo>
                <a:lnTo>
                  <a:pt x="146" y="467"/>
                </a:lnTo>
                <a:lnTo>
                  <a:pt x="154" y="460"/>
                </a:lnTo>
                <a:lnTo>
                  <a:pt x="165" y="451"/>
                </a:lnTo>
                <a:lnTo>
                  <a:pt x="177" y="439"/>
                </a:lnTo>
                <a:lnTo>
                  <a:pt x="193" y="425"/>
                </a:lnTo>
                <a:lnTo>
                  <a:pt x="209" y="409"/>
                </a:lnTo>
                <a:lnTo>
                  <a:pt x="227" y="393"/>
                </a:lnTo>
                <a:lnTo>
                  <a:pt x="247" y="376"/>
                </a:lnTo>
                <a:lnTo>
                  <a:pt x="267" y="358"/>
                </a:lnTo>
                <a:lnTo>
                  <a:pt x="288" y="341"/>
                </a:lnTo>
                <a:lnTo>
                  <a:pt x="307" y="325"/>
                </a:lnTo>
                <a:lnTo>
                  <a:pt x="327" y="309"/>
                </a:lnTo>
                <a:lnTo>
                  <a:pt x="345" y="296"/>
                </a:lnTo>
                <a:lnTo>
                  <a:pt x="364" y="283"/>
                </a:lnTo>
                <a:lnTo>
                  <a:pt x="381" y="274"/>
                </a:lnTo>
                <a:lnTo>
                  <a:pt x="395" y="268"/>
                </a:lnTo>
                <a:lnTo>
                  <a:pt x="408" y="264"/>
                </a:lnTo>
                <a:lnTo>
                  <a:pt x="411" y="262"/>
                </a:lnTo>
                <a:lnTo>
                  <a:pt x="417" y="258"/>
                </a:lnTo>
                <a:lnTo>
                  <a:pt x="425" y="253"/>
                </a:lnTo>
                <a:lnTo>
                  <a:pt x="433" y="247"/>
                </a:lnTo>
                <a:lnTo>
                  <a:pt x="441" y="240"/>
                </a:lnTo>
                <a:lnTo>
                  <a:pt x="449" y="236"/>
                </a:lnTo>
                <a:lnTo>
                  <a:pt x="457" y="231"/>
                </a:lnTo>
                <a:lnTo>
                  <a:pt x="462" y="229"/>
                </a:lnTo>
                <a:lnTo>
                  <a:pt x="468" y="229"/>
                </a:lnTo>
                <a:lnTo>
                  <a:pt x="475" y="229"/>
                </a:lnTo>
                <a:lnTo>
                  <a:pt x="482" y="230"/>
                </a:lnTo>
                <a:lnTo>
                  <a:pt x="491" y="232"/>
                </a:lnTo>
                <a:lnTo>
                  <a:pt x="500" y="236"/>
                </a:lnTo>
                <a:lnTo>
                  <a:pt x="511" y="240"/>
                </a:lnTo>
                <a:lnTo>
                  <a:pt x="524" y="247"/>
                </a:lnTo>
                <a:lnTo>
                  <a:pt x="537" y="254"/>
                </a:lnTo>
                <a:lnTo>
                  <a:pt x="541" y="254"/>
                </a:lnTo>
                <a:lnTo>
                  <a:pt x="547" y="254"/>
                </a:lnTo>
                <a:lnTo>
                  <a:pt x="558" y="253"/>
                </a:lnTo>
                <a:lnTo>
                  <a:pt x="571" y="252"/>
                </a:lnTo>
                <a:lnTo>
                  <a:pt x="586" y="249"/>
                </a:lnTo>
                <a:lnTo>
                  <a:pt x="603" y="248"/>
                </a:lnTo>
                <a:lnTo>
                  <a:pt x="621" y="246"/>
                </a:lnTo>
                <a:lnTo>
                  <a:pt x="639" y="245"/>
                </a:lnTo>
                <a:lnTo>
                  <a:pt x="659" y="244"/>
                </a:lnTo>
                <a:lnTo>
                  <a:pt x="677" y="243"/>
                </a:lnTo>
                <a:lnTo>
                  <a:pt x="695" y="243"/>
                </a:lnTo>
                <a:lnTo>
                  <a:pt x="711" y="244"/>
                </a:lnTo>
                <a:lnTo>
                  <a:pt x="726" y="245"/>
                </a:lnTo>
                <a:lnTo>
                  <a:pt x="737" y="248"/>
                </a:lnTo>
                <a:lnTo>
                  <a:pt x="746" y="252"/>
                </a:lnTo>
                <a:lnTo>
                  <a:pt x="752" y="257"/>
                </a:lnTo>
                <a:lnTo>
                  <a:pt x="757" y="264"/>
                </a:lnTo>
                <a:lnTo>
                  <a:pt x="763" y="266"/>
                </a:lnTo>
                <a:lnTo>
                  <a:pt x="769" y="266"/>
                </a:lnTo>
                <a:lnTo>
                  <a:pt x="773" y="263"/>
                </a:lnTo>
                <a:lnTo>
                  <a:pt x="778" y="257"/>
                </a:lnTo>
                <a:lnTo>
                  <a:pt x="780" y="252"/>
                </a:lnTo>
                <a:lnTo>
                  <a:pt x="781" y="245"/>
                </a:lnTo>
                <a:lnTo>
                  <a:pt x="780" y="239"/>
                </a:lnTo>
                <a:lnTo>
                  <a:pt x="780" y="236"/>
                </a:lnTo>
                <a:lnTo>
                  <a:pt x="785" y="235"/>
                </a:lnTo>
                <a:lnTo>
                  <a:pt x="792" y="236"/>
                </a:lnTo>
                <a:lnTo>
                  <a:pt x="803" y="237"/>
                </a:lnTo>
                <a:lnTo>
                  <a:pt x="813" y="239"/>
                </a:lnTo>
                <a:lnTo>
                  <a:pt x="823" y="241"/>
                </a:lnTo>
                <a:lnTo>
                  <a:pt x="832" y="241"/>
                </a:lnTo>
                <a:lnTo>
                  <a:pt x="839" y="239"/>
                </a:lnTo>
                <a:lnTo>
                  <a:pt x="839" y="234"/>
                </a:lnTo>
                <a:lnTo>
                  <a:pt x="837" y="220"/>
                </a:lnTo>
                <a:lnTo>
                  <a:pt x="833" y="206"/>
                </a:lnTo>
                <a:lnTo>
                  <a:pt x="824" y="200"/>
                </a:lnTo>
                <a:lnTo>
                  <a:pt x="825" y="197"/>
                </a:lnTo>
                <a:lnTo>
                  <a:pt x="830" y="190"/>
                </a:lnTo>
                <a:lnTo>
                  <a:pt x="838" y="181"/>
                </a:lnTo>
                <a:lnTo>
                  <a:pt x="847" y="169"/>
                </a:lnTo>
                <a:lnTo>
                  <a:pt x="858" y="155"/>
                </a:lnTo>
                <a:lnTo>
                  <a:pt x="872" y="139"/>
                </a:lnTo>
                <a:lnTo>
                  <a:pt x="887" y="122"/>
                </a:lnTo>
                <a:lnTo>
                  <a:pt x="901" y="105"/>
                </a:lnTo>
                <a:lnTo>
                  <a:pt x="917" y="87"/>
                </a:lnTo>
                <a:lnTo>
                  <a:pt x="934" y="70"/>
                </a:lnTo>
                <a:lnTo>
                  <a:pt x="950" y="53"/>
                </a:lnTo>
                <a:lnTo>
                  <a:pt x="965" y="39"/>
                </a:lnTo>
                <a:lnTo>
                  <a:pt x="980" y="25"/>
                </a:lnTo>
                <a:lnTo>
                  <a:pt x="993" y="14"/>
                </a:lnTo>
                <a:lnTo>
                  <a:pt x="1005" y="6"/>
                </a:lnTo>
                <a:lnTo>
                  <a:pt x="1015" y="0"/>
                </a:lnTo>
                <a:lnTo>
                  <a:pt x="1238" y="188"/>
                </a:lnTo>
                <a:close/>
              </a:path>
            </a:pathLst>
          </a:custGeom>
          <a:solidFill>
            <a:srgbClr val="E4E0D6"/>
          </a:solidFill>
          <a:ln w="9525">
            <a:noFill/>
            <a:round/>
            <a:headEnd/>
            <a:tailEnd/>
          </a:ln>
        </p:spPr>
        <p:txBody>
          <a:bodyPr/>
          <a:lstStyle/>
          <a:p>
            <a:endParaRPr lang="en-US"/>
          </a:p>
        </p:txBody>
      </p:sp>
      <p:sp>
        <p:nvSpPr>
          <p:cNvPr id="17437" name="Freeform 30"/>
          <p:cNvSpPr>
            <a:spLocks noChangeAspect="1"/>
          </p:cNvSpPr>
          <p:nvPr/>
        </p:nvSpPr>
        <p:spPr bwMode="auto">
          <a:xfrm rot="-176173">
            <a:off x="6834188" y="4721225"/>
            <a:ext cx="223837" cy="239713"/>
          </a:xfrm>
          <a:custGeom>
            <a:avLst/>
            <a:gdLst>
              <a:gd name="T0" fmla="*/ 2147483647 w 198"/>
              <a:gd name="T1" fmla="*/ 2147483647 h 203"/>
              <a:gd name="T2" fmla="*/ 2147483647 w 198"/>
              <a:gd name="T3" fmla="*/ 2147483647 h 203"/>
              <a:gd name="T4" fmla="*/ 2147483647 w 198"/>
              <a:gd name="T5" fmla="*/ 2147483647 h 203"/>
              <a:gd name="T6" fmla="*/ 2147483647 w 198"/>
              <a:gd name="T7" fmla="*/ 2147483647 h 203"/>
              <a:gd name="T8" fmla="*/ 2147483647 w 198"/>
              <a:gd name="T9" fmla="*/ 2147483647 h 203"/>
              <a:gd name="T10" fmla="*/ 2147483647 w 198"/>
              <a:gd name="T11" fmla="*/ 2147483647 h 203"/>
              <a:gd name="T12" fmla="*/ 2147483647 w 198"/>
              <a:gd name="T13" fmla="*/ 0 h 203"/>
              <a:gd name="T14" fmla="*/ 2147483647 w 198"/>
              <a:gd name="T15" fmla="*/ 0 h 203"/>
              <a:gd name="T16" fmla="*/ 2147483647 w 198"/>
              <a:gd name="T17" fmla="*/ 2147483647 h 203"/>
              <a:gd name="T18" fmla="*/ 2147483647 w 198"/>
              <a:gd name="T19" fmla="*/ 2147483647 h 203"/>
              <a:gd name="T20" fmla="*/ 2147483647 w 198"/>
              <a:gd name="T21" fmla="*/ 2147483647 h 203"/>
              <a:gd name="T22" fmla="*/ 2147483647 w 198"/>
              <a:gd name="T23" fmla="*/ 2147483647 h 203"/>
              <a:gd name="T24" fmla="*/ 2147483647 w 198"/>
              <a:gd name="T25" fmla="*/ 2147483647 h 203"/>
              <a:gd name="T26" fmla="*/ 2147483647 w 198"/>
              <a:gd name="T27" fmla="*/ 2147483647 h 203"/>
              <a:gd name="T28" fmla="*/ 2147483647 w 198"/>
              <a:gd name="T29" fmla="*/ 2147483647 h 203"/>
              <a:gd name="T30" fmla="*/ 2147483647 w 198"/>
              <a:gd name="T31" fmla="*/ 2147483647 h 203"/>
              <a:gd name="T32" fmla="*/ 2147483647 w 198"/>
              <a:gd name="T33" fmla="*/ 2147483647 h 203"/>
              <a:gd name="T34" fmla="*/ 2147483647 w 198"/>
              <a:gd name="T35" fmla="*/ 2147483647 h 203"/>
              <a:gd name="T36" fmla="*/ 2147483647 w 198"/>
              <a:gd name="T37" fmla="*/ 2147483647 h 203"/>
              <a:gd name="T38" fmla="*/ 2147483647 w 198"/>
              <a:gd name="T39" fmla="*/ 2147483647 h 203"/>
              <a:gd name="T40" fmla="*/ 2147483647 w 198"/>
              <a:gd name="T41" fmla="*/ 2147483647 h 203"/>
              <a:gd name="T42" fmla="*/ 2147483647 w 198"/>
              <a:gd name="T43" fmla="*/ 2147483647 h 203"/>
              <a:gd name="T44" fmla="*/ 2147483647 w 198"/>
              <a:gd name="T45" fmla="*/ 2147483647 h 203"/>
              <a:gd name="T46" fmla="*/ 2147483647 w 198"/>
              <a:gd name="T47" fmla="*/ 2147483647 h 203"/>
              <a:gd name="T48" fmla="*/ 0 w 198"/>
              <a:gd name="T49" fmla="*/ 2147483647 h 203"/>
              <a:gd name="T50" fmla="*/ 2147483647 w 198"/>
              <a:gd name="T51" fmla="*/ 2147483647 h 203"/>
              <a:gd name="T52" fmla="*/ 2147483647 w 198"/>
              <a:gd name="T53" fmla="*/ 2147483647 h 203"/>
              <a:gd name="T54" fmla="*/ 2147483647 w 198"/>
              <a:gd name="T55" fmla="*/ 2147483647 h 203"/>
              <a:gd name="T56" fmla="*/ 2147483647 w 198"/>
              <a:gd name="T57" fmla="*/ 2147483647 h 203"/>
              <a:gd name="T58" fmla="*/ 2147483647 w 198"/>
              <a:gd name="T59" fmla="*/ 2147483647 h 203"/>
              <a:gd name="T60" fmla="*/ 2147483647 w 198"/>
              <a:gd name="T61" fmla="*/ 2147483647 h 203"/>
              <a:gd name="T62" fmla="*/ 2147483647 w 198"/>
              <a:gd name="T63" fmla="*/ 2147483647 h 203"/>
              <a:gd name="T64" fmla="*/ 2147483647 w 198"/>
              <a:gd name="T65" fmla="*/ 2147483647 h 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203"/>
              <a:gd name="T101" fmla="*/ 198 w 198"/>
              <a:gd name="T102" fmla="*/ 203 h 2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203">
                <a:moveTo>
                  <a:pt x="136" y="33"/>
                </a:moveTo>
                <a:lnTo>
                  <a:pt x="148" y="23"/>
                </a:lnTo>
                <a:lnTo>
                  <a:pt x="159" y="15"/>
                </a:lnTo>
                <a:lnTo>
                  <a:pt x="171" y="8"/>
                </a:lnTo>
                <a:lnTo>
                  <a:pt x="181" y="5"/>
                </a:lnTo>
                <a:lnTo>
                  <a:pt x="189" y="2"/>
                </a:lnTo>
                <a:lnTo>
                  <a:pt x="195" y="0"/>
                </a:lnTo>
                <a:lnTo>
                  <a:pt x="198" y="0"/>
                </a:lnTo>
                <a:lnTo>
                  <a:pt x="198" y="2"/>
                </a:lnTo>
                <a:lnTo>
                  <a:pt x="182" y="11"/>
                </a:lnTo>
                <a:lnTo>
                  <a:pt x="166" y="23"/>
                </a:lnTo>
                <a:lnTo>
                  <a:pt x="150" y="40"/>
                </a:lnTo>
                <a:lnTo>
                  <a:pt x="133" y="62"/>
                </a:lnTo>
                <a:lnTo>
                  <a:pt x="115" y="87"/>
                </a:lnTo>
                <a:lnTo>
                  <a:pt x="96" y="115"/>
                </a:lnTo>
                <a:lnTo>
                  <a:pt x="73" y="146"/>
                </a:lnTo>
                <a:lnTo>
                  <a:pt x="48" y="181"/>
                </a:lnTo>
                <a:lnTo>
                  <a:pt x="44" y="186"/>
                </a:lnTo>
                <a:lnTo>
                  <a:pt x="41" y="188"/>
                </a:lnTo>
                <a:lnTo>
                  <a:pt x="39" y="192"/>
                </a:lnTo>
                <a:lnTo>
                  <a:pt x="31" y="203"/>
                </a:lnTo>
                <a:lnTo>
                  <a:pt x="28" y="203"/>
                </a:lnTo>
                <a:lnTo>
                  <a:pt x="20" y="200"/>
                </a:lnTo>
                <a:lnTo>
                  <a:pt x="10" y="192"/>
                </a:lnTo>
                <a:lnTo>
                  <a:pt x="0" y="174"/>
                </a:lnTo>
                <a:lnTo>
                  <a:pt x="7" y="165"/>
                </a:lnTo>
                <a:lnTo>
                  <a:pt x="19" y="152"/>
                </a:lnTo>
                <a:lnTo>
                  <a:pt x="33" y="137"/>
                </a:lnTo>
                <a:lnTo>
                  <a:pt x="52" y="117"/>
                </a:lnTo>
                <a:lnTo>
                  <a:pt x="71" y="98"/>
                </a:lnTo>
                <a:lnTo>
                  <a:pt x="91" y="76"/>
                </a:lnTo>
                <a:lnTo>
                  <a:pt x="114" y="55"/>
                </a:lnTo>
                <a:lnTo>
                  <a:pt x="136" y="33"/>
                </a:lnTo>
                <a:close/>
              </a:path>
            </a:pathLst>
          </a:custGeom>
          <a:solidFill>
            <a:srgbClr val="E4E0D6"/>
          </a:solidFill>
          <a:ln w="9525">
            <a:noFill/>
            <a:round/>
            <a:headEnd/>
            <a:tailEnd/>
          </a:ln>
        </p:spPr>
        <p:txBody>
          <a:bodyPr/>
          <a:lstStyle/>
          <a:p>
            <a:endParaRPr lang="en-US"/>
          </a:p>
        </p:txBody>
      </p:sp>
      <p:sp>
        <p:nvSpPr>
          <p:cNvPr id="17438" name="Freeform 32"/>
          <p:cNvSpPr>
            <a:spLocks noChangeAspect="1"/>
          </p:cNvSpPr>
          <p:nvPr/>
        </p:nvSpPr>
        <p:spPr bwMode="auto">
          <a:xfrm rot="-176173">
            <a:off x="7691438" y="5176838"/>
            <a:ext cx="42862" cy="49212"/>
          </a:xfrm>
          <a:custGeom>
            <a:avLst/>
            <a:gdLst>
              <a:gd name="T0" fmla="*/ 2147483647 w 35"/>
              <a:gd name="T1" fmla="*/ 2147483647 h 39"/>
              <a:gd name="T2" fmla="*/ 2147483647 w 35"/>
              <a:gd name="T3" fmla="*/ 2147483647 h 39"/>
              <a:gd name="T4" fmla="*/ 2147483647 w 35"/>
              <a:gd name="T5" fmla="*/ 2147483647 h 39"/>
              <a:gd name="T6" fmla="*/ 2147483647 w 35"/>
              <a:gd name="T7" fmla="*/ 2147483647 h 39"/>
              <a:gd name="T8" fmla="*/ 2147483647 w 35"/>
              <a:gd name="T9" fmla="*/ 2147483647 h 39"/>
              <a:gd name="T10" fmla="*/ 2147483647 w 35"/>
              <a:gd name="T11" fmla="*/ 2147483647 h 39"/>
              <a:gd name="T12" fmla="*/ 2147483647 w 35"/>
              <a:gd name="T13" fmla="*/ 2147483647 h 39"/>
              <a:gd name="T14" fmla="*/ 2147483647 w 35"/>
              <a:gd name="T15" fmla="*/ 2147483647 h 39"/>
              <a:gd name="T16" fmla="*/ 2147483647 w 35"/>
              <a:gd name="T17" fmla="*/ 2147483647 h 39"/>
              <a:gd name="T18" fmla="*/ 2147483647 w 35"/>
              <a:gd name="T19" fmla="*/ 2147483647 h 39"/>
              <a:gd name="T20" fmla="*/ 2147483647 w 35"/>
              <a:gd name="T21" fmla="*/ 2147483647 h 39"/>
              <a:gd name="T22" fmla="*/ 0 w 35"/>
              <a:gd name="T23" fmla="*/ 0 h 39"/>
              <a:gd name="T24" fmla="*/ 2147483647 w 35"/>
              <a:gd name="T25" fmla="*/ 2147483647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9"/>
              <a:gd name="T41" fmla="*/ 35 w 3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9">
                <a:moveTo>
                  <a:pt x="8" y="2"/>
                </a:moveTo>
                <a:lnTo>
                  <a:pt x="21" y="8"/>
                </a:lnTo>
                <a:lnTo>
                  <a:pt x="32" y="17"/>
                </a:lnTo>
                <a:lnTo>
                  <a:pt x="35" y="28"/>
                </a:lnTo>
                <a:lnTo>
                  <a:pt x="32" y="37"/>
                </a:lnTo>
                <a:lnTo>
                  <a:pt x="26" y="39"/>
                </a:lnTo>
                <a:lnTo>
                  <a:pt x="21" y="36"/>
                </a:lnTo>
                <a:lnTo>
                  <a:pt x="18" y="29"/>
                </a:lnTo>
                <a:lnTo>
                  <a:pt x="15" y="21"/>
                </a:lnTo>
                <a:lnTo>
                  <a:pt x="8" y="13"/>
                </a:lnTo>
                <a:lnTo>
                  <a:pt x="1" y="5"/>
                </a:lnTo>
                <a:lnTo>
                  <a:pt x="0" y="0"/>
                </a:lnTo>
                <a:lnTo>
                  <a:pt x="8" y="2"/>
                </a:lnTo>
                <a:close/>
              </a:path>
            </a:pathLst>
          </a:custGeom>
          <a:solidFill>
            <a:srgbClr val="330000"/>
          </a:solidFill>
          <a:ln w="9525">
            <a:noFill/>
            <a:round/>
            <a:headEnd/>
            <a:tailEnd/>
          </a:ln>
        </p:spPr>
        <p:txBody>
          <a:bodyPr/>
          <a:lstStyle/>
          <a:p>
            <a:endParaRPr lang="en-US"/>
          </a:p>
        </p:txBody>
      </p:sp>
      <p:sp>
        <p:nvSpPr>
          <p:cNvPr id="17439" name="Freeform 33"/>
          <p:cNvSpPr>
            <a:spLocks noChangeAspect="1"/>
          </p:cNvSpPr>
          <p:nvPr/>
        </p:nvSpPr>
        <p:spPr bwMode="auto">
          <a:xfrm rot="-176173">
            <a:off x="6145213" y="5930900"/>
            <a:ext cx="2746375" cy="180975"/>
          </a:xfrm>
          <a:custGeom>
            <a:avLst/>
            <a:gdLst>
              <a:gd name="T0" fmla="*/ 0 w 1869"/>
              <a:gd name="T1" fmla="*/ 0 h 118"/>
              <a:gd name="T2" fmla="*/ 2147483647 w 1869"/>
              <a:gd name="T3" fmla="*/ 2147483647 h 118"/>
              <a:gd name="T4" fmla="*/ 2147483647 w 1869"/>
              <a:gd name="T5" fmla="*/ 2147483647 h 118"/>
              <a:gd name="T6" fmla="*/ 0 w 1869"/>
              <a:gd name="T7" fmla="*/ 0 h 118"/>
              <a:gd name="T8" fmla="*/ 0 60000 65536"/>
              <a:gd name="T9" fmla="*/ 0 60000 65536"/>
              <a:gd name="T10" fmla="*/ 0 60000 65536"/>
              <a:gd name="T11" fmla="*/ 0 60000 65536"/>
              <a:gd name="T12" fmla="*/ 0 w 1869"/>
              <a:gd name="T13" fmla="*/ 0 h 118"/>
              <a:gd name="T14" fmla="*/ 1869 w 1869"/>
              <a:gd name="T15" fmla="*/ 118 h 118"/>
            </a:gdLst>
            <a:ahLst/>
            <a:cxnLst>
              <a:cxn ang="T8">
                <a:pos x="T0" y="T1"/>
              </a:cxn>
              <a:cxn ang="T9">
                <a:pos x="T2" y="T3"/>
              </a:cxn>
              <a:cxn ang="T10">
                <a:pos x="T4" y="T5"/>
              </a:cxn>
              <a:cxn ang="T11">
                <a:pos x="T6" y="T7"/>
              </a:cxn>
            </a:cxnLst>
            <a:rect l="T12" t="T13" r="T14" b="T15"/>
            <a:pathLst>
              <a:path w="1869" h="118">
                <a:moveTo>
                  <a:pt x="0" y="0"/>
                </a:moveTo>
                <a:lnTo>
                  <a:pt x="1869" y="13"/>
                </a:lnTo>
                <a:lnTo>
                  <a:pt x="1575" y="118"/>
                </a:lnTo>
                <a:lnTo>
                  <a:pt x="0" y="0"/>
                </a:lnTo>
                <a:close/>
              </a:path>
            </a:pathLst>
          </a:custGeom>
          <a:solidFill>
            <a:schemeClr val="tx1"/>
          </a:solidFill>
          <a:ln w="9525">
            <a:noFill/>
            <a:round/>
            <a:headEnd/>
            <a:tailEnd/>
          </a:ln>
        </p:spPr>
        <p:txBody>
          <a:bodyPr/>
          <a:lstStyle/>
          <a:p>
            <a:endParaRPr lang="en-US"/>
          </a:p>
        </p:txBody>
      </p:sp>
      <p:sp>
        <p:nvSpPr>
          <p:cNvPr id="17440" name="Text Box 4"/>
          <p:cNvSpPr txBox="1">
            <a:spLocks noChangeArrowheads="1"/>
          </p:cNvSpPr>
          <p:nvPr/>
        </p:nvSpPr>
        <p:spPr bwMode="auto">
          <a:xfrm>
            <a:off x="0" y="6100763"/>
            <a:ext cx="9144000" cy="762000"/>
          </a:xfrm>
          <a:prstGeom prst="rect">
            <a:avLst/>
          </a:prstGeom>
          <a:noFill/>
          <a:ln w="9525" algn="ctr">
            <a:noFill/>
            <a:miter lim="800000"/>
            <a:headEnd/>
            <a:tailEnd/>
          </a:ln>
        </p:spPr>
        <p:txBody>
          <a:bodyPr>
            <a:spAutoFit/>
          </a:bodyPr>
          <a:lstStyle/>
          <a:p>
            <a:pPr algn="ctr" eaLnBrk="1" hangingPunct="1">
              <a:lnSpc>
                <a:spcPct val="100000"/>
              </a:lnSpc>
              <a:spcBef>
                <a:spcPct val="0"/>
              </a:spcBef>
            </a:pPr>
            <a:r>
              <a:rPr lang="en-US" sz="2200" b="1">
                <a:solidFill>
                  <a:srgbClr val="FF0000"/>
                </a:solidFill>
                <a:cs typeface="Arial" pitchFamily="34" charset="0"/>
              </a:rPr>
              <a:t>Patients should stop using all forms of tobacco </a:t>
            </a:r>
          </a:p>
          <a:p>
            <a:pPr algn="ctr" eaLnBrk="1" hangingPunct="1">
              <a:lnSpc>
                <a:spcPct val="100000"/>
              </a:lnSpc>
              <a:spcBef>
                <a:spcPct val="0"/>
              </a:spcBef>
            </a:pPr>
            <a:r>
              <a:rPr lang="en-US" sz="2200" b="1">
                <a:solidFill>
                  <a:srgbClr val="FF0000"/>
                </a:solidFill>
                <a:cs typeface="Arial" pitchFamily="34" charset="0"/>
              </a:rPr>
              <a:t>upon initiation of the NRT regimen.</a:t>
            </a:r>
          </a:p>
        </p:txBody>
      </p:sp>
      <p:sp>
        <p:nvSpPr>
          <p:cNvPr id="17441" name="Line 5"/>
          <p:cNvSpPr>
            <a:spLocks noChangeShapeType="1"/>
          </p:cNvSpPr>
          <p:nvPr/>
        </p:nvSpPr>
        <p:spPr bwMode="auto">
          <a:xfrm>
            <a:off x="304800" y="6143625"/>
            <a:ext cx="8572500" cy="0"/>
          </a:xfrm>
          <a:prstGeom prst="line">
            <a:avLst/>
          </a:prstGeom>
          <a:noFill/>
          <a:ln w="9525">
            <a:solidFill>
              <a:srgbClr val="0000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1549400" y="763588"/>
            <a:ext cx="7267575" cy="939800"/>
          </a:xfrm>
        </p:spPr>
        <p:txBody>
          <a:bodyPr/>
          <a:lstStyle/>
          <a:p>
            <a:pPr eaLnBrk="1" hangingPunct="1"/>
            <a:r>
              <a:rPr lang="en-US" sz="3100" smtClean="0"/>
              <a:t>PLASMA NICOTINE CONCENTRATIONS for NICOTINE-CONTAINING PRODUCTS</a:t>
            </a:r>
          </a:p>
        </p:txBody>
      </p:sp>
      <p:graphicFrame>
        <p:nvGraphicFramePr>
          <p:cNvPr id="1026" name="Object 3"/>
          <p:cNvGraphicFramePr>
            <a:graphicFrameLocks noGrp="1" noChangeAspect="1"/>
          </p:cNvGraphicFramePr>
          <p:nvPr>
            <p:ph type="chart" idx="4294967295"/>
          </p:nvPr>
        </p:nvGraphicFramePr>
        <p:xfrm>
          <a:off x="592138" y="1441450"/>
          <a:ext cx="7837487" cy="4837113"/>
        </p:xfrm>
        <a:graphic>
          <a:graphicData uri="http://schemas.openxmlformats.org/presentationml/2006/ole">
            <mc:AlternateContent xmlns:mc="http://schemas.openxmlformats.org/markup-compatibility/2006">
              <mc:Choice xmlns:v="urn:schemas-microsoft-com:vml" Requires="v">
                <p:oleObj spid="_x0000_s95240" name="Chart" r:id="rId4" imgW="11791860" imgH="7277221" progId="MSGraph.Chart.8">
                  <p:embed/>
                </p:oleObj>
              </mc:Choice>
              <mc:Fallback>
                <p:oleObj name="Chart" r:id="rId4" imgW="11791860" imgH="7277221" progId="MSGraph.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8" y="1441450"/>
                        <a:ext cx="7837487" cy="48371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933450" y="5807075"/>
            <a:ext cx="6515100" cy="228600"/>
          </a:xfrm>
          <a:prstGeom prst="rect">
            <a:avLst/>
          </a:prstGeom>
          <a:noFill/>
          <a:ln w="57150">
            <a:noFill/>
            <a:miter lim="800000"/>
            <a:headEnd/>
            <a:tailEnd/>
          </a:ln>
        </p:spPr>
        <p:txBody>
          <a:bodyPr>
            <a:spAutoFit/>
          </a:bodyPr>
          <a:lstStyle/>
          <a:p>
            <a:pPr algn="ctr">
              <a:lnSpc>
                <a:spcPct val="100000"/>
              </a:lnSpc>
              <a:spcBef>
                <a:spcPct val="50000"/>
              </a:spcBef>
            </a:pPr>
            <a:endParaRPr kumimoji="0" lang="en-US" sz="900">
              <a:cs typeface="Arial" pitchFamily="34" charset="0"/>
            </a:endParaRPr>
          </a:p>
        </p:txBody>
      </p:sp>
      <p:sp>
        <p:nvSpPr>
          <p:cNvPr id="1029" name="Text Box 5"/>
          <p:cNvSpPr txBox="1">
            <a:spLocks noChangeArrowheads="1"/>
          </p:cNvSpPr>
          <p:nvPr/>
        </p:nvSpPr>
        <p:spPr bwMode="auto">
          <a:xfrm>
            <a:off x="844550" y="5727700"/>
            <a:ext cx="6692900" cy="274638"/>
          </a:xfrm>
          <a:prstGeom prst="rect">
            <a:avLst/>
          </a:prstGeom>
          <a:solidFill>
            <a:schemeClr val="bg1"/>
          </a:solidFill>
          <a:ln w="57150">
            <a:noFill/>
            <a:miter lim="800000"/>
            <a:headEnd/>
            <a:tailEnd/>
          </a:ln>
        </p:spPr>
        <p:txBody>
          <a:bodyPr>
            <a:spAutoFit/>
          </a:bodyPr>
          <a:lstStyle/>
          <a:p>
            <a:pPr>
              <a:lnSpc>
                <a:spcPct val="100000"/>
              </a:lnSpc>
              <a:spcBef>
                <a:spcPct val="50000"/>
              </a:spcBef>
            </a:pPr>
            <a:r>
              <a:rPr kumimoji="0" lang="en-US" sz="1200" b="1">
                <a:cs typeface="Arial" pitchFamily="34" charset="0"/>
              </a:rPr>
              <a:t>      0                  10                 20                 30                40                 50                60</a:t>
            </a:r>
          </a:p>
        </p:txBody>
      </p:sp>
      <p:sp>
        <p:nvSpPr>
          <p:cNvPr id="1030" name="Text Box 6"/>
          <p:cNvSpPr txBox="1">
            <a:spLocks noChangeArrowheads="1"/>
          </p:cNvSpPr>
          <p:nvPr/>
        </p:nvSpPr>
        <p:spPr bwMode="auto">
          <a:xfrm>
            <a:off x="3286125" y="6015038"/>
            <a:ext cx="1268413" cy="274637"/>
          </a:xfrm>
          <a:prstGeom prst="rect">
            <a:avLst/>
          </a:prstGeom>
          <a:noFill/>
          <a:ln w="9525" algn="ctr">
            <a:noFill/>
            <a:miter lim="800000"/>
            <a:headEnd/>
            <a:tailEnd/>
          </a:ln>
        </p:spPr>
        <p:txBody>
          <a:bodyPr wrap="none">
            <a:spAutoFit/>
          </a:bodyPr>
          <a:lstStyle/>
          <a:p>
            <a:pPr algn="ctr">
              <a:lnSpc>
                <a:spcPct val="100000"/>
              </a:lnSpc>
            </a:pPr>
            <a:r>
              <a:rPr kumimoji="0" lang="en-US" sz="1200" b="1">
                <a:cs typeface="Arial" pitchFamily="34" charset="0"/>
              </a:rPr>
              <a:t>Time (minutes)</a:t>
            </a:r>
          </a:p>
        </p:txBody>
      </p:sp>
      <p:sp>
        <p:nvSpPr>
          <p:cNvPr id="1031" name="Text Box 7"/>
          <p:cNvSpPr txBox="1">
            <a:spLocks noChangeArrowheads="1"/>
          </p:cNvSpPr>
          <p:nvPr/>
        </p:nvSpPr>
        <p:spPr bwMode="auto">
          <a:xfrm>
            <a:off x="1704975" y="2352675"/>
            <a:ext cx="1133475" cy="336550"/>
          </a:xfrm>
          <a:prstGeom prst="rect">
            <a:avLst/>
          </a:prstGeom>
          <a:noFill/>
          <a:ln w="9525" algn="ctr">
            <a:noFill/>
            <a:miter lim="800000"/>
            <a:headEnd/>
            <a:tailEnd/>
          </a:ln>
        </p:spPr>
        <p:txBody>
          <a:bodyPr>
            <a:spAutoFit/>
          </a:bodyPr>
          <a:lstStyle/>
          <a:p>
            <a:pPr algn="ctr">
              <a:lnSpc>
                <a:spcPct val="100000"/>
              </a:lnSpc>
              <a:spcBef>
                <a:spcPct val="50000"/>
              </a:spcBef>
            </a:pPr>
            <a:r>
              <a:rPr kumimoji="0" lang="en-US" sz="1600" b="1">
                <a:solidFill>
                  <a:srgbClr val="009999"/>
                </a:solidFill>
                <a:cs typeface="Arial" pitchFamily="34" charset="0"/>
              </a:rPr>
              <a:t>Cigarette</a:t>
            </a:r>
          </a:p>
        </p:txBody>
      </p:sp>
      <p:sp>
        <p:nvSpPr>
          <p:cNvPr id="1032" name="Text Box 8"/>
          <p:cNvSpPr txBox="1">
            <a:spLocks noChangeArrowheads="1"/>
          </p:cNvSpPr>
          <p:nvPr/>
        </p:nvSpPr>
        <p:spPr bwMode="auto">
          <a:xfrm>
            <a:off x="4391025" y="2800350"/>
            <a:ext cx="1466850" cy="336550"/>
          </a:xfrm>
          <a:prstGeom prst="rect">
            <a:avLst/>
          </a:prstGeom>
          <a:noFill/>
          <a:ln w="9525" algn="ctr">
            <a:noFill/>
            <a:miter lim="800000"/>
            <a:headEnd/>
            <a:tailEnd/>
          </a:ln>
        </p:spPr>
        <p:txBody>
          <a:bodyPr>
            <a:spAutoFit/>
          </a:bodyPr>
          <a:lstStyle/>
          <a:p>
            <a:pPr algn="ctr">
              <a:lnSpc>
                <a:spcPct val="100000"/>
              </a:lnSpc>
              <a:spcBef>
                <a:spcPct val="50000"/>
              </a:spcBef>
            </a:pPr>
            <a:r>
              <a:rPr kumimoji="0" lang="en-US" sz="1600" b="1">
                <a:solidFill>
                  <a:srgbClr val="0000CC"/>
                </a:solidFill>
                <a:cs typeface="Arial" pitchFamily="34" charset="0"/>
              </a:rPr>
              <a:t>Moist snuff</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85950" y="617538"/>
            <a:ext cx="7058025" cy="1143000"/>
          </a:xfrm>
        </p:spPr>
        <p:txBody>
          <a:bodyPr/>
          <a:lstStyle/>
          <a:p>
            <a:pPr eaLnBrk="1" hangingPunct="1">
              <a:spcBef>
                <a:spcPct val="50000"/>
              </a:spcBef>
            </a:pPr>
            <a:r>
              <a:rPr lang="en-US" altLang="en-US" smtClean="0"/>
              <a:t>NRT: PRECAUTIONS</a:t>
            </a:r>
            <a:endParaRPr lang="en-US" altLang="en-US" smtClean="0">
              <a:solidFill>
                <a:schemeClr val="tx1"/>
              </a:solidFill>
            </a:endParaRPr>
          </a:p>
        </p:txBody>
      </p:sp>
      <p:sp>
        <p:nvSpPr>
          <p:cNvPr id="18435" name="Rectangle 3"/>
          <p:cNvSpPr>
            <a:spLocks noGrp="1" noChangeArrowheads="1"/>
          </p:cNvSpPr>
          <p:nvPr>
            <p:ph type="body" idx="4294967295"/>
          </p:nvPr>
        </p:nvSpPr>
        <p:spPr>
          <a:xfrm>
            <a:off x="628650" y="2257425"/>
            <a:ext cx="8420100" cy="3998913"/>
          </a:xfrm>
        </p:spPr>
        <p:txBody>
          <a:bodyPr/>
          <a:lstStyle/>
          <a:p>
            <a:pPr eaLnBrk="1" hangingPunct="1">
              <a:tabLst>
                <a:tab pos="1376363" algn="l"/>
              </a:tabLst>
            </a:pPr>
            <a:r>
              <a:rPr lang="en-US" altLang="en-US" sz="3200" dirty="0" smtClean="0"/>
              <a:t>Patients with underlying cardiovascular disease</a:t>
            </a:r>
          </a:p>
          <a:p>
            <a:pPr lvl="1" eaLnBrk="1" hangingPunct="1">
              <a:spcBef>
                <a:spcPct val="30000"/>
              </a:spcBef>
              <a:tabLst>
                <a:tab pos="1376363" algn="l"/>
              </a:tabLst>
            </a:pPr>
            <a:r>
              <a:rPr lang="en-US" altLang="en-US" dirty="0" smtClean="0"/>
              <a:t>Recent myocardial infarction (within past 2 weeks)</a:t>
            </a:r>
          </a:p>
          <a:p>
            <a:pPr lvl="1" eaLnBrk="1" hangingPunct="1">
              <a:spcBef>
                <a:spcPct val="30000"/>
              </a:spcBef>
              <a:tabLst>
                <a:tab pos="1376363" algn="l"/>
              </a:tabLst>
            </a:pPr>
            <a:r>
              <a:rPr lang="en-US" altLang="en-US" dirty="0" smtClean="0"/>
              <a:t>Serious arrhythmias</a:t>
            </a:r>
          </a:p>
          <a:p>
            <a:pPr lvl="1" eaLnBrk="1" hangingPunct="1">
              <a:spcBef>
                <a:spcPct val="30000"/>
              </a:spcBef>
              <a:tabLst>
                <a:tab pos="1376363" algn="l"/>
              </a:tabLst>
            </a:pPr>
            <a:r>
              <a:rPr lang="en-US" altLang="en-US" dirty="0" smtClean="0"/>
              <a:t>Serious or worsening angina</a:t>
            </a:r>
          </a:p>
          <a:p>
            <a:pPr lvl="1" eaLnBrk="1" hangingPunct="1">
              <a:spcBef>
                <a:spcPct val="30000"/>
              </a:spcBef>
              <a:buFont typeface="Wingdings" pitchFamily="2" charset="2"/>
              <a:buNone/>
              <a:tabLst>
                <a:tab pos="1376363" algn="l"/>
              </a:tabLst>
            </a:pPr>
            <a:endParaRPr lang="en-US" altLang="en-US" dirty="0" smtClean="0"/>
          </a:p>
        </p:txBody>
      </p:sp>
      <p:sp>
        <p:nvSpPr>
          <p:cNvPr id="18436" name="Text Box 4"/>
          <p:cNvSpPr txBox="1">
            <a:spLocks noChangeArrowheads="1"/>
          </p:cNvSpPr>
          <p:nvPr/>
        </p:nvSpPr>
        <p:spPr bwMode="auto">
          <a:xfrm>
            <a:off x="0" y="6110288"/>
            <a:ext cx="9144000" cy="762000"/>
          </a:xfrm>
          <a:prstGeom prst="rect">
            <a:avLst/>
          </a:prstGeom>
          <a:solidFill>
            <a:schemeClr val="tx1"/>
          </a:solidFill>
          <a:ln w="9525" algn="ctr">
            <a:noFill/>
            <a:miter lim="800000"/>
            <a:headEnd/>
            <a:tailEnd/>
          </a:ln>
        </p:spPr>
        <p:txBody>
          <a:bodyPr>
            <a:spAutoFit/>
          </a:bodyPr>
          <a:lstStyle/>
          <a:p>
            <a:pPr algn="ctr">
              <a:lnSpc>
                <a:spcPct val="100000"/>
              </a:lnSpc>
            </a:pPr>
            <a:r>
              <a:rPr lang="en-US" sz="2200" b="1">
                <a:solidFill>
                  <a:schemeClr val="bg1"/>
                </a:solidFill>
                <a:cs typeface="Arial" pitchFamily="34" charset="0"/>
              </a:rPr>
              <a:t>NRT products may be appropriate for these patients </a:t>
            </a:r>
          </a:p>
          <a:p>
            <a:pPr algn="ctr">
              <a:lnSpc>
                <a:spcPct val="100000"/>
              </a:lnSpc>
              <a:spcBef>
                <a:spcPct val="0"/>
              </a:spcBef>
            </a:pPr>
            <a:r>
              <a:rPr lang="en-US" sz="2200" b="1">
                <a:solidFill>
                  <a:schemeClr val="bg1"/>
                </a:solidFill>
                <a:cs typeface="Arial" pitchFamily="34" charset="0"/>
              </a:rPr>
              <a:t>if they are under medical supervision.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NRO_Group_Shot_10_06_09.jpg"/>
          <p:cNvPicPr>
            <a:picLocks noChangeAspect="1"/>
          </p:cNvPicPr>
          <p:nvPr/>
        </p:nvPicPr>
        <p:blipFill>
          <a:blip r:embed="rId3" cstate="print"/>
          <a:srcRect t="13968" b="14803"/>
          <a:stretch>
            <a:fillRect/>
          </a:stretch>
        </p:blipFill>
        <p:spPr bwMode="auto">
          <a:xfrm>
            <a:off x="3886200" y="1790700"/>
            <a:ext cx="5021263" cy="2019300"/>
          </a:xfrm>
          <a:prstGeom prst="rect">
            <a:avLst/>
          </a:prstGeom>
          <a:noFill/>
          <a:ln w="9525">
            <a:noFill/>
            <a:miter lim="800000"/>
            <a:headEnd/>
            <a:tailEnd/>
          </a:ln>
        </p:spPr>
      </p:pic>
      <p:sp>
        <p:nvSpPr>
          <p:cNvPr id="19459" name="Rectangle 3"/>
          <p:cNvSpPr>
            <a:spLocks noGrp="1" noChangeArrowheads="1"/>
          </p:cNvSpPr>
          <p:nvPr>
            <p:ph type="body" sz="half" idx="4294967295"/>
          </p:nvPr>
        </p:nvSpPr>
        <p:spPr>
          <a:xfrm>
            <a:off x="365125" y="2235200"/>
            <a:ext cx="6746875" cy="3998913"/>
          </a:xfrm>
        </p:spPr>
        <p:txBody>
          <a:bodyPr/>
          <a:lstStyle/>
          <a:p>
            <a:pPr eaLnBrk="1" hangingPunct="1">
              <a:spcBef>
                <a:spcPct val="0"/>
              </a:spcBef>
              <a:spcAft>
                <a:spcPct val="10000"/>
              </a:spcAft>
            </a:pPr>
            <a:r>
              <a:rPr lang="en-US" sz="2600" dirty="0" smtClean="0"/>
              <a:t>Resin complex</a:t>
            </a:r>
          </a:p>
          <a:p>
            <a:pPr lvl="1" eaLnBrk="1" hangingPunct="1">
              <a:spcBef>
                <a:spcPct val="0"/>
              </a:spcBef>
              <a:spcAft>
                <a:spcPct val="10000"/>
              </a:spcAft>
            </a:pPr>
            <a:r>
              <a:rPr lang="en-US" sz="2400" dirty="0" smtClean="0"/>
              <a:t>Nicotine </a:t>
            </a:r>
          </a:p>
          <a:p>
            <a:pPr lvl="1" eaLnBrk="1" hangingPunct="1">
              <a:spcBef>
                <a:spcPct val="0"/>
              </a:spcBef>
              <a:spcAft>
                <a:spcPct val="10000"/>
              </a:spcAft>
            </a:pPr>
            <a:r>
              <a:rPr lang="en-US" sz="2400" dirty="0" err="1" smtClean="0"/>
              <a:t>Polacrilin</a:t>
            </a:r>
            <a:endParaRPr lang="en-US" sz="2400" dirty="0" smtClean="0"/>
          </a:p>
          <a:p>
            <a:pPr eaLnBrk="1" hangingPunct="1">
              <a:spcBef>
                <a:spcPct val="50000"/>
              </a:spcBef>
              <a:spcAft>
                <a:spcPct val="50000"/>
              </a:spcAft>
            </a:pPr>
            <a:r>
              <a:rPr lang="en-US" sz="2600" dirty="0" smtClean="0"/>
              <a:t>Sugar-free chewing gum base</a:t>
            </a:r>
          </a:p>
          <a:p>
            <a:pPr eaLnBrk="1" hangingPunct="1">
              <a:spcBef>
                <a:spcPct val="0"/>
              </a:spcBef>
              <a:spcAft>
                <a:spcPct val="50000"/>
              </a:spcAft>
            </a:pPr>
            <a:r>
              <a:rPr lang="en-US" sz="2600" dirty="0" smtClean="0"/>
              <a:t>Contains buffering agents to enhance </a:t>
            </a:r>
            <a:r>
              <a:rPr lang="en-US" sz="2600" dirty="0" err="1" smtClean="0"/>
              <a:t>buccal</a:t>
            </a:r>
            <a:r>
              <a:rPr lang="en-US" sz="2600" dirty="0" smtClean="0"/>
              <a:t> absorption of nicotine</a:t>
            </a:r>
          </a:p>
          <a:p>
            <a:pPr eaLnBrk="1" hangingPunct="1">
              <a:spcBef>
                <a:spcPct val="0"/>
              </a:spcBef>
              <a:spcAft>
                <a:spcPct val="50000"/>
              </a:spcAft>
            </a:pPr>
            <a:r>
              <a:rPr lang="en-US" sz="2600" dirty="0" smtClean="0"/>
              <a:t>Available: 2 mg, 4 mg; original, cinnamon, fruit, mint (various), and orange flavors</a:t>
            </a:r>
          </a:p>
        </p:txBody>
      </p:sp>
      <p:sp>
        <p:nvSpPr>
          <p:cNvPr id="19460" name="Rectangle 2"/>
          <p:cNvSpPr>
            <a:spLocks noGrp="1" noChangeArrowheads="1"/>
          </p:cNvSpPr>
          <p:nvPr>
            <p:ph type="title" idx="4294967295"/>
          </p:nvPr>
        </p:nvSpPr>
        <p:spPr>
          <a:xfrm>
            <a:off x="1401763" y="252413"/>
            <a:ext cx="7542212" cy="1508125"/>
          </a:xfrm>
        </p:spPr>
        <p:txBody>
          <a:bodyPr/>
          <a:lstStyle/>
          <a:p>
            <a:pPr eaLnBrk="1" hangingPunct="1"/>
            <a:r>
              <a:rPr lang="en-US" sz="4000" smtClean="0"/>
              <a:t>NICOTINE GUM</a:t>
            </a:r>
            <a:br>
              <a:rPr lang="en-US" sz="4000" smtClean="0"/>
            </a:br>
            <a:r>
              <a:rPr lang="en-US" sz="2800" smtClean="0"/>
              <a:t>Nicorette (GlaxoSmithKline); generics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smtClean="0"/>
              <a:t>NICOTINE GUM: DOSING </a:t>
            </a:r>
          </a:p>
        </p:txBody>
      </p:sp>
      <p:sp>
        <p:nvSpPr>
          <p:cNvPr id="20483" name="Text Box 3"/>
          <p:cNvSpPr txBox="1">
            <a:spLocks noChangeArrowheads="1"/>
          </p:cNvSpPr>
          <p:nvPr/>
        </p:nvSpPr>
        <p:spPr bwMode="auto">
          <a:xfrm>
            <a:off x="895350" y="2133600"/>
            <a:ext cx="7105650" cy="519113"/>
          </a:xfrm>
          <a:prstGeom prst="rect">
            <a:avLst/>
          </a:prstGeom>
          <a:noFill/>
          <a:ln w="9525">
            <a:noFill/>
            <a:miter lim="800000"/>
            <a:headEnd/>
            <a:tailEnd/>
          </a:ln>
        </p:spPr>
        <p:txBody>
          <a:bodyPr>
            <a:spAutoFit/>
          </a:bodyPr>
          <a:lstStyle/>
          <a:p>
            <a:pPr eaLnBrk="1" hangingPunct="1">
              <a:lnSpc>
                <a:spcPct val="100000"/>
              </a:lnSpc>
              <a:spcBef>
                <a:spcPct val="50000"/>
              </a:spcBef>
              <a:buClr>
                <a:schemeClr val="tx1"/>
              </a:buClr>
              <a:buSzPct val="60000"/>
              <a:buFont typeface="Wingdings" pitchFamily="2" charset="2"/>
              <a:buNone/>
            </a:pPr>
            <a:r>
              <a:rPr kumimoji="0" lang="en-US" sz="2800">
                <a:latin typeface="Tahoma" pitchFamily="34" charset="0"/>
                <a:cs typeface="Arial" pitchFamily="34" charset="0"/>
              </a:rPr>
              <a:t>Dosage based on current smoking patterns:</a:t>
            </a:r>
          </a:p>
        </p:txBody>
      </p:sp>
      <p:graphicFrame>
        <p:nvGraphicFramePr>
          <p:cNvPr id="2355204" name="Group 4"/>
          <p:cNvGraphicFramePr>
            <a:graphicFrameLocks noGrp="1"/>
          </p:cNvGraphicFramePr>
          <p:nvPr/>
        </p:nvGraphicFramePr>
        <p:xfrm>
          <a:off x="642938" y="2828925"/>
          <a:ext cx="7886700" cy="1869440"/>
        </p:xfrm>
        <a:graphic>
          <a:graphicData uri="http://schemas.openxmlformats.org/drawingml/2006/table">
            <a:tbl>
              <a:tblPr/>
              <a:tblGrid>
                <a:gridCol w="3771900"/>
                <a:gridCol w="4114800"/>
              </a:tblGrid>
              <a:tr h="673100">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bg1"/>
                          </a:solidFill>
                          <a:effectLst/>
                          <a:latin typeface="Tahoma" pitchFamily="34" charset="0"/>
                        </a:rPr>
                        <a:t>If patient smokes</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bg1"/>
                          </a:solidFill>
                          <a:effectLst/>
                          <a:latin typeface="Tahoma" pitchFamily="34" charset="0"/>
                        </a:rPr>
                        <a:t>Recommended strength</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571500">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500" b="1" i="0" u="none" strike="noStrike" cap="none" normalizeH="0" baseline="0" smtClean="0">
                          <a:ln>
                            <a:noFill/>
                          </a:ln>
                          <a:solidFill>
                            <a:schemeClr val="tx1"/>
                          </a:solidFill>
                          <a:effectLst/>
                          <a:latin typeface="Tahoma" pitchFamily="34" charset="0"/>
                          <a:sym typeface="Symbol" pitchFamily="18" charset="2"/>
                        </a:rPr>
                        <a:t></a:t>
                      </a:r>
                      <a:r>
                        <a:rPr kumimoji="0" lang="en-US" sz="2400" b="1" i="0" u="none" strike="noStrike" cap="none" normalizeH="0" baseline="0" smtClean="0">
                          <a:ln>
                            <a:noFill/>
                          </a:ln>
                          <a:solidFill>
                            <a:schemeClr val="tx1"/>
                          </a:solidFill>
                          <a:effectLst/>
                          <a:latin typeface="Tahoma" pitchFamily="34" charset="0"/>
                          <a:sym typeface="Symbol" pitchFamily="18" charset="2"/>
                        </a:rPr>
                        <a:t>25 cigarettes/day</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464CC"/>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4 mg</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464CC"/>
                    </a:solidFill>
                  </a:tcPr>
                </a:tc>
              </a:tr>
              <a:tr h="609600">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&lt;25 cigarettes/day</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A9E3"/>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2 mg</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A9E3"/>
                    </a:solid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41488" y="617538"/>
            <a:ext cx="7402512" cy="1143000"/>
          </a:xfrm>
        </p:spPr>
        <p:txBody>
          <a:bodyPr/>
          <a:lstStyle/>
          <a:p>
            <a:pPr eaLnBrk="1" hangingPunct="1"/>
            <a:r>
              <a:rPr lang="en-US" smtClean="0"/>
              <a:t>NICOTINE GUM: DOSING </a:t>
            </a:r>
            <a:r>
              <a:rPr lang="en-US" sz="2200" smtClean="0"/>
              <a:t>(cont’d)</a:t>
            </a:r>
            <a:endParaRPr lang="en-US" sz="2000" smtClean="0"/>
          </a:p>
        </p:txBody>
      </p:sp>
      <p:graphicFrame>
        <p:nvGraphicFramePr>
          <p:cNvPr id="2357251" name="Group 3"/>
          <p:cNvGraphicFramePr>
            <a:graphicFrameLocks noGrp="1"/>
          </p:cNvGraphicFramePr>
          <p:nvPr/>
        </p:nvGraphicFramePr>
        <p:xfrm>
          <a:off x="781050" y="2419350"/>
          <a:ext cx="7848600" cy="2291334"/>
        </p:xfrm>
        <a:graphic>
          <a:graphicData uri="http://schemas.openxmlformats.org/drawingml/2006/table">
            <a:tbl>
              <a:tblPr/>
              <a:tblGrid>
                <a:gridCol w="2565400"/>
                <a:gridCol w="2641600"/>
                <a:gridCol w="2641600"/>
              </a:tblGrid>
              <a:tr h="495300">
                <a:tc gridSpan="3">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bg1"/>
                          </a:solidFill>
                          <a:effectLst/>
                          <a:latin typeface="Tahoma" pitchFamily="34" charset="0"/>
                          <a:cs typeface="Arial" charset="0"/>
                        </a:rPr>
                        <a:t>Recommended Usage Schedule for Nicotine Gum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r h="495300">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Weeks 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464CC"/>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Weeks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Weeks 10–12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BDE9"/>
                    </a:solidFill>
                  </a:tcPr>
                </a:tc>
              </a:tr>
              <a:tr h="590550">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1 piece q 1–2 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464CC"/>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1 piece q 2–4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1 piece q 4–8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BDE9"/>
                    </a:solidFill>
                  </a:tcPr>
                </a:tc>
              </a:tr>
              <a:tr h="539750">
                <a:tc gridSpan="3">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hlink"/>
                          </a:solidFill>
                          <a:effectLst/>
                          <a:latin typeface="Tahoma" pitchFamily="34" charset="0"/>
                          <a:cs typeface="Arial" charset="0"/>
                        </a:rPr>
                        <a:t>DO NOT USE MORE THAN 24 PIECES PER DAY.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t>NICOTINE GUM:</a:t>
            </a:r>
            <a:r>
              <a:rPr lang="en-US" baseline="30000" smtClean="0"/>
              <a:t> </a:t>
            </a:r>
            <a:r>
              <a:rPr lang="en-US" smtClean="0"/>
              <a:t/>
            </a:r>
            <a:br>
              <a:rPr lang="en-US" smtClean="0"/>
            </a:br>
            <a:r>
              <a:rPr lang="en-US" smtClean="0"/>
              <a:t>DIRECTIONS for USE</a:t>
            </a:r>
          </a:p>
        </p:txBody>
      </p:sp>
      <p:sp>
        <p:nvSpPr>
          <p:cNvPr id="22531" name="Rectangle 3"/>
          <p:cNvSpPr>
            <a:spLocks noGrp="1" noChangeArrowheads="1"/>
          </p:cNvSpPr>
          <p:nvPr>
            <p:ph type="body" idx="4294967295"/>
          </p:nvPr>
        </p:nvSpPr>
        <p:spPr>
          <a:xfrm>
            <a:off x="569913" y="1966913"/>
            <a:ext cx="8021637" cy="4625975"/>
          </a:xfrm>
        </p:spPr>
        <p:txBody>
          <a:bodyPr/>
          <a:lstStyle/>
          <a:p>
            <a:pPr eaLnBrk="1" hangingPunct="1">
              <a:spcBef>
                <a:spcPct val="70000"/>
              </a:spcBef>
            </a:pPr>
            <a:r>
              <a:rPr lang="en-US" sz="2100" smtClean="0">
                <a:sym typeface="Symbol" pitchFamily="18" charset="2"/>
              </a:rPr>
              <a:t>Chew each piece very </a:t>
            </a:r>
            <a:r>
              <a:rPr lang="en-US" sz="2100" i="1" smtClean="0">
                <a:sym typeface="Symbol" pitchFamily="18" charset="2"/>
              </a:rPr>
              <a:t>slowly</a:t>
            </a:r>
            <a:r>
              <a:rPr lang="en-US" sz="2100" smtClean="0">
                <a:sym typeface="Symbol" pitchFamily="18" charset="2"/>
              </a:rPr>
              <a:t> several times</a:t>
            </a:r>
          </a:p>
          <a:p>
            <a:pPr eaLnBrk="1" hangingPunct="1">
              <a:spcBef>
                <a:spcPct val="70000"/>
              </a:spcBef>
            </a:pPr>
            <a:r>
              <a:rPr lang="en-US" sz="2100" smtClean="0">
                <a:sym typeface="Symbol" pitchFamily="18" charset="2"/>
              </a:rPr>
              <a:t>Stop chewing at first sign of peppery taste or slight tingling in mouth (~15 chews, but varies)</a:t>
            </a:r>
          </a:p>
          <a:p>
            <a:pPr eaLnBrk="1" hangingPunct="1">
              <a:spcBef>
                <a:spcPct val="70000"/>
              </a:spcBef>
            </a:pPr>
            <a:r>
              <a:rPr lang="en-US" sz="2100" smtClean="0"/>
              <a:t>“Park” gum between cheek and gum (to allow absorption of nicotine across buccal mucosa)</a:t>
            </a:r>
          </a:p>
          <a:p>
            <a:pPr eaLnBrk="1" hangingPunct="1">
              <a:spcBef>
                <a:spcPct val="70000"/>
              </a:spcBef>
            </a:pPr>
            <a:r>
              <a:rPr lang="en-US" sz="2100" smtClean="0"/>
              <a:t>Resume slow chewing when taste or tingle fades</a:t>
            </a:r>
          </a:p>
          <a:p>
            <a:pPr eaLnBrk="1" hangingPunct="1">
              <a:spcBef>
                <a:spcPct val="70000"/>
              </a:spcBef>
            </a:pPr>
            <a:r>
              <a:rPr lang="en-US" sz="2100" smtClean="0"/>
              <a:t>When taste or tingle returns, stop and park gum in different place in mouth</a:t>
            </a:r>
          </a:p>
          <a:p>
            <a:pPr eaLnBrk="1" hangingPunct="1">
              <a:spcBef>
                <a:spcPct val="70000"/>
              </a:spcBef>
            </a:pPr>
            <a:r>
              <a:rPr lang="en-US" sz="2100" smtClean="0"/>
              <a:t>Repeat chew/park steps until most of the nicotine is gone (taste or tingle does not return; generally 30 minutes)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676400" y="608013"/>
            <a:ext cx="7267575" cy="1143000"/>
          </a:xfrm>
        </p:spPr>
        <p:txBody>
          <a:bodyPr/>
          <a:lstStyle/>
          <a:p>
            <a:pPr eaLnBrk="1" hangingPunct="1"/>
            <a:r>
              <a:rPr lang="en-US" sz="3600" smtClean="0"/>
              <a:t>NICOTINE GUM:</a:t>
            </a:r>
            <a:r>
              <a:rPr lang="en-US" sz="3600" baseline="30000" smtClean="0"/>
              <a:t> </a:t>
            </a:r>
            <a:r>
              <a:rPr lang="en-US" sz="3600" smtClean="0"/>
              <a:t/>
            </a:r>
            <a:br>
              <a:rPr lang="en-US" sz="3600" smtClean="0"/>
            </a:br>
            <a:r>
              <a:rPr lang="en-US" sz="3600" smtClean="0"/>
              <a:t>CHEWING TECHNIQUE SUMMARY</a:t>
            </a:r>
          </a:p>
        </p:txBody>
      </p:sp>
      <p:sp>
        <p:nvSpPr>
          <p:cNvPr id="23555" name="Rectangle 3"/>
          <p:cNvSpPr>
            <a:spLocks noGrp="1" noChangeArrowheads="1"/>
          </p:cNvSpPr>
          <p:nvPr>
            <p:ph type="body" idx="4294967295"/>
          </p:nvPr>
        </p:nvSpPr>
        <p:spPr>
          <a:xfrm>
            <a:off x="681038" y="2133600"/>
            <a:ext cx="7924800" cy="3998913"/>
          </a:xfrm>
          <a:solidFill>
            <a:schemeClr val="bg1"/>
          </a:solidFill>
        </p:spPr>
        <p:txBody>
          <a:bodyPr/>
          <a:lstStyle/>
          <a:p>
            <a:pPr eaLnBrk="1" hangingPunct="1">
              <a:buFont typeface="Wingdings" pitchFamily="2" charset="2"/>
              <a:buNone/>
            </a:pPr>
            <a:r>
              <a:rPr lang="en-US" smtClean="0"/>
              <a:t> </a:t>
            </a:r>
          </a:p>
        </p:txBody>
      </p:sp>
      <p:pic>
        <p:nvPicPr>
          <p:cNvPr id="23556" name="Picture 4" descr="3"/>
          <p:cNvPicPr>
            <a:picLocks noChangeAspect="1" noChangeArrowheads="1"/>
          </p:cNvPicPr>
          <p:nvPr/>
        </p:nvPicPr>
        <p:blipFill>
          <a:blip r:embed="rId3" cstate="print"/>
          <a:srcRect/>
          <a:stretch>
            <a:fillRect/>
          </a:stretch>
        </p:blipFill>
        <p:spPr bwMode="auto">
          <a:xfrm>
            <a:off x="12700" y="2012950"/>
            <a:ext cx="9131300" cy="4491038"/>
          </a:xfrm>
          <a:prstGeom prst="rect">
            <a:avLst/>
          </a:prstGeom>
          <a:solidFill>
            <a:schemeClr val="bg1"/>
          </a:solidFill>
          <a:ln w="9525">
            <a:noFill/>
            <a:miter lim="800000"/>
            <a:headEnd/>
            <a:tailEnd/>
          </a:ln>
        </p:spPr>
      </p:pic>
      <p:sp>
        <p:nvSpPr>
          <p:cNvPr id="23557" name="Text Box 5"/>
          <p:cNvSpPr txBox="1">
            <a:spLocks noChangeArrowheads="1"/>
          </p:cNvSpPr>
          <p:nvPr/>
        </p:nvSpPr>
        <p:spPr bwMode="auto">
          <a:xfrm>
            <a:off x="3305175" y="5441950"/>
            <a:ext cx="2109788" cy="1001713"/>
          </a:xfrm>
          <a:prstGeom prst="rect">
            <a:avLst/>
          </a:prstGeom>
          <a:solidFill>
            <a:schemeClr val="bg1"/>
          </a:solidFill>
          <a:ln w="9525">
            <a:noFill/>
            <a:miter lim="800000"/>
            <a:headEnd/>
            <a:tailEnd/>
          </a:ln>
        </p:spPr>
        <p:txBody>
          <a:bodyPr wrap="none"/>
          <a:lstStyle/>
          <a:p>
            <a:pPr eaLnBrk="1" hangingPunct="1">
              <a:lnSpc>
                <a:spcPct val="90000"/>
              </a:lnSpc>
              <a:spcBef>
                <a:spcPct val="50000"/>
              </a:spcBef>
              <a:buClr>
                <a:schemeClr val="tx1"/>
              </a:buClr>
              <a:buSzPct val="60000"/>
              <a:buFont typeface="Wingdings" pitchFamily="2" charset="2"/>
              <a:buNone/>
            </a:pPr>
            <a:r>
              <a:rPr kumimoji="0" lang="en-US" sz="2400">
                <a:solidFill>
                  <a:srgbClr val="000066"/>
                </a:solidFill>
                <a:latin typeface="Tahoma" pitchFamily="34" charset="0"/>
                <a:cs typeface="Arial" pitchFamily="34" charset="0"/>
              </a:rPr>
              <a:t>Park between </a:t>
            </a:r>
          </a:p>
          <a:p>
            <a:pPr eaLnBrk="1" hangingPunct="1">
              <a:lnSpc>
                <a:spcPct val="90000"/>
              </a:lnSpc>
              <a:spcBef>
                <a:spcPct val="0"/>
              </a:spcBef>
              <a:buClr>
                <a:schemeClr val="tx1"/>
              </a:buClr>
              <a:buSzPct val="60000"/>
              <a:buFont typeface="Wingdings" pitchFamily="2" charset="2"/>
              <a:buNone/>
            </a:pPr>
            <a:r>
              <a:rPr kumimoji="0" lang="en-US" sz="2400">
                <a:solidFill>
                  <a:srgbClr val="000066"/>
                </a:solidFill>
                <a:latin typeface="Tahoma" pitchFamily="34" charset="0"/>
                <a:cs typeface="Arial" pitchFamily="34" charset="0"/>
              </a:rPr>
              <a:t>cheek &amp; gum</a:t>
            </a:r>
          </a:p>
        </p:txBody>
      </p:sp>
      <p:sp>
        <p:nvSpPr>
          <p:cNvPr id="23558" name="Text Box 6"/>
          <p:cNvSpPr txBox="1">
            <a:spLocks noChangeArrowheads="1"/>
          </p:cNvSpPr>
          <p:nvPr/>
        </p:nvSpPr>
        <p:spPr bwMode="auto">
          <a:xfrm>
            <a:off x="5640388" y="3414713"/>
            <a:ext cx="3270250" cy="1325562"/>
          </a:xfrm>
          <a:prstGeom prst="rect">
            <a:avLst/>
          </a:prstGeom>
          <a:solidFill>
            <a:schemeClr val="bg1"/>
          </a:solidFill>
          <a:ln w="9525">
            <a:noFill/>
            <a:miter lim="800000"/>
            <a:headEnd/>
            <a:tailEnd/>
          </a:ln>
        </p:spPr>
        <p:txBody>
          <a:bodyPr/>
          <a:lstStyle/>
          <a:p>
            <a:pPr marL="342900" eaLnBrk="1" hangingPunct="1">
              <a:lnSpc>
                <a:spcPct val="90000"/>
              </a:lnSpc>
              <a:spcBef>
                <a:spcPct val="50000"/>
              </a:spcBef>
              <a:buClr>
                <a:schemeClr val="tx1"/>
              </a:buClr>
              <a:buSzPct val="60000"/>
              <a:buFont typeface="Wingdings" pitchFamily="2" charset="2"/>
              <a:buNone/>
            </a:pPr>
            <a:r>
              <a:rPr kumimoji="0" lang="en-US" sz="2400">
                <a:solidFill>
                  <a:srgbClr val="000066"/>
                </a:solidFill>
                <a:latin typeface="Tahoma" pitchFamily="34" charset="0"/>
                <a:cs typeface="Arial" pitchFamily="34" charset="0"/>
              </a:rPr>
              <a:t>Stop chewing at first sign of peppery taste or tingling sensation</a:t>
            </a:r>
          </a:p>
        </p:txBody>
      </p:sp>
      <p:sp>
        <p:nvSpPr>
          <p:cNvPr id="23559" name="Text Box 7"/>
          <p:cNvSpPr txBox="1">
            <a:spLocks noChangeArrowheads="1"/>
          </p:cNvSpPr>
          <p:nvPr/>
        </p:nvSpPr>
        <p:spPr bwMode="auto">
          <a:xfrm>
            <a:off x="3468688" y="2219325"/>
            <a:ext cx="1985962" cy="715963"/>
          </a:xfrm>
          <a:prstGeom prst="rect">
            <a:avLst/>
          </a:prstGeom>
          <a:solidFill>
            <a:schemeClr val="bg1"/>
          </a:solidFill>
          <a:ln w="9525">
            <a:noFill/>
            <a:miter lim="800000"/>
            <a:headEnd/>
            <a:tailEnd/>
          </a:ln>
        </p:spPr>
        <p:txBody>
          <a:bodyPr wrap="none"/>
          <a:lstStyle/>
          <a:p>
            <a:pPr eaLnBrk="1" hangingPunct="1">
              <a:lnSpc>
                <a:spcPct val="90000"/>
              </a:lnSpc>
              <a:spcBef>
                <a:spcPct val="50000"/>
              </a:spcBef>
              <a:buClr>
                <a:schemeClr val="tx1"/>
              </a:buClr>
              <a:buSzPct val="60000"/>
              <a:buFont typeface="Wingdings" pitchFamily="2" charset="2"/>
              <a:buNone/>
            </a:pPr>
            <a:r>
              <a:rPr kumimoji="0" lang="en-US" sz="2400">
                <a:solidFill>
                  <a:srgbClr val="000066"/>
                </a:solidFill>
                <a:latin typeface="Tahoma" pitchFamily="34" charset="0"/>
                <a:cs typeface="Arial" pitchFamily="34" charset="0"/>
              </a:rPr>
              <a:t>Chew slowly</a:t>
            </a:r>
          </a:p>
        </p:txBody>
      </p:sp>
      <p:sp>
        <p:nvSpPr>
          <p:cNvPr id="23560" name="Text Box 8"/>
          <p:cNvSpPr txBox="1">
            <a:spLocks noChangeArrowheads="1"/>
          </p:cNvSpPr>
          <p:nvPr/>
        </p:nvSpPr>
        <p:spPr bwMode="auto">
          <a:xfrm>
            <a:off x="100013" y="3600450"/>
            <a:ext cx="2795587" cy="1058863"/>
          </a:xfrm>
          <a:prstGeom prst="rect">
            <a:avLst/>
          </a:prstGeom>
          <a:solidFill>
            <a:schemeClr val="bg1"/>
          </a:solidFill>
          <a:ln w="9525">
            <a:noFill/>
            <a:miter lim="800000"/>
            <a:headEnd/>
            <a:tailEnd/>
          </a:ln>
        </p:spPr>
        <p:txBody>
          <a:bodyPr/>
          <a:lstStyle/>
          <a:p>
            <a:pPr marL="342900" eaLnBrk="1" hangingPunct="1">
              <a:lnSpc>
                <a:spcPct val="90000"/>
              </a:lnSpc>
              <a:spcBef>
                <a:spcPct val="50000"/>
              </a:spcBef>
              <a:buClr>
                <a:schemeClr val="tx1"/>
              </a:buClr>
              <a:buSzPct val="60000"/>
              <a:buFont typeface="Wingdings" pitchFamily="2" charset="2"/>
              <a:buNone/>
            </a:pPr>
            <a:r>
              <a:rPr kumimoji="0" lang="en-US" sz="2400">
                <a:solidFill>
                  <a:srgbClr val="000066"/>
                </a:solidFill>
                <a:latin typeface="Tahoma" pitchFamily="34" charset="0"/>
                <a:cs typeface="Arial" pitchFamily="34" charset="0"/>
              </a:rPr>
              <a:t>Chew again when peppery taste or tingle fades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smtClean="0"/>
              <a:t>NICOTINE GUM: ADDITIONAL PATIENT EDUCATION</a:t>
            </a:r>
          </a:p>
        </p:txBody>
      </p:sp>
      <p:sp>
        <p:nvSpPr>
          <p:cNvPr id="24579" name="Rectangle 3"/>
          <p:cNvSpPr>
            <a:spLocks noGrp="1" noChangeArrowheads="1"/>
          </p:cNvSpPr>
          <p:nvPr>
            <p:ph type="body" idx="4294967295"/>
          </p:nvPr>
        </p:nvSpPr>
        <p:spPr>
          <a:xfrm>
            <a:off x="857250" y="2095500"/>
            <a:ext cx="7924800" cy="3998913"/>
          </a:xfrm>
        </p:spPr>
        <p:txBody>
          <a:bodyPr tIns="91440" bIns="91440"/>
          <a:lstStyle/>
          <a:p>
            <a:pPr marL="285750" indent="-285750" eaLnBrk="1" hangingPunct="1">
              <a:tabLst>
                <a:tab pos="2743200" algn="l"/>
              </a:tabLst>
            </a:pPr>
            <a:r>
              <a:rPr lang="en-US" sz="2600" smtClean="0"/>
              <a:t>To improve chances of quitting, use at least nine pieces of gum daily</a:t>
            </a:r>
          </a:p>
          <a:p>
            <a:pPr marL="285750" indent="-285750" eaLnBrk="1" hangingPunct="1">
              <a:tabLst>
                <a:tab pos="2743200" algn="l"/>
              </a:tabLst>
            </a:pPr>
            <a:r>
              <a:rPr lang="en-US" sz="2600" smtClean="0"/>
              <a:t>The effectiveness of nicotine gum may be reduced by some foods and beverages:</a:t>
            </a:r>
          </a:p>
          <a:p>
            <a:pPr marL="1371600" lvl="2" indent="0" eaLnBrk="1" hangingPunct="1">
              <a:buFont typeface="Wingdings" pitchFamily="2" charset="2"/>
              <a:buNone/>
              <a:tabLst>
                <a:tab pos="2743200" algn="l"/>
              </a:tabLst>
            </a:pPr>
            <a:r>
              <a:rPr lang="en-US" sz="2200" smtClean="0">
                <a:solidFill>
                  <a:schemeClr val="hlink"/>
                </a:solidFill>
                <a:sym typeface="Symbol" pitchFamily="18" charset="2"/>
              </a:rPr>
              <a:t> </a:t>
            </a:r>
            <a:r>
              <a:rPr lang="en-US" smtClean="0"/>
              <a:t>Coffee	 	</a:t>
            </a:r>
            <a:r>
              <a:rPr lang="en-US" sz="2100" smtClean="0">
                <a:solidFill>
                  <a:schemeClr val="hlink"/>
                </a:solidFill>
                <a:sym typeface="Symbol" pitchFamily="18" charset="2"/>
              </a:rPr>
              <a:t></a:t>
            </a:r>
            <a:r>
              <a:rPr lang="en-US" sz="2200" smtClean="0">
                <a:sym typeface="Symbol" pitchFamily="18" charset="2"/>
              </a:rPr>
              <a:t> </a:t>
            </a:r>
            <a:r>
              <a:rPr lang="en-US" smtClean="0"/>
              <a:t>Juices</a:t>
            </a:r>
          </a:p>
          <a:p>
            <a:pPr marL="1371600" lvl="2" indent="0" eaLnBrk="1" hangingPunct="1">
              <a:buFont typeface="Wingdings" pitchFamily="2" charset="2"/>
              <a:buNone/>
              <a:tabLst>
                <a:tab pos="2743200" algn="l"/>
              </a:tabLst>
            </a:pPr>
            <a:r>
              <a:rPr lang="en-US" sz="2100" smtClean="0">
                <a:solidFill>
                  <a:schemeClr val="hlink"/>
                </a:solidFill>
                <a:sym typeface="Symbol" pitchFamily="18" charset="2"/>
              </a:rPr>
              <a:t></a:t>
            </a:r>
            <a:r>
              <a:rPr lang="en-US" smtClean="0">
                <a:sym typeface="Symbol" pitchFamily="18" charset="2"/>
              </a:rPr>
              <a:t> </a:t>
            </a:r>
            <a:r>
              <a:rPr lang="en-US" smtClean="0"/>
              <a:t>Wine		</a:t>
            </a:r>
            <a:r>
              <a:rPr lang="en-US" sz="2100" smtClean="0">
                <a:solidFill>
                  <a:schemeClr val="hlink"/>
                </a:solidFill>
                <a:sym typeface="Symbol" pitchFamily="18" charset="2"/>
              </a:rPr>
              <a:t></a:t>
            </a:r>
            <a:r>
              <a:rPr lang="en-US" sz="2200" smtClean="0">
                <a:solidFill>
                  <a:schemeClr val="hlink"/>
                </a:solidFill>
                <a:sym typeface="Symbol" pitchFamily="18" charset="2"/>
              </a:rPr>
              <a:t> </a:t>
            </a:r>
            <a:r>
              <a:rPr lang="en-US" smtClean="0"/>
              <a:t>Soft drinks</a:t>
            </a:r>
          </a:p>
        </p:txBody>
      </p:sp>
      <p:sp>
        <p:nvSpPr>
          <p:cNvPr id="2363396" name="Rectangle 4"/>
          <p:cNvSpPr>
            <a:spLocks noChangeArrowheads="1"/>
          </p:cNvSpPr>
          <p:nvPr/>
        </p:nvSpPr>
        <p:spPr bwMode="auto">
          <a:xfrm>
            <a:off x="857250" y="5743575"/>
            <a:ext cx="7581900" cy="885825"/>
          </a:xfrm>
          <a:prstGeom prst="rect">
            <a:avLst/>
          </a:prstGeom>
          <a:noFill/>
          <a:ln w="9525">
            <a:noFill/>
            <a:miter lim="800000"/>
            <a:headEnd/>
            <a:tailEnd/>
          </a:ln>
        </p:spPr>
        <p:txBody>
          <a:bodyPr>
            <a:spAutoFit/>
          </a:bodyPr>
          <a:lstStyle/>
          <a:p>
            <a:pPr algn="ctr" eaLnBrk="1" hangingPunct="1">
              <a:lnSpc>
                <a:spcPct val="100000"/>
              </a:lnSpc>
              <a:spcBef>
                <a:spcPct val="100000"/>
              </a:spcBef>
              <a:buClr>
                <a:schemeClr val="tx1"/>
              </a:buClr>
              <a:buSzPct val="60000"/>
              <a:buFont typeface="Wingdings" pitchFamily="2" charset="2"/>
              <a:buNone/>
            </a:pPr>
            <a:r>
              <a:rPr kumimoji="0" lang="en-US" sz="2600" b="1">
                <a:solidFill>
                  <a:schemeClr val="hlink"/>
                </a:solidFill>
                <a:latin typeface="Tahoma" pitchFamily="34" charset="0"/>
                <a:cs typeface="Arial" pitchFamily="34" charset="0"/>
              </a:rPr>
              <a:t>Do NOT eat or drink for 15 minutes BEFORE or while using nicotine gum.</a:t>
            </a:r>
          </a:p>
        </p:txBody>
      </p:sp>
      <p:sp>
        <p:nvSpPr>
          <p:cNvPr id="24581" name="Line 5"/>
          <p:cNvSpPr>
            <a:spLocks noChangeShapeType="1"/>
          </p:cNvSpPr>
          <p:nvPr/>
        </p:nvSpPr>
        <p:spPr bwMode="auto">
          <a:xfrm>
            <a:off x="323850" y="5657850"/>
            <a:ext cx="8572500" cy="0"/>
          </a:xfrm>
          <a:prstGeom prst="line">
            <a:avLst/>
          </a:prstGeom>
          <a:noFill/>
          <a:ln w="9525">
            <a:solidFill>
              <a:srgbClr val="000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3396"/>
                                        </p:tgtEl>
                                        <p:attrNameLst>
                                          <p:attrName>style.visibility</p:attrName>
                                        </p:attrNameLst>
                                      </p:cBhvr>
                                      <p:to>
                                        <p:strVal val="visible"/>
                                      </p:to>
                                    </p:set>
                                    <p:animEffect transition="in" filter="dissolve">
                                      <p:cBhvr>
                                        <p:cTn id="7" dur="500"/>
                                        <p:tgtEl>
                                          <p:spTgt spid="2363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33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598488"/>
            <a:ext cx="7115175" cy="1143000"/>
          </a:xfrm>
          <a:noFill/>
        </p:spPr>
        <p:txBody>
          <a:bodyPr/>
          <a:lstStyle/>
          <a:p>
            <a:pPr eaLnBrk="1" hangingPunct="1"/>
            <a:r>
              <a:rPr lang="en-US" smtClean="0"/>
              <a:t>QUITTING: HEALTH BENEFITS</a:t>
            </a:r>
          </a:p>
        </p:txBody>
      </p:sp>
      <p:sp>
        <p:nvSpPr>
          <p:cNvPr id="36867" name="Text Box 3"/>
          <p:cNvSpPr txBox="1">
            <a:spLocks noChangeArrowheads="1"/>
          </p:cNvSpPr>
          <p:nvPr/>
        </p:nvSpPr>
        <p:spPr bwMode="auto">
          <a:xfrm>
            <a:off x="5181600" y="2193925"/>
            <a:ext cx="3663950" cy="1958975"/>
          </a:xfrm>
          <a:prstGeom prst="rect">
            <a:avLst/>
          </a:prstGeom>
          <a:solidFill>
            <a:schemeClr val="folHlink"/>
          </a:solidFill>
          <a:ln w="57150" algn="ctr">
            <a:noFill/>
            <a:miter lim="800000"/>
            <a:headEnd/>
            <a:tailEnd/>
          </a:ln>
        </p:spPr>
        <p:txBody>
          <a:bodyPr>
            <a:spAutoFit/>
          </a:bodyPr>
          <a:lstStyle/>
          <a:p>
            <a:pPr>
              <a:lnSpc>
                <a:spcPct val="100000"/>
              </a:lnSpc>
              <a:spcBef>
                <a:spcPct val="40000"/>
              </a:spcBef>
            </a:pPr>
            <a:r>
              <a:rPr lang="en-US" sz="1800" b="1">
                <a:solidFill>
                  <a:schemeClr val="bg1"/>
                </a:solidFill>
              </a:rPr>
              <a:t>Lung cilia regain normal function</a:t>
            </a:r>
          </a:p>
          <a:p>
            <a:pPr>
              <a:lnSpc>
                <a:spcPct val="100000"/>
              </a:lnSpc>
              <a:spcBef>
                <a:spcPct val="40000"/>
              </a:spcBef>
            </a:pPr>
            <a:r>
              <a:rPr lang="en-US" sz="1800" b="1">
                <a:solidFill>
                  <a:schemeClr val="bg1"/>
                </a:solidFill>
              </a:rPr>
              <a:t>Ability to clear lungs of mucus increases</a:t>
            </a:r>
          </a:p>
          <a:p>
            <a:pPr>
              <a:lnSpc>
                <a:spcPct val="100000"/>
              </a:lnSpc>
              <a:spcBef>
                <a:spcPct val="40000"/>
              </a:spcBef>
            </a:pPr>
            <a:r>
              <a:rPr lang="en-US" sz="1800" b="1">
                <a:solidFill>
                  <a:schemeClr val="bg1"/>
                </a:solidFill>
              </a:rPr>
              <a:t>Coughing, fatigue, shortness of breath decrease</a:t>
            </a:r>
          </a:p>
        </p:txBody>
      </p:sp>
      <p:sp>
        <p:nvSpPr>
          <p:cNvPr id="36868" name="Text Box 4"/>
          <p:cNvSpPr txBox="1">
            <a:spLocks noChangeArrowheads="1"/>
          </p:cNvSpPr>
          <p:nvPr/>
        </p:nvSpPr>
        <p:spPr bwMode="auto">
          <a:xfrm>
            <a:off x="217488" y="3533775"/>
            <a:ext cx="3059112" cy="915988"/>
          </a:xfrm>
          <a:prstGeom prst="rect">
            <a:avLst/>
          </a:prstGeom>
          <a:solidFill>
            <a:schemeClr val="folHlink"/>
          </a:solidFill>
          <a:ln w="57150" algn="ctr">
            <a:noFill/>
            <a:miter lim="800000"/>
            <a:headEnd/>
            <a:tailEnd/>
          </a:ln>
        </p:spPr>
        <p:txBody>
          <a:bodyPr>
            <a:spAutoFit/>
          </a:bodyPr>
          <a:lstStyle/>
          <a:p>
            <a:pPr algn="r">
              <a:lnSpc>
                <a:spcPct val="100000"/>
              </a:lnSpc>
            </a:pPr>
            <a:r>
              <a:rPr lang="en-US" sz="1800" b="1">
                <a:solidFill>
                  <a:schemeClr val="bg1"/>
                </a:solidFill>
              </a:rPr>
              <a:t>Excess risk of CHD decreases to half that of a continuing smoker</a:t>
            </a:r>
          </a:p>
        </p:txBody>
      </p:sp>
      <p:sp>
        <p:nvSpPr>
          <p:cNvPr id="36869" name="Text Box 5"/>
          <p:cNvSpPr txBox="1">
            <a:spLocks noChangeArrowheads="1"/>
          </p:cNvSpPr>
          <p:nvPr/>
        </p:nvSpPr>
        <p:spPr bwMode="auto">
          <a:xfrm>
            <a:off x="5181600" y="4295775"/>
            <a:ext cx="3668713" cy="915988"/>
          </a:xfrm>
          <a:prstGeom prst="rect">
            <a:avLst/>
          </a:prstGeom>
          <a:solidFill>
            <a:schemeClr val="folHlink"/>
          </a:solidFill>
          <a:ln w="57150" algn="ctr">
            <a:noFill/>
            <a:miter lim="800000"/>
            <a:headEnd/>
            <a:tailEnd/>
          </a:ln>
        </p:spPr>
        <p:txBody>
          <a:bodyPr>
            <a:spAutoFit/>
          </a:bodyPr>
          <a:lstStyle/>
          <a:p>
            <a:pPr>
              <a:lnSpc>
                <a:spcPct val="100000"/>
              </a:lnSpc>
            </a:pPr>
            <a:r>
              <a:rPr lang="en-US" sz="1800" b="1">
                <a:solidFill>
                  <a:schemeClr val="bg1"/>
                </a:solidFill>
              </a:rPr>
              <a:t>Risk of stroke is reduced to that of people who have never smoked</a:t>
            </a:r>
          </a:p>
        </p:txBody>
      </p:sp>
      <p:sp>
        <p:nvSpPr>
          <p:cNvPr id="36870" name="Text Box 6"/>
          <p:cNvSpPr txBox="1">
            <a:spLocks noChangeArrowheads="1"/>
          </p:cNvSpPr>
          <p:nvPr/>
        </p:nvSpPr>
        <p:spPr bwMode="auto">
          <a:xfrm>
            <a:off x="217488" y="4572000"/>
            <a:ext cx="3059112" cy="2124075"/>
          </a:xfrm>
          <a:prstGeom prst="rect">
            <a:avLst/>
          </a:prstGeom>
          <a:solidFill>
            <a:schemeClr val="folHlink"/>
          </a:solidFill>
          <a:ln w="57150" algn="ctr">
            <a:noFill/>
            <a:miter lim="800000"/>
            <a:headEnd/>
            <a:tailEnd/>
          </a:ln>
        </p:spPr>
        <p:txBody>
          <a:bodyPr>
            <a:spAutoFit/>
          </a:bodyPr>
          <a:lstStyle/>
          <a:p>
            <a:pPr algn="r">
              <a:lnSpc>
                <a:spcPct val="100000"/>
              </a:lnSpc>
            </a:pPr>
            <a:r>
              <a:rPr lang="en-US" sz="1800" b="1">
                <a:solidFill>
                  <a:schemeClr val="bg1"/>
                </a:solidFill>
              </a:rPr>
              <a:t>Lung cancer death rate drops to half that of a continuing smoker</a:t>
            </a:r>
          </a:p>
          <a:p>
            <a:pPr algn="r">
              <a:lnSpc>
                <a:spcPct val="100000"/>
              </a:lnSpc>
              <a:spcBef>
                <a:spcPct val="40000"/>
              </a:spcBef>
            </a:pPr>
            <a:r>
              <a:rPr lang="en-US" sz="1800" b="1">
                <a:solidFill>
                  <a:schemeClr val="bg1"/>
                </a:solidFill>
              </a:rPr>
              <a:t>Risk of cancer of mouth, throat, esophagus, bladder, kidney, pancreas decrease</a:t>
            </a:r>
          </a:p>
        </p:txBody>
      </p:sp>
      <p:sp>
        <p:nvSpPr>
          <p:cNvPr id="36871" name="Text Box 7"/>
          <p:cNvSpPr txBox="1">
            <a:spLocks noChangeArrowheads="1"/>
          </p:cNvSpPr>
          <p:nvPr/>
        </p:nvSpPr>
        <p:spPr bwMode="auto">
          <a:xfrm>
            <a:off x="5181600" y="5772150"/>
            <a:ext cx="3681413" cy="641350"/>
          </a:xfrm>
          <a:prstGeom prst="rect">
            <a:avLst/>
          </a:prstGeom>
          <a:solidFill>
            <a:schemeClr val="folHlink"/>
          </a:solidFill>
          <a:ln w="57150" algn="ctr">
            <a:noFill/>
            <a:miter lim="800000"/>
            <a:headEnd/>
            <a:tailEnd/>
          </a:ln>
        </p:spPr>
        <p:txBody>
          <a:bodyPr>
            <a:spAutoFit/>
          </a:bodyPr>
          <a:lstStyle/>
          <a:p>
            <a:pPr>
              <a:lnSpc>
                <a:spcPct val="100000"/>
              </a:lnSpc>
            </a:pPr>
            <a:r>
              <a:rPr lang="en-US" sz="1800" b="1">
                <a:solidFill>
                  <a:schemeClr val="bg1"/>
                </a:solidFill>
              </a:rPr>
              <a:t>Risk of CHD is similar to that of people who have never smoked</a:t>
            </a:r>
          </a:p>
        </p:txBody>
      </p:sp>
      <p:sp>
        <p:nvSpPr>
          <p:cNvPr id="36872" name="Line 8"/>
          <p:cNvSpPr>
            <a:spLocks noChangeShapeType="1"/>
          </p:cNvSpPr>
          <p:nvPr/>
        </p:nvSpPr>
        <p:spPr bwMode="auto">
          <a:xfrm>
            <a:off x="4170363" y="2181225"/>
            <a:ext cx="0" cy="4572000"/>
          </a:xfrm>
          <a:prstGeom prst="line">
            <a:avLst/>
          </a:prstGeom>
          <a:noFill/>
          <a:ln w="101600">
            <a:solidFill>
              <a:srgbClr val="000000"/>
            </a:solidFill>
            <a:round/>
            <a:headEnd/>
            <a:tailEnd type="triangle" w="med" len="med"/>
          </a:ln>
        </p:spPr>
        <p:txBody>
          <a:bodyPr/>
          <a:lstStyle/>
          <a:p>
            <a:endParaRPr lang="en-US"/>
          </a:p>
        </p:txBody>
      </p:sp>
      <p:sp>
        <p:nvSpPr>
          <p:cNvPr id="36873" name="Text Box 9"/>
          <p:cNvSpPr txBox="1">
            <a:spLocks noChangeArrowheads="1"/>
          </p:cNvSpPr>
          <p:nvPr/>
        </p:nvSpPr>
        <p:spPr bwMode="auto">
          <a:xfrm>
            <a:off x="3219450" y="2324100"/>
            <a:ext cx="947738" cy="687388"/>
          </a:xfrm>
          <a:prstGeom prst="rect">
            <a:avLst/>
          </a:prstGeom>
          <a:solidFill>
            <a:schemeClr val="tx1"/>
          </a:solidFill>
          <a:ln w="57150" algn="ctr">
            <a:noFill/>
            <a:miter lim="800000"/>
            <a:headEnd/>
            <a:tailEnd/>
          </a:ln>
        </p:spPr>
        <p:txBody>
          <a:bodyPr>
            <a:spAutoFit/>
          </a:bodyPr>
          <a:lstStyle/>
          <a:p>
            <a:pPr algn="ctr">
              <a:lnSpc>
                <a:spcPct val="100000"/>
              </a:lnSpc>
            </a:pPr>
            <a:r>
              <a:rPr lang="en-US" sz="1300" b="1">
                <a:solidFill>
                  <a:schemeClr val="bg1"/>
                </a:solidFill>
              </a:rPr>
              <a:t>2 weeks to </a:t>
            </a:r>
          </a:p>
          <a:p>
            <a:pPr algn="ctr">
              <a:lnSpc>
                <a:spcPct val="100000"/>
              </a:lnSpc>
              <a:spcBef>
                <a:spcPct val="0"/>
              </a:spcBef>
            </a:pPr>
            <a:r>
              <a:rPr lang="en-US" sz="1300" b="1">
                <a:solidFill>
                  <a:schemeClr val="bg1"/>
                </a:solidFill>
              </a:rPr>
              <a:t>3 months</a:t>
            </a:r>
          </a:p>
        </p:txBody>
      </p:sp>
      <p:sp>
        <p:nvSpPr>
          <p:cNvPr id="36874" name="Text Box 10"/>
          <p:cNvSpPr txBox="1">
            <a:spLocks noChangeArrowheads="1"/>
          </p:cNvSpPr>
          <p:nvPr/>
        </p:nvSpPr>
        <p:spPr bwMode="auto">
          <a:xfrm>
            <a:off x="4170363" y="2986088"/>
            <a:ext cx="1011237" cy="488950"/>
          </a:xfrm>
          <a:prstGeom prst="rect">
            <a:avLst/>
          </a:prstGeom>
          <a:solidFill>
            <a:schemeClr val="tx1"/>
          </a:solidFill>
          <a:ln w="57150" algn="ctr">
            <a:noFill/>
            <a:miter lim="800000"/>
            <a:headEnd/>
            <a:tailEnd/>
          </a:ln>
        </p:spPr>
        <p:txBody>
          <a:bodyPr>
            <a:spAutoFit/>
          </a:bodyPr>
          <a:lstStyle/>
          <a:p>
            <a:pPr algn="ctr">
              <a:lnSpc>
                <a:spcPct val="100000"/>
              </a:lnSpc>
            </a:pPr>
            <a:r>
              <a:rPr lang="en-US" sz="1300" b="1">
                <a:solidFill>
                  <a:schemeClr val="bg1"/>
                </a:solidFill>
              </a:rPr>
              <a:t>1 to 9 </a:t>
            </a:r>
          </a:p>
          <a:p>
            <a:pPr algn="ctr">
              <a:lnSpc>
                <a:spcPct val="100000"/>
              </a:lnSpc>
              <a:spcBef>
                <a:spcPct val="0"/>
              </a:spcBef>
            </a:pPr>
            <a:r>
              <a:rPr lang="en-US" sz="1300" b="1">
                <a:solidFill>
                  <a:schemeClr val="bg1"/>
                </a:solidFill>
              </a:rPr>
              <a:t>months</a:t>
            </a:r>
          </a:p>
        </p:txBody>
      </p:sp>
      <p:sp>
        <p:nvSpPr>
          <p:cNvPr id="36875" name="Text Box 11"/>
          <p:cNvSpPr txBox="1">
            <a:spLocks noChangeArrowheads="1"/>
          </p:cNvSpPr>
          <p:nvPr/>
        </p:nvSpPr>
        <p:spPr bwMode="auto">
          <a:xfrm>
            <a:off x="3276600" y="3714750"/>
            <a:ext cx="914400" cy="488950"/>
          </a:xfrm>
          <a:prstGeom prst="rect">
            <a:avLst/>
          </a:prstGeom>
          <a:solidFill>
            <a:schemeClr val="tx1"/>
          </a:solidFill>
          <a:ln w="57150" algn="ctr">
            <a:noFill/>
            <a:miter lim="800000"/>
            <a:headEnd/>
            <a:tailEnd/>
          </a:ln>
        </p:spPr>
        <p:txBody>
          <a:bodyPr>
            <a:spAutoFit/>
          </a:bodyPr>
          <a:lstStyle/>
          <a:p>
            <a:pPr algn="ctr">
              <a:lnSpc>
                <a:spcPct val="100000"/>
              </a:lnSpc>
              <a:spcBef>
                <a:spcPct val="0"/>
              </a:spcBef>
            </a:pPr>
            <a:r>
              <a:rPr lang="en-US" sz="1300" b="1">
                <a:solidFill>
                  <a:schemeClr val="bg1"/>
                </a:solidFill>
              </a:rPr>
              <a:t>1</a:t>
            </a:r>
          </a:p>
          <a:p>
            <a:pPr algn="ctr">
              <a:lnSpc>
                <a:spcPct val="100000"/>
              </a:lnSpc>
              <a:spcBef>
                <a:spcPct val="0"/>
              </a:spcBef>
            </a:pPr>
            <a:r>
              <a:rPr lang="en-US" sz="1300" b="1">
                <a:solidFill>
                  <a:schemeClr val="bg1"/>
                </a:solidFill>
              </a:rPr>
              <a:t>year</a:t>
            </a:r>
          </a:p>
        </p:txBody>
      </p:sp>
      <p:sp>
        <p:nvSpPr>
          <p:cNvPr id="36876" name="Text Box 12"/>
          <p:cNvSpPr txBox="1">
            <a:spLocks noChangeArrowheads="1"/>
          </p:cNvSpPr>
          <p:nvPr/>
        </p:nvSpPr>
        <p:spPr bwMode="auto">
          <a:xfrm>
            <a:off x="4170363" y="4456113"/>
            <a:ext cx="1011237" cy="488950"/>
          </a:xfrm>
          <a:prstGeom prst="rect">
            <a:avLst/>
          </a:prstGeom>
          <a:solidFill>
            <a:schemeClr val="tx1"/>
          </a:solidFill>
          <a:ln w="57150" algn="ctr">
            <a:noFill/>
            <a:miter lim="800000"/>
            <a:headEnd/>
            <a:tailEnd/>
          </a:ln>
        </p:spPr>
        <p:txBody>
          <a:bodyPr>
            <a:spAutoFit/>
          </a:bodyPr>
          <a:lstStyle/>
          <a:p>
            <a:pPr algn="ctr">
              <a:lnSpc>
                <a:spcPct val="100000"/>
              </a:lnSpc>
            </a:pPr>
            <a:r>
              <a:rPr lang="en-US" sz="1300" b="1">
                <a:solidFill>
                  <a:schemeClr val="bg1"/>
                </a:solidFill>
              </a:rPr>
              <a:t>5</a:t>
            </a:r>
          </a:p>
          <a:p>
            <a:pPr algn="ctr">
              <a:lnSpc>
                <a:spcPct val="100000"/>
              </a:lnSpc>
              <a:spcBef>
                <a:spcPct val="0"/>
              </a:spcBef>
            </a:pPr>
            <a:r>
              <a:rPr lang="en-US" sz="1300" b="1">
                <a:solidFill>
                  <a:schemeClr val="bg1"/>
                </a:solidFill>
              </a:rPr>
              <a:t>years</a:t>
            </a:r>
          </a:p>
        </p:txBody>
      </p:sp>
      <p:sp>
        <p:nvSpPr>
          <p:cNvPr id="36877" name="Text Box 13"/>
          <p:cNvSpPr txBox="1">
            <a:spLocks noChangeArrowheads="1"/>
          </p:cNvSpPr>
          <p:nvPr/>
        </p:nvSpPr>
        <p:spPr bwMode="auto">
          <a:xfrm>
            <a:off x="3276600" y="5170488"/>
            <a:ext cx="914400" cy="488950"/>
          </a:xfrm>
          <a:prstGeom prst="rect">
            <a:avLst/>
          </a:prstGeom>
          <a:solidFill>
            <a:schemeClr val="tx1"/>
          </a:solidFill>
          <a:ln w="57150" algn="ctr">
            <a:noFill/>
            <a:miter lim="800000"/>
            <a:headEnd/>
            <a:tailEnd/>
          </a:ln>
        </p:spPr>
        <p:txBody>
          <a:bodyPr>
            <a:spAutoFit/>
          </a:bodyPr>
          <a:lstStyle/>
          <a:p>
            <a:pPr algn="ctr">
              <a:lnSpc>
                <a:spcPct val="100000"/>
              </a:lnSpc>
              <a:spcBef>
                <a:spcPct val="0"/>
              </a:spcBef>
            </a:pPr>
            <a:r>
              <a:rPr lang="en-US" sz="1300" b="1">
                <a:solidFill>
                  <a:schemeClr val="bg1"/>
                </a:solidFill>
              </a:rPr>
              <a:t>10</a:t>
            </a:r>
          </a:p>
          <a:p>
            <a:pPr algn="ctr">
              <a:lnSpc>
                <a:spcPct val="100000"/>
              </a:lnSpc>
              <a:spcBef>
                <a:spcPct val="0"/>
              </a:spcBef>
            </a:pPr>
            <a:r>
              <a:rPr lang="en-US" sz="1300" b="1">
                <a:solidFill>
                  <a:schemeClr val="bg1"/>
                </a:solidFill>
              </a:rPr>
              <a:t>years</a:t>
            </a:r>
          </a:p>
        </p:txBody>
      </p:sp>
      <p:sp>
        <p:nvSpPr>
          <p:cNvPr id="36878" name="Text Box 14"/>
          <p:cNvSpPr txBox="1">
            <a:spLocks noChangeArrowheads="1"/>
          </p:cNvSpPr>
          <p:nvPr/>
        </p:nvSpPr>
        <p:spPr bwMode="auto">
          <a:xfrm>
            <a:off x="4191000" y="5851525"/>
            <a:ext cx="990600" cy="488950"/>
          </a:xfrm>
          <a:prstGeom prst="rect">
            <a:avLst/>
          </a:prstGeom>
          <a:solidFill>
            <a:schemeClr val="tx1"/>
          </a:solidFill>
          <a:ln w="57150" algn="ctr">
            <a:noFill/>
            <a:miter lim="800000"/>
            <a:headEnd/>
            <a:tailEnd/>
          </a:ln>
        </p:spPr>
        <p:txBody>
          <a:bodyPr>
            <a:spAutoFit/>
          </a:bodyPr>
          <a:lstStyle/>
          <a:p>
            <a:pPr algn="ctr">
              <a:lnSpc>
                <a:spcPct val="100000"/>
              </a:lnSpc>
              <a:spcBef>
                <a:spcPct val="0"/>
              </a:spcBef>
            </a:pPr>
            <a:r>
              <a:rPr lang="en-US" sz="1300" b="1">
                <a:solidFill>
                  <a:schemeClr val="bg1"/>
                </a:solidFill>
              </a:rPr>
              <a:t>after</a:t>
            </a:r>
          </a:p>
          <a:p>
            <a:pPr algn="ctr">
              <a:lnSpc>
                <a:spcPct val="100000"/>
              </a:lnSpc>
              <a:spcBef>
                <a:spcPct val="0"/>
              </a:spcBef>
            </a:pPr>
            <a:r>
              <a:rPr lang="en-US" sz="1300" b="1">
                <a:solidFill>
                  <a:schemeClr val="bg1"/>
                </a:solidFill>
              </a:rPr>
              <a:t>15 years</a:t>
            </a:r>
          </a:p>
        </p:txBody>
      </p:sp>
      <p:sp>
        <p:nvSpPr>
          <p:cNvPr id="36879" name="Text Box 15"/>
          <p:cNvSpPr txBox="1">
            <a:spLocks noChangeArrowheads="1"/>
          </p:cNvSpPr>
          <p:nvPr/>
        </p:nvSpPr>
        <p:spPr bwMode="auto">
          <a:xfrm>
            <a:off x="2949575" y="1724025"/>
            <a:ext cx="2470150" cy="366713"/>
          </a:xfrm>
          <a:prstGeom prst="rect">
            <a:avLst/>
          </a:prstGeom>
          <a:noFill/>
          <a:ln w="57150" algn="ctr">
            <a:noFill/>
            <a:miter lim="800000"/>
            <a:headEnd/>
            <a:tailEnd/>
          </a:ln>
        </p:spPr>
        <p:txBody>
          <a:bodyPr wrap="none">
            <a:spAutoFit/>
          </a:bodyPr>
          <a:lstStyle/>
          <a:p>
            <a:pPr algn="ctr">
              <a:lnSpc>
                <a:spcPct val="100000"/>
              </a:lnSpc>
            </a:pPr>
            <a:r>
              <a:rPr lang="en-US" sz="1800" b="1"/>
              <a:t>Time Since Quit Date</a:t>
            </a:r>
          </a:p>
        </p:txBody>
      </p:sp>
      <p:sp>
        <p:nvSpPr>
          <p:cNvPr id="36880" name="Text Box 16"/>
          <p:cNvSpPr txBox="1">
            <a:spLocks noChangeArrowheads="1"/>
          </p:cNvSpPr>
          <p:nvPr/>
        </p:nvSpPr>
        <p:spPr bwMode="auto">
          <a:xfrm>
            <a:off x="223838" y="2085975"/>
            <a:ext cx="3065462" cy="1300163"/>
          </a:xfrm>
          <a:prstGeom prst="rect">
            <a:avLst/>
          </a:prstGeom>
          <a:solidFill>
            <a:schemeClr val="folHlink"/>
          </a:solidFill>
          <a:ln w="57150" algn="ctr">
            <a:noFill/>
            <a:miter lim="800000"/>
            <a:headEnd/>
            <a:tailEnd/>
          </a:ln>
        </p:spPr>
        <p:txBody>
          <a:bodyPr>
            <a:spAutoFit/>
          </a:bodyPr>
          <a:lstStyle/>
          <a:p>
            <a:pPr algn="r">
              <a:lnSpc>
                <a:spcPct val="100000"/>
              </a:lnSpc>
              <a:spcBef>
                <a:spcPct val="40000"/>
              </a:spcBef>
            </a:pPr>
            <a:r>
              <a:rPr lang="en-US" sz="1600" b="1">
                <a:solidFill>
                  <a:schemeClr val="bg1"/>
                </a:solidFill>
              </a:rPr>
              <a:t> </a:t>
            </a:r>
            <a:r>
              <a:rPr lang="en-US" sz="1800" b="1">
                <a:solidFill>
                  <a:schemeClr val="bg1"/>
                </a:solidFill>
              </a:rPr>
              <a:t>Circulation improves, </a:t>
            </a:r>
          </a:p>
          <a:p>
            <a:pPr algn="r">
              <a:lnSpc>
                <a:spcPct val="100000"/>
              </a:lnSpc>
              <a:spcBef>
                <a:spcPct val="0"/>
              </a:spcBef>
            </a:pPr>
            <a:r>
              <a:rPr lang="en-US" sz="1800" b="1">
                <a:solidFill>
                  <a:schemeClr val="bg1"/>
                </a:solidFill>
              </a:rPr>
              <a:t> walking becomes easier</a:t>
            </a:r>
          </a:p>
          <a:p>
            <a:pPr algn="r">
              <a:lnSpc>
                <a:spcPct val="100000"/>
              </a:lnSpc>
              <a:spcBef>
                <a:spcPct val="40000"/>
              </a:spcBef>
            </a:pPr>
            <a:r>
              <a:rPr lang="en-US" sz="1800" b="1">
                <a:solidFill>
                  <a:schemeClr val="bg1"/>
                </a:solidFill>
              </a:rPr>
              <a:t> Lung function increases up to 30%</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mtClean="0"/>
              <a:t>NICOTINE GUM:</a:t>
            </a:r>
            <a:br>
              <a:rPr lang="en-US" smtClean="0"/>
            </a:br>
            <a:r>
              <a:rPr lang="en-US" sz="3600" smtClean="0"/>
              <a:t>ADD’L PATIENT EDUCATION</a:t>
            </a:r>
            <a:r>
              <a:rPr lang="en-US" smtClean="0"/>
              <a:t> </a:t>
            </a:r>
            <a:r>
              <a:rPr lang="en-US" sz="2200" smtClean="0"/>
              <a:t>(cont’d)</a:t>
            </a:r>
          </a:p>
        </p:txBody>
      </p:sp>
      <p:sp>
        <p:nvSpPr>
          <p:cNvPr id="25603" name="Rectangle 3"/>
          <p:cNvSpPr>
            <a:spLocks noGrp="1" noChangeArrowheads="1"/>
          </p:cNvSpPr>
          <p:nvPr>
            <p:ph type="body" idx="4294967295"/>
          </p:nvPr>
        </p:nvSpPr>
        <p:spPr>
          <a:xfrm>
            <a:off x="779463" y="2133600"/>
            <a:ext cx="8364537" cy="4421188"/>
          </a:xfrm>
        </p:spPr>
        <p:txBody>
          <a:bodyPr/>
          <a:lstStyle/>
          <a:p>
            <a:pPr marL="228600" indent="-228600" eaLnBrk="1" hangingPunct="1">
              <a:lnSpc>
                <a:spcPct val="90000"/>
              </a:lnSpc>
            </a:pPr>
            <a:r>
              <a:rPr lang="en-US" smtClean="0"/>
              <a:t>Chewing gum will </a:t>
            </a:r>
            <a:r>
              <a:rPr lang="en-US" i="1" smtClean="0"/>
              <a:t>not</a:t>
            </a:r>
            <a:r>
              <a:rPr lang="en-US" smtClean="0"/>
              <a:t> provide same rapid satisfaction that smoking provides</a:t>
            </a:r>
          </a:p>
          <a:p>
            <a:pPr marL="228600" indent="-228600" eaLnBrk="1" hangingPunct="1">
              <a:lnSpc>
                <a:spcPct val="90000"/>
              </a:lnSpc>
              <a:spcBef>
                <a:spcPct val="70000"/>
              </a:spcBef>
            </a:pPr>
            <a:r>
              <a:rPr lang="en-US" smtClean="0"/>
              <a:t>Chewing gum too rapidly can cause excessive release of nicotine, resulting in</a:t>
            </a:r>
          </a:p>
          <a:p>
            <a:pPr marL="571500" lvl="1" indent="-228600" eaLnBrk="1" hangingPunct="1">
              <a:lnSpc>
                <a:spcPct val="90000"/>
              </a:lnSpc>
              <a:spcBef>
                <a:spcPct val="40000"/>
              </a:spcBef>
            </a:pPr>
            <a:r>
              <a:rPr lang="en-US" sz="2400" smtClean="0"/>
              <a:t>Lightheadedness</a:t>
            </a:r>
          </a:p>
          <a:p>
            <a:pPr marL="571500" lvl="1" indent="-228600" eaLnBrk="1" hangingPunct="1">
              <a:lnSpc>
                <a:spcPct val="90000"/>
              </a:lnSpc>
              <a:spcBef>
                <a:spcPct val="40000"/>
              </a:spcBef>
            </a:pPr>
            <a:r>
              <a:rPr lang="en-US" sz="2400" smtClean="0"/>
              <a:t>Nausea and vomiting</a:t>
            </a:r>
          </a:p>
          <a:p>
            <a:pPr marL="571500" lvl="1" indent="-228600" eaLnBrk="1" hangingPunct="1">
              <a:lnSpc>
                <a:spcPct val="90000"/>
              </a:lnSpc>
              <a:spcBef>
                <a:spcPct val="40000"/>
              </a:spcBef>
            </a:pPr>
            <a:r>
              <a:rPr lang="en-US" sz="2400" smtClean="0"/>
              <a:t>Irritation of throat and mouth</a:t>
            </a:r>
          </a:p>
          <a:p>
            <a:pPr marL="571500" lvl="1" indent="-228600" eaLnBrk="1" hangingPunct="1">
              <a:lnSpc>
                <a:spcPct val="90000"/>
              </a:lnSpc>
              <a:spcBef>
                <a:spcPct val="40000"/>
              </a:spcBef>
            </a:pPr>
            <a:r>
              <a:rPr lang="en-US" sz="2400" smtClean="0"/>
              <a:t>Hiccups</a:t>
            </a:r>
          </a:p>
          <a:p>
            <a:pPr marL="571500" lvl="1" indent="-228600" eaLnBrk="1" hangingPunct="1">
              <a:lnSpc>
                <a:spcPct val="90000"/>
              </a:lnSpc>
              <a:spcBef>
                <a:spcPct val="40000"/>
              </a:spcBef>
            </a:pPr>
            <a:r>
              <a:rPr lang="en-US" sz="2400" smtClean="0"/>
              <a:t>Indigestion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en-US" smtClean="0"/>
              <a:t>NICOTINE GUM:</a:t>
            </a:r>
            <a:br>
              <a:rPr lang="en-US" smtClean="0"/>
            </a:br>
            <a:r>
              <a:rPr lang="en-US" sz="3600" smtClean="0"/>
              <a:t>ADD’L PATIENT EDUCATION</a:t>
            </a:r>
            <a:r>
              <a:rPr lang="en-US" smtClean="0"/>
              <a:t> </a:t>
            </a:r>
            <a:r>
              <a:rPr lang="en-US" sz="2200" smtClean="0"/>
              <a:t>(cont’d)</a:t>
            </a:r>
          </a:p>
        </p:txBody>
      </p:sp>
      <p:sp>
        <p:nvSpPr>
          <p:cNvPr id="26627" name="Rectangle 3"/>
          <p:cNvSpPr>
            <a:spLocks noGrp="1" noChangeArrowheads="1"/>
          </p:cNvSpPr>
          <p:nvPr>
            <p:ph type="body" idx="4294967295"/>
          </p:nvPr>
        </p:nvSpPr>
        <p:spPr>
          <a:xfrm>
            <a:off x="838200" y="2133600"/>
            <a:ext cx="8305800" cy="4100513"/>
          </a:xfrm>
        </p:spPr>
        <p:txBody>
          <a:bodyPr/>
          <a:lstStyle/>
          <a:p>
            <a:pPr marL="228600" indent="-228600" eaLnBrk="1" hangingPunct="1">
              <a:spcBef>
                <a:spcPct val="70000"/>
              </a:spcBef>
            </a:pPr>
            <a:r>
              <a:rPr lang="en-US" smtClean="0"/>
              <a:t>Side effects of nicotine gum include</a:t>
            </a:r>
          </a:p>
          <a:p>
            <a:pPr marL="685800" lvl="1" indent="-228600" eaLnBrk="1" hangingPunct="1">
              <a:spcBef>
                <a:spcPct val="30000"/>
              </a:spcBef>
            </a:pPr>
            <a:r>
              <a:rPr lang="en-US" sz="2400" smtClean="0"/>
              <a:t>Mouth soreness</a:t>
            </a:r>
          </a:p>
          <a:p>
            <a:pPr marL="685800" lvl="1" indent="-228600" eaLnBrk="1" hangingPunct="1">
              <a:spcBef>
                <a:spcPct val="30000"/>
              </a:spcBef>
            </a:pPr>
            <a:r>
              <a:rPr lang="en-US" sz="2400" smtClean="0"/>
              <a:t>Hiccups</a:t>
            </a:r>
          </a:p>
          <a:p>
            <a:pPr marL="685800" lvl="1" indent="-228600" eaLnBrk="1" hangingPunct="1">
              <a:spcBef>
                <a:spcPct val="30000"/>
              </a:spcBef>
            </a:pPr>
            <a:r>
              <a:rPr lang="en-US" sz="2400" smtClean="0"/>
              <a:t>Dyspepsia</a:t>
            </a:r>
          </a:p>
          <a:p>
            <a:pPr marL="685800" lvl="1" indent="-228600" eaLnBrk="1" hangingPunct="1">
              <a:spcBef>
                <a:spcPct val="30000"/>
              </a:spcBef>
            </a:pPr>
            <a:r>
              <a:rPr lang="en-US" sz="2400" smtClean="0"/>
              <a:t>Jaw muscle ache</a:t>
            </a:r>
          </a:p>
          <a:p>
            <a:pPr marL="228600" indent="-228600" eaLnBrk="1" hangingPunct="1">
              <a:spcBef>
                <a:spcPct val="70000"/>
              </a:spcBef>
            </a:pPr>
            <a:r>
              <a:rPr lang="en-US" smtClean="0"/>
              <a:t>Nicotine gum may stick to dental work</a:t>
            </a:r>
          </a:p>
          <a:p>
            <a:pPr marL="685800" lvl="1" indent="-228600" eaLnBrk="1" hangingPunct="1">
              <a:spcBef>
                <a:spcPct val="30000"/>
              </a:spcBef>
            </a:pPr>
            <a:r>
              <a:rPr lang="en-US" sz="2400" smtClean="0"/>
              <a:t>Discontinue use if excessive sticking or damage to dental work occurs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smtClean="0"/>
              <a:t>NICOTINE GUM: SUMMARY</a:t>
            </a:r>
          </a:p>
        </p:txBody>
      </p:sp>
      <p:sp>
        <p:nvSpPr>
          <p:cNvPr id="27651" name="Rectangle 3"/>
          <p:cNvSpPr>
            <a:spLocks noGrp="1" noChangeArrowheads="1"/>
          </p:cNvSpPr>
          <p:nvPr>
            <p:ph type="body" idx="4294967295"/>
          </p:nvPr>
        </p:nvSpPr>
        <p:spPr>
          <a:xfrm>
            <a:off x="4259263" y="1938338"/>
            <a:ext cx="4645025" cy="4211637"/>
          </a:xfrm>
        </p:spPr>
        <p:txBody>
          <a:bodyPr/>
          <a:lstStyle/>
          <a:p>
            <a:pPr marL="0" indent="0" defTabSz="120650" eaLnBrk="1" hangingPunct="1">
              <a:lnSpc>
                <a:spcPct val="90000"/>
              </a:lnSpc>
              <a:spcBef>
                <a:spcPct val="50000"/>
              </a:spcBef>
              <a:buFont typeface="Wingdings" pitchFamily="2" charset="2"/>
              <a:buNone/>
            </a:pPr>
            <a:r>
              <a:rPr lang="en-US" b="1" smtClean="0"/>
              <a:t>DISADVANTAGES</a:t>
            </a:r>
          </a:p>
          <a:p>
            <a:pPr marL="508000" lvl="1" indent="-393700" defTabSz="120650" eaLnBrk="1" hangingPunct="1">
              <a:lnSpc>
                <a:spcPct val="90000"/>
              </a:lnSpc>
              <a:spcBef>
                <a:spcPct val="50000"/>
              </a:spcBef>
              <a:buClr>
                <a:schemeClr val="tx1"/>
              </a:buClr>
            </a:pPr>
            <a:r>
              <a:rPr lang="en-US" sz="2400" smtClean="0"/>
              <a:t>Need for frequent dosing can compromise compliance.</a:t>
            </a:r>
          </a:p>
          <a:p>
            <a:pPr marL="508000" lvl="1" indent="-393700" defTabSz="120650" eaLnBrk="1" hangingPunct="1">
              <a:lnSpc>
                <a:spcPct val="90000"/>
              </a:lnSpc>
              <a:spcBef>
                <a:spcPct val="50000"/>
              </a:spcBef>
              <a:buClr>
                <a:schemeClr val="tx1"/>
              </a:buClr>
            </a:pPr>
            <a:r>
              <a:rPr lang="en-US" sz="2400" smtClean="0"/>
              <a:t>Might be problematic for patients with significant dental work.</a:t>
            </a:r>
          </a:p>
          <a:p>
            <a:pPr marL="508000" lvl="1" indent="-393700" defTabSz="120650" eaLnBrk="1" hangingPunct="1">
              <a:lnSpc>
                <a:spcPct val="90000"/>
              </a:lnSpc>
              <a:spcBef>
                <a:spcPct val="50000"/>
              </a:spcBef>
              <a:buClr>
                <a:schemeClr val="tx1"/>
              </a:buClr>
            </a:pPr>
            <a:r>
              <a:rPr lang="en-US" sz="2400" smtClean="0"/>
              <a:t>Patients must use proper chewing technique to minimize adverse effects</a:t>
            </a:r>
            <a:r>
              <a:rPr lang="en-US" sz="2600" smtClean="0"/>
              <a:t>.</a:t>
            </a:r>
          </a:p>
          <a:p>
            <a:pPr marL="508000" lvl="1" indent="-393700" defTabSz="120650" eaLnBrk="1" hangingPunct="1">
              <a:lnSpc>
                <a:spcPct val="90000"/>
              </a:lnSpc>
              <a:spcBef>
                <a:spcPct val="50000"/>
              </a:spcBef>
              <a:buClr>
                <a:schemeClr val="tx1"/>
              </a:buClr>
            </a:pPr>
            <a:r>
              <a:rPr lang="en-US" sz="2400" smtClean="0"/>
              <a:t>Gum chewing might not be socially acceptable.</a:t>
            </a:r>
            <a:endParaRPr lang="en-US" sz="2600" smtClean="0"/>
          </a:p>
          <a:p>
            <a:pPr marL="508000" lvl="1" indent="-393700" defTabSz="120650" eaLnBrk="1" hangingPunct="1">
              <a:lnSpc>
                <a:spcPct val="90000"/>
              </a:lnSpc>
            </a:pPr>
            <a:endParaRPr lang="en-US" sz="2600" smtClean="0"/>
          </a:p>
        </p:txBody>
      </p:sp>
      <p:sp>
        <p:nvSpPr>
          <p:cNvPr id="27652" name="Rectangle 4"/>
          <p:cNvSpPr>
            <a:spLocks noChangeArrowheads="1"/>
          </p:cNvSpPr>
          <p:nvPr/>
        </p:nvSpPr>
        <p:spPr bwMode="auto">
          <a:xfrm>
            <a:off x="320675" y="1952625"/>
            <a:ext cx="3940175" cy="3998913"/>
          </a:xfrm>
          <a:prstGeom prst="rect">
            <a:avLst/>
          </a:prstGeom>
          <a:noFill/>
          <a:ln w="9525">
            <a:noFill/>
            <a:miter lim="800000"/>
            <a:headEnd/>
            <a:tailEnd/>
          </a:ln>
        </p:spPr>
        <p:txBody>
          <a:bodyPr/>
          <a:lstStyle/>
          <a:p>
            <a:pPr defTabSz="120650" eaLnBrk="1" hangingPunct="1">
              <a:lnSpc>
                <a:spcPct val="90000"/>
              </a:lnSpc>
              <a:spcBef>
                <a:spcPct val="50000"/>
              </a:spcBef>
              <a:buClr>
                <a:schemeClr val="tx1"/>
              </a:buClr>
              <a:buSzPct val="60000"/>
              <a:buFont typeface="Wingdings" pitchFamily="2" charset="2"/>
              <a:buNone/>
            </a:pPr>
            <a:r>
              <a:rPr kumimoji="0" lang="en-US" sz="2800" b="1">
                <a:latin typeface="Tahoma" pitchFamily="34" charset="0"/>
                <a:cs typeface="Arial" pitchFamily="34" charset="0"/>
              </a:rPr>
              <a:t>ADVANTAGES</a:t>
            </a:r>
          </a:p>
          <a:p>
            <a:pPr marL="461963" lvl="1" indent="-347663"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Might satisfy oral cravings.</a:t>
            </a:r>
          </a:p>
          <a:p>
            <a:pPr marL="461963" lvl="1" indent="-347663"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Might delay weight gain (4-mg strength).</a:t>
            </a:r>
          </a:p>
          <a:p>
            <a:pPr marL="461963" lvl="1" indent="-347663"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Patients can titrate therapy to manage withdrawal symptoms.</a:t>
            </a:r>
          </a:p>
          <a:p>
            <a:pPr marL="461963" lvl="1" indent="-347663"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A variety of flavors are available.</a:t>
            </a:r>
          </a:p>
        </p:txBody>
      </p:sp>
      <p:sp>
        <p:nvSpPr>
          <p:cNvPr id="27653" name="Line 5"/>
          <p:cNvSpPr>
            <a:spLocks noChangeShapeType="1"/>
          </p:cNvSpPr>
          <p:nvPr/>
        </p:nvSpPr>
        <p:spPr bwMode="auto">
          <a:xfrm>
            <a:off x="4206875" y="2014538"/>
            <a:ext cx="0" cy="43275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676400" y="617538"/>
            <a:ext cx="7284720" cy="1143000"/>
          </a:xfrm>
        </p:spPr>
        <p:txBody>
          <a:bodyPr/>
          <a:lstStyle/>
          <a:p>
            <a:pPr eaLnBrk="1" hangingPunct="1"/>
            <a:r>
              <a:rPr lang="en-US" sz="4000" dirty="0" smtClean="0"/>
              <a:t>NICOTINE LOZENGE</a:t>
            </a:r>
            <a:br>
              <a:rPr lang="en-US" sz="4000" dirty="0" smtClean="0"/>
            </a:br>
            <a:r>
              <a:rPr lang="en-US" sz="2700" dirty="0" err="1" smtClean="0"/>
              <a:t>Nicorette</a:t>
            </a:r>
            <a:r>
              <a:rPr lang="en-US" sz="2700" dirty="0" smtClean="0"/>
              <a:t> Lozenge and </a:t>
            </a:r>
            <a:r>
              <a:rPr lang="en-US" sz="2700" dirty="0" err="1" smtClean="0"/>
              <a:t>Nicorette</a:t>
            </a:r>
            <a:r>
              <a:rPr lang="en-US" sz="2700" dirty="0" smtClean="0"/>
              <a:t> Mini Lozenge (GlaxoSmithKline); generics</a:t>
            </a:r>
          </a:p>
        </p:txBody>
      </p:sp>
      <p:pic>
        <p:nvPicPr>
          <p:cNvPr id="28677" name="Picture 6" descr="NROMiniLozPairStr.jpg"/>
          <p:cNvPicPr>
            <a:picLocks noChangeAspect="1"/>
          </p:cNvPicPr>
          <p:nvPr/>
        </p:nvPicPr>
        <p:blipFill>
          <a:blip r:embed="rId3" cstate="print"/>
          <a:srcRect/>
          <a:stretch>
            <a:fillRect/>
          </a:stretch>
        </p:blipFill>
        <p:spPr bwMode="auto">
          <a:xfrm>
            <a:off x="5534426" y="4379875"/>
            <a:ext cx="3332163" cy="2354263"/>
          </a:xfrm>
          <a:prstGeom prst="rect">
            <a:avLst/>
          </a:prstGeom>
          <a:noFill/>
          <a:ln w="9525">
            <a:noFill/>
            <a:miter lim="800000"/>
            <a:headEnd/>
            <a:tailEnd/>
          </a:ln>
        </p:spPr>
      </p:pic>
      <p:pic>
        <p:nvPicPr>
          <p:cNvPr id="8" name="Picture 7" descr="NRO155170Str.jpg"/>
          <p:cNvPicPr>
            <a:picLocks noChangeAspect="1"/>
          </p:cNvPicPr>
          <p:nvPr/>
        </p:nvPicPr>
        <p:blipFill>
          <a:blip r:embed="rId4" cstate="print"/>
          <a:stretch>
            <a:fillRect/>
          </a:stretch>
        </p:blipFill>
        <p:spPr>
          <a:xfrm>
            <a:off x="7101841" y="2029968"/>
            <a:ext cx="1793418" cy="2342388"/>
          </a:xfrm>
          <a:prstGeom prst="rect">
            <a:avLst/>
          </a:prstGeom>
          <a:ln>
            <a:noFill/>
          </a:ln>
        </p:spPr>
      </p:pic>
      <p:pic>
        <p:nvPicPr>
          <p:cNvPr id="12" name="Picture 11" descr="NRO150020Str.jpg"/>
          <p:cNvPicPr>
            <a:picLocks noChangeAspect="1"/>
          </p:cNvPicPr>
          <p:nvPr/>
        </p:nvPicPr>
        <p:blipFill>
          <a:blip r:embed="rId5" cstate="print"/>
          <a:stretch>
            <a:fillRect/>
          </a:stretch>
        </p:blipFill>
        <p:spPr>
          <a:xfrm>
            <a:off x="5474208" y="2029968"/>
            <a:ext cx="1800420" cy="2351532"/>
          </a:xfrm>
          <a:prstGeom prst="rect">
            <a:avLst/>
          </a:prstGeom>
          <a:ln>
            <a:noFill/>
          </a:ln>
        </p:spPr>
      </p:pic>
      <p:sp>
        <p:nvSpPr>
          <p:cNvPr id="7" name="Rectangle 6"/>
          <p:cNvSpPr/>
          <p:nvPr/>
        </p:nvSpPr>
        <p:spPr bwMode="auto">
          <a:xfrm>
            <a:off x="5370490" y="1777285"/>
            <a:ext cx="3760632" cy="386366"/>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30" tIns="45714" rIns="91430" bIns="45714" numCol="1" rtlCol="0" anchor="t" anchorCtr="0" compatLnSpc="1">
            <a:prstTxWarp prst="textNoShape">
              <a:avLst/>
            </a:prstTxWarp>
          </a:bodyPr>
          <a:lstStyle/>
          <a:p>
            <a:pPr marL="0" marR="0" indent="0" algn="l" defTabSz="914400" rtl="0" eaLnBrk="0" fontAlgn="base" latinLnBrk="0" hangingPunct="0">
              <a:lnSpc>
                <a:spcPct val="80000"/>
              </a:lnSpc>
              <a:spcBef>
                <a:spcPct val="30000"/>
              </a:spcBef>
              <a:spcAft>
                <a:spcPct val="0"/>
              </a:spcAft>
              <a:buClrTx/>
              <a:buSzTx/>
              <a:buFontTx/>
              <a:buNone/>
              <a:tabLst/>
            </a:pPr>
            <a:endParaRPr kumimoji="1" lang="en-US" sz="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rot="5400000">
            <a:off x="4035381" y="3084490"/>
            <a:ext cx="2794716" cy="386366"/>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30" tIns="45714" rIns="91430" bIns="45714" numCol="1" rtlCol="0" anchor="t" anchorCtr="0" compatLnSpc="1">
            <a:prstTxWarp prst="textNoShape">
              <a:avLst/>
            </a:prstTxWarp>
          </a:bodyPr>
          <a:lstStyle/>
          <a:p>
            <a:pPr marL="0" marR="0" indent="0" algn="l" defTabSz="914400" rtl="0" eaLnBrk="0" fontAlgn="base" latinLnBrk="0" hangingPunct="0">
              <a:lnSpc>
                <a:spcPct val="80000"/>
              </a:lnSpc>
              <a:spcBef>
                <a:spcPct val="30000"/>
              </a:spcBef>
              <a:spcAft>
                <a:spcPct val="0"/>
              </a:spcAft>
              <a:buClrTx/>
              <a:buSzTx/>
              <a:buFontTx/>
              <a:buNone/>
              <a:tabLst/>
            </a:pPr>
            <a:endParaRPr kumimoji="1" lang="en-US" sz="800" b="0" i="0" u="none" strike="noStrike" cap="none" normalizeH="0" baseline="0" smtClean="0">
              <a:ln>
                <a:noFill/>
              </a:ln>
              <a:solidFill>
                <a:schemeClr val="tx1"/>
              </a:solidFill>
              <a:effectLst/>
              <a:latin typeface="Arial" charset="0"/>
            </a:endParaRPr>
          </a:p>
        </p:txBody>
      </p:sp>
      <p:sp>
        <p:nvSpPr>
          <p:cNvPr id="28675" name="Rectangle 3"/>
          <p:cNvSpPr>
            <a:spLocks noGrp="1" noChangeArrowheads="1"/>
          </p:cNvSpPr>
          <p:nvPr>
            <p:ph type="body" sz="half" idx="4294967295"/>
          </p:nvPr>
        </p:nvSpPr>
        <p:spPr>
          <a:xfrm>
            <a:off x="419100" y="2243603"/>
            <a:ext cx="5067300" cy="4525962"/>
          </a:xfrm>
        </p:spPr>
        <p:txBody>
          <a:bodyPr/>
          <a:lstStyle/>
          <a:p>
            <a:pPr eaLnBrk="1" hangingPunct="1">
              <a:lnSpc>
                <a:spcPct val="90000"/>
              </a:lnSpc>
            </a:pPr>
            <a:r>
              <a:rPr lang="en-US" sz="2600" dirty="0" smtClean="0"/>
              <a:t>Nicotine </a:t>
            </a:r>
            <a:r>
              <a:rPr lang="en-US" sz="2600" dirty="0" err="1" smtClean="0"/>
              <a:t>polacrilex</a:t>
            </a:r>
            <a:r>
              <a:rPr lang="en-US" sz="2600" dirty="0" smtClean="0"/>
              <a:t> formulation</a:t>
            </a:r>
          </a:p>
          <a:p>
            <a:pPr lvl="1" eaLnBrk="1" hangingPunct="1">
              <a:lnSpc>
                <a:spcPct val="90000"/>
              </a:lnSpc>
            </a:pPr>
            <a:r>
              <a:rPr lang="en-US" sz="2200" dirty="0" smtClean="0"/>
              <a:t>Delivers ~25% more nicotine than equivalent gum dose</a:t>
            </a:r>
          </a:p>
          <a:p>
            <a:pPr eaLnBrk="1" hangingPunct="1">
              <a:lnSpc>
                <a:spcPct val="90000"/>
              </a:lnSpc>
            </a:pPr>
            <a:r>
              <a:rPr lang="en-US" sz="2600" dirty="0" smtClean="0"/>
              <a:t>Sugar-free mint, cherry flavors </a:t>
            </a:r>
          </a:p>
          <a:p>
            <a:pPr eaLnBrk="1" hangingPunct="1">
              <a:lnSpc>
                <a:spcPct val="90000"/>
              </a:lnSpc>
            </a:pPr>
            <a:r>
              <a:rPr lang="en-US" sz="2600" dirty="0" smtClean="0"/>
              <a:t>Contains buffering agents to enhance </a:t>
            </a:r>
            <a:r>
              <a:rPr lang="en-US" sz="2600" dirty="0" err="1" smtClean="0"/>
              <a:t>buccal</a:t>
            </a:r>
            <a:r>
              <a:rPr lang="en-US" sz="2600" dirty="0" smtClean="0"/>
              <a:t> absorption of nicotine</a:t>
            </a:r>
          </a:p>
          <a:p>
            <a:pPr eaLnBrk="1" hangingPunct="1">
              <a:lnSpc>
                <a:spcPct val="90000"/>
              </a:lnSpc>
            </a:pPr>
            <a:r>
              <a:rPr lang="en-US" sz="2600" dirty="0" smtClean="0"/>
              <a:t>Available: 2 mg, 4 mg</a:t>
            </a:r>
            <a:r>
              <a:rPr lang="en-US" sz="2200" dirty="0" smtClean="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mtClean="0"/>
              <a:t>NICOTINE LOZENGE: DOSING </a:t>
            </a:r>
          </a:p>
        </p:txBody>
      </p:sp>
      <p:sp>
        <p:nvSpPr>
          <p:cNvPr id="29699" name="Text Box 3"/>
          <p:cNvSpPr txBox="1">
            <a:spLocks noChangeArrowheads="1"/>
          </p:cNvSpPr>
          <p:nvPr/>
        </p:nvSpPr>
        <p:spPr bwMode="auto">
          <a:xfrm>
            <a:off x="685800" y="1924050"/>
            <a:ext cx="7772400" cy="954088"/>
          </a:xfrm>
          <a:prstGeom prst="rect">
            <a:avLst/>
          </a:prstGeom>
          <a:noFill/>
          <a:ln w="9525">
            <a:noFill/>
            <a:miter lim="800000"/>
            <a:headEnd/>
            <a:tailEnd/>
          </a:ln>
        </p:spPr>
        <p:txBody>
          <a:bodyPr>
            <a:spAutoFit/>
          </a:bodyPr>
          <a:lstStyle/>
          <a:p>
            <a:pPr eaLnBrk="1" hangingPunct="1">
              <a:lnSpc>
                <a:spcPct val="100000"/>
              </a:lnSpc>
              <a:spcBef>
                <a:spcPct val="50000"/>
              </a:spcBef>
              <a:buClr>
                <a:schemeClr val="tx1"/>
              </a:buClr>
              <a:buSzPct val="60000"/>
              <a:buFont typeface="Wingdings" pitchFamily="2" charset="2"/>
              <a:buNone/>
            </a:pPr>
            <a:r>
              <a:rPr kumimoji="0" lang="en-US" sz="2800">
                <a:latin typeface="Tahoma" pitchFamily="34" charset="0"/>
                <a:cs typeface="Arial" pitchFamily="34" charset="0"/>
              </a:rPr>
              <a:t>Dosage is based on the “time to first cigarette” (TTFC) as an indicator of nicotine dependence</a:t>
            </a:r>
          </a:p>
        </p:txBody>
      </p:sp>
      <p:pic>
        <p:nvPicPr>
          <p:cNvPr id="29700" name="Picture 4" descr="Dosage Chart"/>
          <p:cNvPicPr>
            <a:picLocks noGrp="1" noChangeAspect="1" noChangeArrowheads="1"/>
          </p:cNvPicPr>
          <p:nvPr>
            <p:ph idx="4294967295"/>
          </p:nvPr>
        </p:nvPicPr>
        <p:blipFill>
          <a:blip r:embed="rId3" cstate="print"/>
          <a:srcRect/>
          <a:stretch>
            <a:fillRect/>
          </a:stretch>
        </p:blipFill>
        <p:spPr>
          <a:xfrm>
            <a:off x="838200" y="3275013"/>
            <a:ext cx="7693025" cy="2743200"/>
          </a:xfrm>
        </p:spPr>
      </p:pic>
      <p:sp>
        <p:nvSpPr>
          <p:cNvPr id="29701" name="Rectangle 5"/>
          <p:cNvSpPr>
            <a:spLocks noChangeArrowheads="1"/>
          </p:cNvSpPr>
          <p:nvPr/>
        </p:nvSpPr>
        <p:spPr bwMode="auto">
          <a:xfrm>
            <a:off x="576263" y="3171825"/>
            <a:ext cx="4962525" cy="2781300"/>
          </a:xfrm>
          <a:prstGeom prst="rect">
            <a:avLst/>
          </a:prstGeom>
          <a:solidFill>
            <a:schemeClr val="bg1"/>
          </a:solidFill>
          <a:ln w="9525" algn="ctr">
            <a:noFill/>
            <a:miter lim="800000"/>
            <a:headEnd/>
            <a:tailEnd/>
          </a:ln>
        </p:spPr>
        <p:txBody>
          <a:bodyPr wrap="none" anchor="ctr"/>
          <a:lstStyle/>
          <a:p>
            <a:endParaRPr lang="en-US">
              <a:cs typeface="Arial" pitchFamily="34" charset="0"/>
            </a:endParaRPr>
          </a:p>
        </p:txBody>
      </p:sp>
      <p:sp>
        <p:nvSpPr>
          <p:cNvPr id="29702" name="Text Box 6"/>
          <p:cNvSpPr txBox="1">
            <a:spLocks noChangeArrowheads="1"/>
          </p:cNvSpPr>
          <p:nvPr/>
        </p:nvSpPr>
        <p:spPr bwMode="auto">
          <a:xfrm>
            <a:off x="1258888" y="3028950"/>
            <a:ext cx="3241675" cy="1547813"/>
          </a:xfrm>
          <a:prstGeom prst="rect">
            <a:avLst/>
          </a:prstGeom>
          <a:noFill/>
          <a:ln w="9525" algn="ctr">
            <a:noFill/>
            <a:miter lim="800000"/>
            <a:headEnd/>
            <a:tailEnd/>
          </a:ln>
        </p:spPr>
        <p:txBody>
          <a:bodyPr lIns="91430" tIns="45714" rIns="91430" bIns="45714">
            <a:spAutoFit/>
          </a:bodyPr>
          <a:lstStyle/>
          <a:p>
            <a:pPr>
              <a:lnSpc>
                <a:spcPct val="100000"/>
              </a:lnSpc>
            </a:pPr>
            <a:r>
              <a:rPr lang="en-US" sz="2200" b="1">
                <a:solidFill>
                  <a:schemeClr val="folHlink"/>
                </a:solidFill>
                <a:cs typeface="Arial" pitchFamily="34" charset="0"/>
              </a:rPr>
              <a:t>Use the 2 mg lozenge:</a:t>
            </a:r>
          </a:p>
          <a:p>
            <a:pPr>
              <a:lnSpc>
                <a:spcPct val="100000"/>
              </a:lnSpc>
            </a:pPr>
            <a:r>
              <a:rPr lang="en-US" sz="2200">
                <a:cs typeface="Arial" pitchFamily="34" charset="0"/>
              </a:rPr>
              <a:t>If you smoke your first cigarette more than 30 minutes after waking</a:t>
            </a:r>
          </a:p>
        </p:txBody>
      </p:sp>
      <p:sp>
        <p:nvSpPr>
          <p:cNvPr id="29703" name="Text Box 7"/>
          <p:cNvSpPr txBox="1">
            <a:spLocks noChangeArrowheads="1"/>
          </p:cNvSpPr>
          <p:nvPr/>
        </p:nvSpPr>
        <p:spPr bwMode="auto">
          <a:xfrm>
            <a:off x="1258888" y="4776788"/>
            <a:ext cx="3278187" cy="1885950"/>
          </a:xfrm>
          <a:prstGeom prst="rect">
            <a:avLst/>
          </a:prstGeom>
          <a:noFill/>
          <a:ln w="9525" algn="ctr">
            <a:noFill/>
            <a:miter lim="800000"/>
            <a:headEnd/>
            <a:tailEnd/>
          </a:ln>
        </p:spPr>
        <p:txBody>
          <a:bodyPr lIns="91430" tIns="45714" rIns="91430" bIns="45714">
            <a:spAutoFit/>
          </a:bodyPr>
          <a:lstStyle/>
          <a:p>
            <a:pPr>
              <a:lnSpc>
                <a:spcPct val="100000"/>
              </a:lnSpc>
            </a:pPr>
            <a:r>
              <a:rPr lang="en-US" sz="2200" b="1">
                <a:solidFill>
                  <a:schemeClr val="folHlink"/>
                </a:solidFill>
                <a:cs typeface="Arial" pitchFamily="34" charset="0"/>
              </a:rPr>
              <a:t>Use the 4 mg lozenge:</a:t>
            </a:r>
          </a:p>
          <a:p>
            <a:pPr>
              <a:lnSpc>
                <a:spcPct val="100000"/>
              </a:lnSpc>
            </a:pPr>
            <a:r>
              <a:rPr lang="en-US" sz="2200">
                <a:cs typeface="Arial" pitchFamily="34" charset="0"/>
              </a:rPr>
              <a:t>If you smoke your first cigarette of the day within 30 minutes of waking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493838" y="617538"/>
            <a:ext cx="7650162" cy="1143000"/>
          </a:xfrm>
        </p:spPr>
        <p:txBody>
          <a:bodyPr/>
          <a:lstStyle/>
          <a:p>
            <a:pPr eaLnBrk="1" hangingPunct="1"/>
            <a:r>
              <a:rPr lang="en-US" smtClean="0"/>
              <a:t>NICOTINE LOZENGE: </a:t>
            </a:r>
            <a:br>
              <a:rPr lang="en-US" smtClean="0"/>
            </a:br>
            <a:r>
              <a:rPr lang="en-US" smtClean="0"/>
              <a:t>DOSING </a:t>
            </a:r>
            <a:r>
              <a:rPr lang="en-US" sz="2400" smtClean="0"/>
              <a:t>(cont’d)</a:t>
            </a:r>
            <a:endParaRPr lang="en-US" sz="2000" smtClean="0"/>
          </a:p>
        </p:txBody>
      </p:sp>
      <p:graphicFrame>
        <p:nvGraphicFramePr>
          <p:cNvPr id="2375683" name="Group 3"/>
          <p:cNvGraphicFramePr>
            <a:graphicFrameLocks noGrp="1"/>
          </p:cNvGraphicFramePr>
          <p:nvPr/>
        </p:nvGraphicFramePr>
        <p:xfrm>
          <a:off x="781050" y="2419350"/>
          <a:ext cx="7848600" cy="3218688"/>
        </p:xfrm>
        <a:graphic>
          <a:graphicData uri="http://schemas.openxmlformats.org/drawingml/2006/table">
            <a:tbl>
              <a:tblPr/>
              <a:tblGrid>
                <a:gridCol w="2565400"/>
                <a:gridCol w="2641600"/>
                <a:gridCol w="2641600"/>
              </a:tblGrid>
              <a:tr h="495300">
                <a:tc gridSpan="3">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dirty="0" smtClean="0">
                          <a:ln>
                            <a:noFill/>
                          </a:ln>
                          <a:solidFill>
                            <a:schemeClr val="bg1"/>
                          </a:solidFill>
                          <a:effectLst/>
                          <a:latin typeface="Tahoma" pitchFamily="34" charset="0"/>
                          <a:cs typeface="Arial" charset="0"/>
                        </a:rPr>
                        <a:t>Recommended Usage Schedule for the</a:t>
                      </a:r>
                    </a:p>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dirty="0" smtClean="0">
                          <a:ln>
                            <a:noFill/>
                          </a:ln>
                          <a:solidFill>
                            <a:schemeClr val="bg1"/>
                          </a:solidFill>
                          <a:effectLst/>
                          <a:latin typeface="Tahoma" pitchFamily="34" charset="0"/>
                          <a:cs typeface="Arial" charset="0"/>
                        </a:rPr>
                        <a:t>Nicotine Lozenge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r h="495300">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Weeks 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464CC"/>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Weeks 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Weeks 10–12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BDE9"/>
                    </a:solidFill>
                  </a:tcPr>
                </a:tc>
              </a:tr>
              <a:tr h="590550">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1 lozenge</a:t>
                      </a:r>
                    </a:p>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q 1–2 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464CC"/>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1 lozenge</a:t>
                      </a:r>
                    </a:p>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q 2–4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1 lozenge</a:t>
                      </a:r>
                    </a:p>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charset="0"/>
                        </a:rPr>
                        <a:t>q 4–8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BDE9"/>
                    </a:solidFill>
                  </a:tcPr>
                </a:tc>
              </a:tr>
              <a:tr h="539750">
                <a:tc gridSpan="3">
                  <a:txBody>
                    <a:bodyPr/>
                    <a:lstStyle/>
                    <a:p>
                      <a:pPr marL="0" marR="0" lvl="0" indent="0" algn="ctr" defTabSz="914400" rtl="0" eaLnBrk="1" fontAlgn="base" latinLnBrk="0" hangingPunct="1">
                        <a:lnSpc>
                          <a:spcPct val="130000"/>
                        </a:lnSpc>
                        <a:spcBef>
                          <a:spcPct val="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hlink"/>
                          </a:solidFill>
                          <a:effectLst/>
                          <a:latin typeface="Tahoma" pitchFamily="34" charset="0"/>
                          <a:cs typeface="Arial" charset="0"/>
                        </a:rPr>
                        <a:t>DO NOT USE MORE THAN 20 LOZENGES PER DAY.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mtClean="0"/>
              <a:t>NICOTINE LOZENGE:</a:t>
            </a:r>
            <a:r>
              <a:rPr lang="en-US" baseline="30000" smtClean="0"/>
              <a:t> </a:t>
            </a:r>
            <a:r>
              <a:rPr lang="en-US" smtClean="0"/>
              <a:t/>
            </a:r>
            <a:br>
              <a:rPr lang="en-US" smtClean="0"/>
            </a:br>
            <a:r>
              <a:rPr lang="en-US" smtClean="0"/>
              <a:t>DIRECTIONS for USE</a:t>
            </a:r>
          </a:p>
        </p:txBody>
      </p:sp>
      <p:sp>
        <p:nvSpPr>
          <p:cNvPr id="31747" name="Rectangle 3"/>
          <p:cNvSpPr>
            <a:spLocks noGrp="1" noChangeArrowheads="1"/>
          </p:cNvSpPr>
          <p:nvPr>
            <p:ph type="body" sz="half" idx="4294967295"/>
          </p:nvPr>
        </p:nvSpPr>
        <p:spPr>
          <a:xfrm>
            <a:off x="514350" y="2103775"/>
            <a:ext cx="8248650" cy="3998913"/>
          </a:xfrm>
        </p:spPr>
        <p:txBody>
          <a:bodyPr/>
          <a:lstStyle/>
          <a:p>
            <a:pPr eaLnBrk="1" hangingPunct="1">
              <a:spcBef>
                <a:spcPts val="1200"/>
              </a:spcBef>
            </a:pPr>
            <a:r>
              <a:rPr lang="en-US" sz="2200" dirty="0" smtClean="0"/>
              <a:t>Use according to recommended dosing schedule</a:t>
            </a:r>
          </a:p>
          <a:p>
            <a:pPr eaLnBrk="1" hangingPunct="1">
              <a:spcBef>
                <a:spcPts val="1200"/>
              </a:spcBef>
            </a:pPr>
            <a:r>
              <a:rPr lang="en-US" sz="2200" dirty="0" smtClean="0">
                <a:sym typeface="Symbol" pitchFamily="18" charset="2"/>
              </a:rPr>
              <a:t>Place in mouth and allow to dissolve slowly (nicotine release may cause warm, tingling sensation)</a:t>
            </a:r>
          </a:p>
          <a:p>
            <a:pPr eaLnBrk="1" hangingPunct="1">
              <a:spcBef>
                <a:spcPts val="1200"/>
              </a:spcBef>
            </a:pPr>
            <a:r>
              <a:rPr lang="en-US" sz="2200" dirty="0" smtClean="0">
                <a:sym typeface="Symbol" pitchFamily="18" charset="2"/>
              </a:rPr>
              <a:t>Do not chew or swallow lozenge.</a:t>
            </a:r>
          </a:p>
          <a:p>
            <a:pPr eaLnBrk="1" hangingPunct="1">
              <a:spcBef>
                <a:spcPts val="1200"/>
              </a:spcBef>
            </a:pPr>
            <a:r>
              <a:rPr lang="en-US" sz="2200" dirty="0" smtClean="0">
                <a:sym typeface="Symbol" pitchFamily="18" charset="2"/>
              </a:rPr>
              <a:t>Occasionally rotate to different areas of the mouth.</a:t>
            </a:r>
          </a:p>
          <a:p>
            <a:pPr eaLnBrk="1" hangingPunct="1">
              <a:spcBef>
                <a:spcPts val="1200"/>
              </a:spcBef>
            </a:pPr>
            <a:r>
              <a:rPr lang="en-US" sz="2200" dirty="0" smtClean="0"/>
              <a:t>Standard lozenges will dissolve completely in about 20</a:t>
            </a:r>
            <a:r>
              <a:rPr lang="en-US" sz="2200" dirty="0" smtClean="0">
                <a:sym typeface="Symbol" pitchFamily="18" charset="2"/>
              </a:rPr>
              <a:t></a:t>
            </a:r>
            <a:r>
              <a:rPr lang="en-US" sz="2200" dirty="0" smtClean="0"/>
              <a:t>30 minutes; </a:t>
            </a:r>
            <a:r>
              <a:rPr lang="en-US" sz="2200" dirty="0" err="1" smtClean="0"/>
              <a:t>Nicorette</a:t>
            </a:r>
            <a:r>
              <a:rPr lang="en-US" sz="2200" dirty="0" smtClean="0"/>
              <a:t> Mini lozenge will dissolve in 1</a:t>
            </a:r>
            <a:r>
              <a:rPr lang="en-US" sz="2200" dirty="0" smtClean="0">
                <a:sym typeface="Symbol" pitchFamily="18" charset="2"/>
              </a:rPr>
              <a:t>0 minutes</a:t>
            </a:r>
            <a:r>
              <a:rPr lang="en-US" sz="2200" dirty="0" smtClean="0"/>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sz="3600" smtClean="0"/>
              <a:t>NICOTINE LOZENGE: ADDITIONAL PATIENT EDUCATION</a:t>
            </a:r>
          </a:p>
        </p:txBody>
      </p:sp>
      <p:sp>
        <p:nvSpPr>
          <p:cNvPr id="32771" name="Rectangle 3"/>
          <p:cNvSpPr>
            <a:spLocks noGrp="1" noChangeArrowheads="1"/>
          </p:cNvSpPr>
          <p:nvPr>
            <p:ph type="body" idx="4294967295"/>
          </p:nvPr>
        </p:nvSpPr>
        <p:spPr>
          <a:xfrm>
            <a:off x="857250" y="1866900"/>
            <a:ext cx="7924800" cy="3998913"/>
          </a:xfrm>
        </p:spPr>
        <p:txBody>
          <a:bodyPr tIns="91440" bIns="91440"/>
          <a:lstStyle/>
          <a:p>
            <a:pPr marL="285750" indent="-285750" eaLnBrk="1" hangingPunct="1">
              <a:spcBef>
                <a:spcPct val="0"/>
              </a:spcBef>
              <a:tabLst>
                <a:tab pos="2743200" algn="l"/>
              </a:tabLst>
            </a:pPr>
            <a:r>
              <a:rPr lang="en-US" sz="2600" smtClean="0"/>
              <a:t>To improve chances of quitting, use at least nine lozenges daily during the first 6 weeks</a:t>
            </a:r>
          </a:p>
          <a:p>
            <a:pPr marL="285750" indent="-285750" eaLnBrk="1" hangingPunct="1">
              <a:spcBef>
                <a:spcPct val="50000"/>
              </a:spcBef>
              <a:tabLst>
                <a:tab pos="2743200" algn="l"/>
              </a:tabLst>
            </a:pPr>
            <a:r>
              <a:rPr lang="en-US" sz="2600" smtClean="0"/>
              <a:t>The lozenge will </a:t>
            </a:r>
            <a:r>
              <a:rPr lang="en-US" sz="2600" i="1" smtClean="0"/>
              <a:t>not</a:t>
            </a:r>
            <a:r>
              <a:rPr lang="en-US" sz="2600" smtClean="0"/>
              <a:t> provide the same rapid satisfaction that smoking provides</a:t>
            </a:r>
          </a:p>
          <a:p>
            <a:pPr marL="285750" indent="-285750" eaLnBrk="1" hangingPunct="1">
              <a:spcBef>
                <a:spcPct val="50000"/>
              </a:spcBef>
              <a:tabLst>
                <a:tab pos="2743200" algn="l"/>
              </a:tabLst>
            </a:pPr>
            <a:r>
              <a:rPr lang="en-US" sz="2600" smtClean="0"/>
              <a:t>The effectiveness of the nicotine lozenge may be reduced by some foods and beverages:</a:t>
            </a:r>
          </a:p>
          <a:p>
            <a:pPr marL="1371600" lvl="2" indent="0" eaLnBrk="1" hangingPunct="1">
              <a:buFont typeface="Wingdings" pitchFamily="2" charset="2"/>
              <a:buNone/>
              <a:tabLst>
                <a:tab pos="2743200" algn="l"/>
              </a:tabLst>
            </a:pPr>
            <a:r>
              <a:rPr lang="en-US" smtClean="0">
                <a:solidFill>
                  <a:schemeClr val="hlink"/>
                </a:solidFill>
                <a:sym typeface="Symbol" pitchFamily="18" charset="2"/>
              </a:rPr>
              <a:t> </a:t>
            </a:r>
            <a:r>
              <a:rPr lang="en-US" smtClean="0"/>
              <a:t>Coffee	 	</a:t>
            </a:r>
            <a:r>
              <a:rPr lang="en-US" smtClean="0">
                <a:solidFill>
                  <a:schemeClr val="hlink"/>
                </a:solidFill>
                <a:sym typeface="Symbol" pitchFamily="18" charset="2"/>
              </a:rPr>
              <a:t></a:t>
            </a:r>
            <a:r>
              <a:rPr lang="en-US" smtClean="0">
                <a:sym typeface="Symbol" pitchFamily="18" charset="2"/>
              </a:rPr>
              <a:t> </a:t>
            </a:r>
            <a:r>
              <a:rPr lang="en-US" smtClean="0"/>
              <a:t>Juices</a:t>
            </a:r>
          </a:p>
          <a:p>
            <a:pPr marL="1371600" lvl="2" indent="0" eaLnBrk="1" hangingPunct="1">
              <a:buFont typeface="Wingdings" pitchFamily="2" charset="2"/>
              <a:buNone/>
              <a:tabLst>
                <a:tab pos="2743200" algn="l"/>
              </a:tabLst>
            </a:pPr>
            <a:r>
              <a:rPr lang="en-US" smtClean="0">
                <a:solidFill>
                  <a:schemeClr val="hlink"/>
                </a:solidFill>
                <a:sym typeface="Symbol" pitchFamily="18" charset="2"/>
              </a:rPr>
              <a:t></a:t>
            </a:r>
            <a:r>
              <a:rPr lang="en-US" smtClean="0">
                <a:sym typeface="Symbol" pitchFamily="18" charset="2"/>
              </a:rPr>
              <a:t> </a:t>
            </a:r>
            <a:r>
              <a:rPr lang="en-US" smtClean="0"/>
              <a:t>Wine		</a:t>
            </a:r>
            <a:r>
              <a:rPr lang="en-US" smtClean="0">
                <a:solidFill>
                  <a:schemeClr val="hlink"/>
                </a:solidFill>
                <a:sym typeface="Symbol" pitchFamily="18" charset="2"/>
              </a:rPr>
              <a:t> </a:t>
            </a:r>
            <a:r>
              <a:rPr lang="en-US" smtClean="0"/>
              <a:t>Soft drinks</a:t>
            </a:r>
          </a:p>
        </p:txBody>
      </p:sp>
      <p:sp>
        <p:nvSpPr>
          <p:cNvPr id="2379780" name="Rectangle 4"/>
          <p:cNvSpPr>
            <a:spLocks noChangeArrowheads="1"/>
          </p:cNvSpPr>
          <p:nvPr/>
        </p:nvSpPr>
        <p:spPr bwMode="auto">
          <a:xfrm>
            <a:off x="857250" y="5743575"/>
            <a:ext cx="7581900" cy="885825"/>
          </a:xfrm>
          <a:prstGeom prst="rect">
            <a:avLst/>
          </a:prstGeom>
          <a:noFill/>
          <a:ln w="9525">
            <a:noFill/>
            <a:miter lim="800000"/>
            <a:headEnd/>
            <a:tailEnd/>
          </a:ln>
        </p:spPr>
        <p:txBody>
          <a:bodyPr>
            <a:spAutoFit/>
          </a:bodyPr>
          <a:lstStyle/>
          <a:p>
            <a:pPr algn="ctr" eaLnBrk="1" hangingPunct="1">
              <a:lnSpc>
                <a:spcPct val="100000"/>
              </a:lnSpc>
              <a:spcBef>
                <a:spcPct val="100000"/>
              </a:spcBef>
              <a:buClr>
                <a:schemeClr val="tx1"/>
              </a:buClr>
              <a:buSzPct val="60000"/>
              <a:buFont typeface="Wingdings" pitchFamily="2" charset="2"/>
              <a:buNone/>
            </a:pPr>
            <a:r>
              <a:rPr kumimoji="0" lang="en-US" sz="2600" b="1">
                <a:solidFill>
                  <a:schemeClr val="hlink"/>
                </a:solidFill>
                <a:latin typeface="Tahoma" pitchFamily="34" charset="0"/>
                <a:cs typeface="Arial" pitchFamily="34" charset="0"/>
              </a:rPr>
              <a:t>Do NOT eat or drink for 15 minutes BEFORE or while using the nicotine lozenge.</a:t>
            </a:r>
          </a:p>
        </p:txBody>
      </p:sp>
      <p:sp>
        <p:nvSpPr>
          <p:cNvPr id="32773" name="Line 5"/>
          <p:cNvSpPr>
            <a:spLocks noChangeShapeType="1"/>
          </p:cNvSpPr>
          <p:nvPr/>
        </p:nvSpPr>
        <p:spPr bwMode="auto">
          <a:xfrm>
            <a:off x="323850" y="5657850"/>
            <a:ext cx="8572500" cy="0"/>
          </a:xfrm>
          <a:prstGeom prst="line">
            <a:avLst/>
          </a:prstGeom>
          <a:noFill/>
          <a:ln w="9525">
            <a:solidFill>
              <a:srgbClr val="000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79780"/>
                                        </p:tgtEl>
                                        <p:attrNameLst>
                                          <p:attrName>style.visibility</p:attrName>
                                        </p:attrNameLst>
                                      </p:cBhvr>
                                      <p:to>
                                        <p:strVal val="visible"/>
                                      </p:to>
                                    </p:set>
                                    <p:animEffect transition="in" filter="dissolve">
                                      <p:cBhvr>
                                        <p:cTn id="7" dur="500"/>
                                        <p:tgtEl>
                                          <p:spTgt spid="2379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978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smtClean="0"/>
              <a:t>NICOTINE LOZENGE:</a:t>
            </a:r>
            <a:br>
              <a:rPr lang="en-US" smtClean="0"/>
            </a:br>
            <a:r>
              <a:rPr lang="en-US" sz="3600" smtClean="0"/>
              <a:t>ADD’L PATIENT EDUCATION</a:t>
            </a:r>
            <a:r>
              <a:rPr lang="en-US" smtClean="0"/>
              <a:t> </a:t>
            </a:r>
            <a:r>
              <a:rPr lang="en-US" sz="2200" smtClean="0"/>
              <a:t>(cont’d)</a:t>
            </a:r>
          </a:p>
        </p:txBody>
      </p:sp>
      <p:sp>
        <p:nvSpPr>
          <p:cNvPr id="33795" name="Rectangle 3"/>
          <p:cNvSpPr>
            <a:spLocks noGrp="1" noChangeArrowheads="1"/>
          </p:cNvSpPr>
          <p:nvPr>
            <p:ph type="body" idx="4294967295"/>
          </p:nvPr>
        </p:nvSpPr>
        <p:spPr>
          <a:xfrm>
            <a:off x="838200" y="2133600"/>
            <a:ext cx="8305800" cy="4100513"/>
          </a:xfrm>
        </p:spPr>
        <p:txBody>
          <a:bodyPr/>
          <a:lstStyle/>
          <a:p>
            <a:pPr marL="228600" indent="-228600" eaLnBrk="1" hangingPunct="1">
              <a:spcBef>
                <a:spcPct val="70000"/>
              </a:spcBef>
            </a:pPr>
            <a:r>
              <a:rPr lang="en-US" smtClean="0"/>
              <a:t>Side effects of the nicotine lozenge include</a:t>
            </a:r>
          </a:p>
          <a:p>
            <a:pPr marL="685800" lvl="1" indent="-228600" eaLnBrk="1" hangingPunct="1">
              <a:spcBef>
                <a:spcPct val="30000"/>
              </a:spcBef>
            </a:pPr>
            <a:r>
              <a:rPr lang="en-US" sz="2400" smtClean="0"/>
              <a:t>Nausea</a:t>
            </a:r>
          </a:p>
          <a:p>
            <a:pPr marL="685800" lvl="1" indent="-228600" eaLnBrk="1" hangingPunct="1">
              <a:spcBef>
                <a:spcPct val="30000"/>
              </a:spcBef>
            </a:pPr>
            <a:r>
              <a:rPr lang="en-US" sz="2400" smtClean="0"/>
              <a:t>Hiccups</a:t>
            </a:r>
          </a:p>
          <a:p>
            <a:pPr marL="685800" lvl="1" indent="-228600" eaLnBrk="1" hangingPunct="1">
              <a:spcBef>
                <a:spcPct val="30000"/>
              </a:spcBef>
            </a:pPr>
            <a:r>
              <a:rPr lang="en-US" sz="2400" smtClean="0"/>
              <a:t>Cough</a:t>
            </a:r>
          </a:p>
          <a:p>
            <a:pPr marL="685800" lvl="1" indent="-228600" eaLnBrk="1" hangingPunct="1">
              <a:spcBef>
                <a:spcPct val="30000"/>
              </a:spcBef>
            </a:pPr>
            <a:r>
              <a:rPr lang="en-US" sz="2400" smtClean="0"/>
              <a:t>Heartburn</a:t>
            </a:r>
          </a:p>
          <a:p>
            <a:pPr marL="685800" lvl="1" indent="-228600" eaLnBrk="1" hangingPunct="1">
              <a:spcBef>
                <a:spcPct val="30000"/>
              </a:spcBef>
            </a:pPr>
            <a:r>
              <a:rPr lang="en-US" sz="2400" smtClean="0"/>
              <a:t>Headache</a:t>
            </a:r>
          </a:p>
          <a:p>
            <a:pPr marL="685800" lvl="1" indent="-228600" eaLnBrk="1" hangingPunct="1">
              <a:spcBef>
                <a:spcPct val="30000"/>
              </a:spcBef>
            </a:pPr>
            <a:r>
              <a:rPr lang="en-US" sz="2400" smtClean="0"/>
              <a:t>Flatulence</a:t>
            </a:r>
          </a:p>
          <a:p>
            <a:pPr marL="685800" lvl="1" indent="-228600" eaLnBrk="1" hangingPunct="1">
              <a:spcBef>
                <a:spcPct val="30000"/>
              </a:spcBef>
            </a:pPr>
            <a:r>
              <a:rPr lang="en-US" sz="2400" smtClean="0"/>
              <a:t>Insomnia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smtClean="0"/>
              <a:t>NICOTINE LOZENGE: SUMMARY</a:t>
            </a:r>
          </a:p>
        </p:txBody>
      </p:sp>
      <p:sp>
        <p:nvSpPr>
          <p:cNvPr id="34819" name="Rectangle 3"/>
          <p:cNvSpPr>
            <a:spLocks noGrp="1" noChangeArrowheads="1"/>
          </p:cNvSpPr>
          <p:nvPr>
            <p:ph type="body" idx="4294967295"/>
          </p:nvPr>
        </p:nvSpPr>
        <p:spPr>
          <a:xfrm>
            <a:off x="4633913" y="1911350"/>
            <a:ext cx="4349750" cy="4376738"/>
          </a:xfrm>
        </p:spPr>
        <p:txBody>
          <a:bodyPr/>
          <a:lstStyle/>
          <a:p>
            <a:pPr marL="0" indent="0" defTabSz="120650" eaLnBrk="1" hangingPunct="1">
              <a:spcBef>
                <a:spcPct val="50000"/>
              </a:spcBef>
              <a:buFont typeface="Wingdings" pitchFamily="2" charset="2"/>
              <a:buNone/>
            </a:pPr>
            <a:r>
              <a:rPr lang="en-US" b="1" smtClean="0"/>
              <a:t>DISADVANTAGES</a:t>
            </a:r>
          </a:p>
          <a:p>
            <a:pPr marL="508000" lvl="1" indent="-393700" defTabSz="120650" eaLnBrk="1" hangingPunct="1">
              <a:spcBef>
                <a:spcPct val="50000"/>
              </a:spcBef>
              <a:buClr>
                <a:schemeClr val="tx1"/>
              </a:buClr>
            </a:pPr>
            <a:r>
              <a:rPr lang="en-US" sz="2400" smtClean="0"/>
              <a:t>Need for frequent dosing can compromise compliance</a:t>
            </a:r>
          </a:p>
          <a:p>
            <a:pPr marL="508000" lvl="1" indent="-393700" defTabSz="120650" eaLnBrk="1" hangingPunct="1">
              <a:spcBef>
                <a:spcPct val="50000"/>
              </a:spcBef>
              <a:buClr>
                <a:schemeClr val="tx1"/>
              </a:buClr>
            </a:pPr>
            <a:r>
              <a:rPr lang="en-US" sz="2400" smtClean="0"/>
              <a:t>Gastrointestinal side effects (nausea, hiccups, and heartburn) may be bothersome.</a:t>
            </a:r>
          </a:p>
        </p:txBody>
      </p:sp>
      <p:sp>
        <p:nvSpPr>
          <p:cNvPr id="34820" name="Rectangle 4"/>
          <p:cNvSpPr>
            <a:spLocks noChangeArrowheads="1"/>
          </p:cNvSpPr>
          <p:nvPr/>
        </p:nvSpPr>
        <p:spPr bwMode="auto">
          <a:xfrm>
            <a:off x="212725" y="1962150"/>
            <a:ext cx="4386263" cy="4233863"/>
          </a:xfrm>
          <a:prstGeom prst="rect">
            <a:avLst/>
          </a:prstGeom>
          <a:noFill/>
          <a:ln w="9525">
            <a:noFill/>
            <a:miter lim="800000"/>
            <a:headEnd/>
            <a:tailEnd/>
          </a:ln>
        </p:spPr>
        <p:txBody>
          <a:bodyPr/>
          <a:lstStyle/>
          <a:p>
            <a:pPr defTabSz="120650" eaLnBrk="1" hangingPunct="1">
              <a:lnSpc>
                <a:spcPct val="90000"/>
              </a:lnSpc>
              <a:spcBef>
                <a:spcPct val="50000"/>
              </a:spcBef>
              <a:buClr>
                <a:schemeClr val="tx1"/>
              </a:buClr>
              <a:buSzPct val="60000"/>
              <a:buFont typeface="Wingdings" pitchFamily="2" charset="2"/>
              <a:buNone/>
            </a:pPr>
            <a:r>
              <a:rPr kumimoji="0" lang="en-US" sz="2800" b="1">
                <a:latin typeface="Tahoma" pitchFamily="34" charset="0"/>
                <a:cs typeface="Arial" pitchFamily="34" charset="0"/>
              </a:rPr>
              <a:t>ADVANTAGES</a:t>
            </a:r>
          </a:p>
          <a:p>
            <a:pPr marL="508000" lvl="1" indent="-3937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Might satisfy oral cravings.</a:t>
            </a:r>
          </a:p>
          <a:p>
            <a:pPr marL="508000" lvl="1" indent="-3937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Might delay weight gain (4-mg strength).</a:t>
            </a:r>
          </a:p>
          <a:p>
            <a:pPr marL="508000" lvl="1" indent="-3937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Easy to use and conceal.</a:t>
            </a:r>
          </a:p>
          <a:p>
            <a:pPr marL="508000" lvl="1" indent="-3937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Patients can titrate therapy to manage withdrawal symptoms.</a:t>
            </a:r>
          </a:p>
          <a:p>
            <a:pPr marL="508000" lvl="1" indent="-393700" defTabSz="120650" eaLnBrk="1" hangingPunct="1">
              <a:lnSpc>
                <a:spcPct val="90000"/>
              </a:lnSpc>
              <a:spcBef>
                <a:spcPct val="50000"/>
              </a:spcBef>
              <a:buClr>
                <a:schemeClr val="tx1"/>
              </a:buClr>
              <a:buSzPct val="55000"/>
              <a:buFont typeface="Wingdings" pitchFamily="2" charset="2"/>
              <a:buChar char="n"/>
            </a:pPr>
            <a:r>
              <a:rPr kumimoji="0" lang="en-US" sz="2400">
                <a:latin typeface="Tahoma" pitchFamily="34" charset="0"/>
                <a:cs typeface="Arial" pitchFamily="34" charset="0"/>
              </a:rPr>
              <a:t>Several flavors are available.</a:t>
            </a:r>
          </a:p>
        </p:txBody>
      </p:sp>
      <p:sp>
        <p:nvSpPr>
          <p:cNvPr id="34821" name="Line 5"/>
          <p:cNvSpPr>
            <a:spLocks noChangeShapeType="1"/>
          </p:cNvSpPr>
          <p:nvPr/>
        </p:nvSpPr>
        <p:spPr bwMode="auto">
          <a:xfrm>
            <a:off x="4581525" y="1846263"/>
            <a:ext cx="0" cy="43275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400" smtClean="0"/>
              <a:t>TOBACCO DEPENDENCE:</a:t>
            </a:r>
            <a:br>
              <a:rPr lang="en-US" sz="3400" smtClean="0"/>
            </a:br>
            <a:r>
              <a:rPr lang="en-US" sz="3400" smtClean="0"/>
              <a:t>A 2-PART PROBLEM</a:t>
            </a:r>
          </a:p>
        </p:txBody>
      </p:sp>
      <p:sp>
        <p:nvSpPr>
          <p:cNvPr id="1963011" name="Text Box 3"/>
          <p:cNvSpPr txBox="1">
            <a:spLocks noChangeArrowheads="1"/>
          </p:cNvSpPr>
          <p:nvPr/>
        </p:nvSpPr>
        <p:spPr bwMode="auto">
          <a:xfrm>
            <a:off x="441325" y="2163763"/>
            <a:ext cx="8156575" cy="457200"/>
          </a:xfrm>
          <a:prstGeom prst="rect">
            <a:avLst/>
          </a:prstGeom>
          <a:solidFill>
            <a:schemeClr val="tx1"/>
          </a:solidFill>
          <a:ln w="6350">
            <a:noFill/>
            <a:miter lim="800000"/>
            <a:headEnd/>
            <a:tailEnd/>
          </a:ln>
          <a:effectLst/>
        </p:spPr>
        <p:txBody>
          <a:bodyPr>
            <a:spAutoFit/>
          </a:bodyPr>
          <a:lstStyle/>
          <a:p>
            <a:pPr algn="ctr" eaLnBrk="1" hangingPunct="1">
              <a:lnSpc>
                <a:spcPct val="100000"/>
              </a:lnSpc>
              <a:spcBef>
                <a:spcPct val="100000"/>
              </a:spcBef>
              <a:spcAft>
                <a:spcPct val="20000"/>
              </a:spcAft>
              <a:buClr>
                <a:schemeClr val="tx1"/>
              </a:buClr>
              <a:buSzPct val="60000"/>
              <a:buFont typeface="Wingdings" pitchFamily="2" charset="2"/>
              <a:buNone/>
              <a:defRPr/>
            </a:pPr>
            <a:r>
              <a:rPr kumimoji="0" lang="en-US" sz="2400" b="1">
                <a:solidFill>
                  <a:schemeClr val="bg1"/>
                </a:solidFill>
                <a:effectLst>
                  <a:outerShdw blurRad="38100" dist="38100" dir="2700000" algn="tl">
                    <a:srgbClr val="1C1C1C"/>
                  </a:outerShdw>
                </a:effectLst>
                <a:latin typeface="Tahoma" pitchFamily="34" charset="0"/>
              </a:rPr>
              <a:t>Tobacco Dependence</a:t>
            </a:r>
          </a:p>
        </p:txBody>
      </p:sp>
      <p:sp>
        <p:nvSpPr>
          <p:cNvPr id="1963012" name="Text Box 4"/>
          <p:cNvSpPr txBox="1">
            <a:spLocks noChangeArrowheads="1"/>
          </p:cNvSpPr>
          <p:nvPr/>
        </p:nvSpPr>
        <p:spPr bwMode="auto">
          <a:xfrm>
            <a:off x="1427163" y="5786438"/>
            <a:ext cx="6151562" cy="822325"/>
          </a:xfrm>
          <a:prstGeom prst="rect">
            <a:avLst/>
          </a:prstGeom>
          <a:solidFill>
            <a:schemeClr val="tx1"/>
          </a:solidFill>
          <a:ln w="6350">
            <a:noFill/>
            <a:miter lim="800000"/>
            <a:headEnd/>
            <a:tailEnd/>
          </a:ln>
        </p:spPr>
        <p:txBody>
          <a:bodyPr>
            <a:spAutoFit/>
          </a:bodyPr>
          <a:lstStyle/>
          <a:p>
            <a:pPr algn="ctr" eaLnBrk="1" hangingPunct="1">
              <a:lnSpc>
                <a:spcPct val="100000"/>
              </a:lnSpc>
              <a:spcBef>
                <a:spcPct val="100000"/>
              </a:spcBef>
              <a:spcAft>
                <a:spcPct val="20000"/>
              </a:spcAft>
              <a:buClr>
                <a:schemeClr val="tx1"/>
              </a:buClr>
              <a:buSzPct val="60000"/>
              <a:buFont typeface="Wingdings" pitchFamily="2" charset="2"/>
              <a:buNone/>
            </a:pPr>
            <a:r>
              <a:rPr kumimoji="0" lang="en-US" sz="2400">
                <a:solidFill>
                  <a:schemeClr val="bg1"/>
                </a:solidFill>
                <a:latin typeface="Tahoma" pitchFamily="34" charset="0"/>
              </a:rPr>
              <a:t>Treatment should address the physiological </a:t>
            </a:r>
            <a:r>
              <a:rPr kumimoji="0" lang="en-US" sz="2400" b="1">
                <a:solidFill>
                  <a:schemeClr val="bg1"/>
                </a:solidFill>
                <a:latin typeface="Tahoma" pitchFamily="34" charset="0"/>
              </a:rPr>
              <a:t>and</a:t>
            </a:r>
            <a:r>
              <a:rPr kumimoji="0" lang="en-US" sz="2400">
                <a:solidFill>
                  <a:schemeClr val="bg1"/>
                </a:solidFill>
                <a:latin typeface="Tahoma" pitchFamily="34" charset="0"/>
              </a:rPr>
              <a:t> the behavioral aspects of dependence.</a:t>
            </a:r>
          </a:p>
        </p:txBody>
      </p:sp>
      <p:sp>
        <p:nvSpPr>
          <p:cNvPr id="1963013" name="Text Box 5"/>
          <p:cNvSpPr txBox="1">
            <a:spLocks noChangeArrowheads="1"/>
          </p:cNvSpPr>
          <p:nvPr/>
        </p:nvSpPr>
        <p:spPr bwMode="auto">
          <a:xfrm>
            <a:off x="531813" y="2925763"/>
            <a:ext cx="3529012" cy="457200"/>
          </a:xfrm>
          <a:prstGeom prst="rect">
            <a:avLst/>
          </a:prstGeom>
          <a:solidFill>
            <a:schemeClr val="folHlink"/>
          </a:solidFill>
          <a:ln w="6350">
            <a:noFill/>
            <a:miter lim="800000"/>
            <a:headEnd/>
            <a:tailEnd/>
          </a:ln>
          <a:effectLst/>
        </p:spPr>
        <p:txBody>
          <a:bodyPr>
            <a:spAutoFit/>
          </a:bodyPr>
          <a:lstStyle/>
          <a:p>
            <a:pPr algn="ctr" eaLnBrk="1" hangingPunct="1">
              <a:lnSpc>
                <a:spcPct val="100000"/>
              </a:lnSpc>
              <a:spcBef>
                <a:spcPct val="100000"/>
              </a:spcBef>
              <a:spcAft>
                <a:spcPct val="20000"/>
              </a:spcAft>
              <a:buClr>
                <a:schemeClr val="tx1"/>
              </a:buClr>
              <a:buSzPct val="60000"/>
              <a:buFont typeface="Wingdings" pitchFamily="2" charset="2"/>
              <a:buNone/>
              <a:defRPr/>
            </a:pPr>
            <a:r>
              <a:rPr kumimoji="0" lang="en-US" sz="2400" b="1">
                <a:solidFill>
                  <a:schemeClr val="bg1"/>
                </a:solidFill>
                <a:effectLst>
                  <a:outerShdw blurRad="38100" dist="38100" dir="2700000" algn="tl">
                    <a:srgbClr val="000000"/>
                  </a:outerShdw>
                </a:effectLst>
                <a:latin typeface="Tahoma" pitchFamily="34" charset="0"/>
              </a:rPr>
              <a:t>Physiological</a:t>
            </a:r>
          </a:p>
        </p:txBody>
      </p:sp>
      <p:sp>
        <p:nvSpPr>
          <p:cNvPr id="1963014" name="Text Box 6"/>
          <p:cNvSpPr txBox="1">
            <a:spLocks noChangeArrowheads="1"/>
          </p:cNvSpPr>
          <p:nvPr/>
        </p:nvSpPr>
        <p:spPr bwMode="auto">
          <a:xfrm>
            <a:off x="4943475" y="2925763"/>
            <a:ext cx="3529013" cy="457200"/>
          </a:xfrm>
          <a:prstGeom prst="rect">
            <a:avLst/>
          </a:prstGeom>
          <a:solidFill>
            <a:schemeClr val="folHlink"/>
          </a:solidFill>
          <a:ln w="6350">
            <a:noFill/>
            <a:miter lim="800000"/>
            <a:headEnd/>
            <a:tailEnd/>
          </a:ln>
          <a:effectLst/>
        </p:spPr>
        <p:txBody>
          <a:bodyPr>
            <a:spAutoFit/>
          </a:bodyPr>
          <a:lstStyle/>
          <a:p>
            <a:pPr algn="ctr" eaLnBrk="1" hangingPunct="1">
              <a:lnSpc>
                <a:spcPct val="100000"/>
              </a:lnSpc>
              <a:spcBef>
                <a:spcPct val="100000"/>
              </a:spcBef>
              <a:spcAft>
                <a:spcPct val="20000"/>
              </a:spcAft>
              <a:buClr>
                <a:schemeClr val="tx1"/>
              </a:buClr>
              <a:buSzPct val="60000"/>
              <a:buFont typeface="Wingdings" pitchFamily="2" charset="2"/>
              <a:buNone/>
              <a:defRPr/>
            </a:pPr>
            <a:r>
              <a:rPr kumimoji="0" lang="en-US" sz="2400" b="1">
                <a:solidFill>
                  <a:schemeClr val="bg1"/>
                </a:solidFill>
                <a:effectLst>
                  <a:outerShdw blurRad="38100" dist="38100" dir="2700000" algn="tl">
                    <a:srgbClr val="000000"/>
                  </a:outerShdw>
                </a:effectLst>
                <a:latin typeface="Tahoma" pitchFamily="34" charset="0"/>
              </a:rPr>
              <a:t>Behavioral</a:t>
            </a:r>
          </a:p>
        </p:txBody>
      </p:sp>
      <p:grpSp>
        <p:nvGrpSpPr>
          <p:cNvPr id="2" name="Group 7"/>
          <p:cNvGrpSpPr>
            <a:grpSpLocks/>
          </p:cNvGrpSpPr>
          <p:nvPr/>
        </p:nvGrpSpPr>
        <p:grpSpPr bwMode="auto">
          <a:xfrm>
            <a:off x="531813" y="3489325"/>
            <a:ext cx="7945437" cy="2009775"/>
            <a:chOff x="335" y="2198"/>
            <a:chExt cx="5005" cy="1266"/>
          </a:xfrm>
        </p:grpSpPr>
        <p:sp>
          <p:nvSpPr>
            <p:cNvPr id="27657" name="Rectangle 8"/>
            <p:cNvSpPr>
              <a:spLocks noChangeArrowheads="1"/>
            </p:cNvSpPr>
            <p:nvPr/>
          </p:nvSpPr>
          <p:spPr bwMode="auto">
            <a:xfrm>
              <a:off x="335"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p>
              <a:pPr algn="ctr"/>
              <a:endParaRPr lang="en-US"/>
            </a:p>
          </p:txBody>
        </p:sp>
        <p:sp>
          <p:nvSpPr>
            <p:cNvPr id="27658" name="Line 9"/>
            <p:cNvSpPr>
              <a:spLocks noChangeShapeType="1"/>
            </p:cNvSpPr>
            <p:nvPr/>
          </p:nvSpPr>
          <p:spPr bwMode="auto">
            <a:xfrm>
              <a:off x="1448" y="2602"/>
              <a:ext cx="0" cy="466"/>
            </a:xfrm>
            <a:prstGeom prst="line">
              <a:avLst/>
            </a:prstGeom>
            <a:noFill/>
            <a:ln w="76200">
              <a:solidFill>
                <a:srgbClr val="000000"/>
              </a:solidFill>
              <a:round/>
              <a:headEnd/>
              <a:tailEnd type="triangle" w="med" len="med"/>
            </a:ln>
          </p:spPr>
          <p:txBody>
            <a:bodyPr lIns="91430" tIns="45714" rIns="91430" bIns="45714"/>
            <a:lstStyle/>
            <a:p>
              <a:endParaRPr lang="en-US"/>
            </a:p>
          </p:txBody>
        </p:sp>
        <p:sp>
          <p:nvSpPr>
            <p:cNvPr id="27659" name="Text Box 10"/>
            <p:cNvSpPr txBox="1">
              <a:spLocks noChangeArrowheads="1"/>
            </p:cNvSpPr>
            <p:nvPr/>
          </p:nvSpPr>
          <p:spPr bwMode="auto">
            <a:xfrm>
              <a:off x="1474" y="2683"/>
              <a:ext cx="656" cy="165"/>
            </a:xfrm>
            <a:prstGeom prst="rect">
              <a:avLst/>
            </a:prstGeom>
            <a:noFill/>
            <a:ln w="9525" algn="ctr">
              <a:noFill/>
              <a:miter lim="800000"/>
              <a:headEnd/>
              <a:tailEnd/>
            </a:ln>
          </p:spPr>
          <p:txBody>
            <a:bodyPr wrap="none" lIns="91430" tIns="45714" rIns="91430" bIns="45714">
              <a:spAutoFit/>
            </a:bodyPr>
            <a:lstStyle/>
            <a:p>
              <a:r>
                <a:rPr lang="en-US" sz="1400" b="1"/>
                <a:t>Treatment</a:t>
              </a:r>
            </a:p>
          </p:txBody>
        </p:sp>
        <p:sp>
          <p:nvSpPr>
            <p:cNvPr id="27660" name="Rectangle 11"/>
            <p:cNvSpPr>
              <a:spLocks noChangeArrowheads="1"/>
            </p:cNvSpPr>
            <p:nvPr/>
          </p:nvSpPr>
          <p:spPr bwMode="auto">
            <a:xfrm>
              <a:off x="3114"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p>
              <a:endParaRPr lang="en-US"/>
            </a:p>
          </p:txBody>
        </p:sp>
        <p:sp>
          <p:nvSpPr>
            <p:cNvPr id="27661" name="Line 12"/>
            <p:cNvSpPr>
              <a:spLocks noChangeShapeType="1"/>
            </p:cNvSpPr>
            <p:nvPr/>
          </p:nvSpPr>
          <p:spPr bwMode="auto">
            <a:xfrm>
              <a:off x="4227" y="2602"/>
              <a:ext cx="0" cy="466"/>
            </a:xfrm>
            <a:prstGeom prst="line">
              <a:avLst/>
            </a:prstGeom>
            <a:noFill/>
            <a:ln w="76200">
              <a:solidFill>
                <a:srgbClr val="000000"/>
              </a:solidFill>
              <a:round/>
              <a:headEnd/>
              <a:tailEnd type="triangle" w="med" len="med"/>
            </a:ln>
          </p:spPr>
          <p:txBody>
            <a:bodyPr lIns="91430" tIns="45714" rIns="91430" bIns="45714"/>
            <a:lstStyle/>
            <a:p>
              <a:endParaRPr lang="en-US"/>
            </a:p>
          </p:txBody>
        </p:sp>
        <p:sp>
          <p:nvSpPr>
            <p:cNvPr id="27662" name="Text Box 13"/>
            <p:cNvSpPr txBox="1">
              <a:spLocks noChangeArrowheads="1"/>
            </p:cNvSpPr>
            <p:nvPr/>
          </p:nvSpPr>
          <p:spPr bwMode="auto">
            <a:xfrm>
              <a:off x="4247" y="2683"/>
              <a:ext cx="656" cy="165"/>
            </a:xfrm>
            <a:prstGeom prst="rect">
              <a:avLst/>
            </a:prstGeom>
            <a:noFill/>
            <a:ln w="9525" algn="ctr">
              <a:noFill/>
              <a:miter lim="800000"/>
              <a:headEnd/>
              <a:tailEnd/>
            </a:ln>
          </p:spPr>
          <p:txBody>
            <a:bodyPr wrap="none" lIns="91430" tIns="45714" rIns="91430" bIns="45714">
              <a:spAutoFit/>
            </a:bodyPr>
            <a:lstStyle/>
            <a:p>
              <a:r>
                <a:rPr lang="en-US" sz="1400" b="1"/>
                <a:t>Treatment</a:t>
              </a:r>
            </a:p>
          </p:txBody>
        </p:sp>
        <p:sp>
          <p:nvSpPr>
            <p:cNvPr id="27663" name="Text Box 14"/>
            <p:cNvSpPr txBox="1">
              <a:spLocks noChangeArrowheads="1"/>
            </p:cNvSpPr>
            <p:nvPr/>
          </p:nvSpPr>
          <p:spPr bwMode="auto">
            <a:xfrm>
              <a:off x="435" y="2327"/>
              <a:ext cx="2026" cy="227"/>
            </a:xfrm>
            <a:prstGeom prst="rect">
              <a:avLst/>
            </a:prstGeom>
            <a:noFill/>
            <a:ln w="9525" algn="ctr">
              <a:noFill/>
              <a:miter lim="800000"/>
              <a:headEnd/>
              <a:tailEnd/>
            </a:ln>
          </p:spPr>
          <p:txBody>
            <a:bodyPr wrap="none" lIns="91430" tIns="45714" rIns="91430" bIns="45714">
              <a:spAutoFit/>
            </a:bodyPr>
            <a:lstStyle/>
            <a:p>
              <a:r>
                <a:rPr lang="en-US" sz="2200"/>
                <a:t>The addiction to nicotine</a:t>
              </a:r>
            </a:p>
          </p:txBody>
        </p:sp>
        <p:sp>
          <p:nvSpPr>
            <p:cNvPr id="27664" name="Text Box 15"/>
            <p:cNvSpPr txBox="1">
              <a:spLocks noChangeArrowheads="1"/>
            </p:cNvSpPr>
            <p:nvPr/>
          </p:nvSpPr>
          <p:spPr bwMode="auto">
            <a:xfrm>
              <a:off x="396" y="3166"/>
              <a:ext cx="2104" cy="227"/>
            </a:xfrm>
            <a:prstGeom prst="rect">
              <a:avLst/>
            </a:prstGeom>
            <a:noFill/>
            <a:ln w="9525" algn="ctr">
              <a:noFill/>
              <a:miter lim="800000"/>
              <a:headEnd/>
              <a:tailEnd/>
            </a:ln>
          </p:spPr>
          <p:txBody>
            <a:bodyPr wrap="none" lIns="91430" tIns="45714" rIns="91430" bIns="45714">
              <a:spAutoFit/>
            </a:bodyPr>
            <a:lstStyle/>
            <a:p>
              <a:r>
                <a:rPr lang="en-US" sz="2200"/>
                <a:t>Medications for cessation</a:t>
              </a:r>
            </a:p>
          </p:txBody>
        </p:sp>
        <p:sp>
          <p:nvSpPr>
            <p:cNvPr id="27665" name="Text Box 16"/>
            <p:cNvSpPr txBox="1">
              <a:spLocks noChangeArrowheads="1"/>
            </p:cNvSpPr>
            <p:nvPr/>
          </p:nvSpPr>
          <p:spPr bwMode="auto">
            <a:xfrm>
              <a:off x="3136" y="2327"/>
              <a:ext cx="2183" cy="227"/>
            </a:xfrm>
            <a:prstGeom prst="rect">
              <a:avLst/>
            </a:prstGeom>
            <a:noFill/>
            <a:ln w="9525" algn="ctr">
              <a:noFill/>
              <a:miter lim="800000"/>
              <a:headEnd/>
              <a:tailEnd/>
            </a:ln>
          </p:spPr>
          <p:txBody>
            <a:bodyPr wrap="none" lIns="91430" tIns="45714" rIns="91430" bIns="45714">
              <a:spAutoFit/>
            </a:bodyPr>
            <a:lstStyle/>
            <a:p>
              <a:r>
                <a:rPr lang="en-US" sz="2200"/>
                <a:t>The habit of using tobacco</a:t>
              </a:r>
            </a:p>
          </p:txBody>
        </p:sp>
        <p:sp>
          <p:nvSpPr>
            <p:cNvPr id="27666" name="Text Box 17"/>
            <p:cNvSpPr txBox="1">
              <a:spLocks noChangeArrowheads="1"/>
            </p:cNvSpPr>
            <p:nvPr/>
          </p:nvSpPr>
          <p:spPr bwMode="auto">
            <a:xfrm>
              <a:off x="3155" y="3166"/>
              <a:ext cx="2144" cy="227"/>
            </a:xfrm>
            <a:prstGeom prst="rect">
              <a:avLst/>
            </a:prstGeom>
            <a:noFill/>
            <a:ln w="9525" algn="ctr">
              <a:noFill/>
              <a:miter lim="800000"/>
              <a:headEnd/>
              <a:tailEnd/>
            </a:ln>
          </p:spPr>
          <p:txBody>
            <a:bodyPr wrap="none" lIns="91430" tIns="45714" rIns="91430" bIns="45714">
              <a:spAutoFit/>
            </a:bodyPr>
            <a:lstStyle/>
            <a:p>
              <a:r>
                <a:rPr lang="en-US" sz="2200"/>
                <a:t>Behavior change program</a:t>
              </a:r>
            </a:p>
          </p:txBody>
        </p:sp>
      </p:grpSp>
      <p:sp>
        <p:nvSpPr>
          <p:cNvPr id="27656" name="Line 18"/>
          <p:cNvSpPr>
            <a:spLocks noChangeShapeType="1"/>
          </p:cNvSpPr>
          <p:nvPr/>
        </p:nvSpPr>
        <p:spPr bwMode="auto">
          <a:xfrm>
            <a:off x="4100513" y="3140075"/>
            <a:ext cx="773112" cy="0"/>
          </a:xfrm>
          <a:prstGeom prst="line">
            <a:avLst/>
          </a:prstGeom>
          <a:noFill/>
          <a:ln w="76200">
            <a:solidFill>
              <a:srgbClr val="000000"/>
            </a:solidFill>
            <a:round/>
            <a:headEnd type="triangle" w="med" len="med"/>
            <a:tailEnd type="triangle" w="med" len="med"/>
          </a:ln>
        </p:spPr>
        <p:txBody>
          <a:bodyPr lIns="91430" tIns="45714" rIns="91430" bIns="45714"/>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963012"/>
                                        </p:tgtEl>
                                        <p:attrNameLst>
                                          <p:attrName>style.visibility</p:attrName>
                                        </p:attrNameLst>
                                      </p:cBhvr>
                                      <p:to>
                                        <p:strVal val="visible"/>
                                      </p:to>
                                    </p:set>
                                    <p:animEffect transition="in" filter="dissolve">
                                      <p:cBhvr>
                                        <p:cTn id="11" dur="500"/>
                                        <p:tgtEl>
                                          <p:spTgt spid="196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RD_Hero.jpg"/>
          <p:cNvPicPr>
            <a:picLocks noChangeAspect="1"/>
          </p:cNvPicPr>
          <p:nvPr/>
        </p:nvPicPr>
        <p:blipFill>
          <a:blip r:embed="rId3" cstate="print"/>
          <a:stretch>
            <a:fillRect/>
          </a:stretch>
        </p:blipFill>
        <p:spPr>
          <a:xfrm>
            <a:off x="971538" y="4496156"/>
            <a:ext cx="7272338" cy="2348965"/>
          </a:xfrm>
          <a:prstGeom prst="rect">
            <a:avLst/>
          </a:prstGeom>
          <a:ln>
            <a:solidFill>
              <a:schemeClr val="bg1"/>
            </a:solidFill>
          </a:ln>
        </p:spPr>
      </p:pic>
      <p:sp>
        <p:nvSpPr>
          <p:cNvPr id="35842" name="Rectangle 2"/>
          <p:cNvSpPr>
            <a:spLocks noGrp="1" noChangeArrowheads="1"/>
          </p:cNvSpPr>
          <p:nvPr>
            <p:ph type="title" idx="4294967295"/>
          </p:nvPr>
        </p:nvSpPr>
        <p:spPr>
          <a:xfrm>
            <a:off x="1427163" y="550863"/>
            <a:ext cx="7507287" cy="1143000"/>
          </a:xfrm>
        </p:spPr>
        <p:txBody>
          <a:bodyPr/>
          <a:lstStyle/>
          <a:p>
            <a:pPr eaLnBrk="1" hangingPunct="1"/>
            <a:r>
              <a:rPr lang="en-US" smtClean="0"/>
              <a:t>TRANSDERMAL NICOTINE PATCH</a:t>
            </a:r>
            <a:r>
              <a:rPr lang="en-US" sz="3400" smtClean="0"/>
              <a:t/>
            </a:r>
            <a:br>
              <a:rPr lang="en-US" sz="3400" smtClean="0"/>
            </a:br>
            <a:r>
              <a:rPr lang="en-US" sz="2800" smtClean="0"/>
              <a:t>NicoDerm CQ</a:t>
            </a:r>
            <a:r>
              <a:rPr lang="en-US" sz="2800" i="1" smtClean="0"/>
              <a:t> </a:t>
            </a:r>
            <a:r>
              <a:rPr lang="en-US" sz="2800" smtClean="0"/>
              <a:t>(GlaxoSmithKline); generic</a:t>
            </a:r>
          </a:p>
        </p:txBody>
      </p:sp>
      <p:sp>
        <p:nvSpPr>
          <p:cNvPr id="35843" name="Rectangle 3"/>
          <p:cNvSpPr>
            <a:spLocks noGrp="1" noChangeArrowheads="1"/>
          </p:cNvSpPr>
          <p:nvPr>
            <p:ph type="body" sz="half" idx="4294967295"/>
          </p:nvPr>
        </p:nvSpPr>
        <p:spPr>
          <a:xfrm>
            <a:off x="762000" y="1927225"/>
            <a:ext cx="7562850" cy="3998913"/>
          </a:xfrm>
        </p:spPr>
        <p:txBody>
          <a:bodyPr/>
          <a:lstStyle/>
          <a:p>
            <a:pPr eaLnBrk="1" hangingPunct="1">
              <a:spcBef>
                <a:spcPct val="50000"/>
              </a:spcBef>
            </a:pPr>
            <a:r>
              <a:rPr lang="en-US" sz="2400" smtClean="0"/>
              <a:t>Nicotine is well absorbed across the skin</a:t>
            </a:r>
          </a:p>
          <a:p>
            <a:pPr eaLnBrk="1" hangingPunct="1">
              <a:spcBef>
                <a:spcPct val="50000"/>
              </a:spcBef>
            </a:pPr>
            <a:r>
              <a:rPr lang="en-US" sz="2400" smtClean="0"/>
              <a:t>Delivery to systemic circulation avoids hepatic first-pass metabolism</a:t>
            </a:r>
          </a:p>
          <a:p>
            <a:pPr eaLnBrk="1" hangingPunct="1">
              <a:spcBef>
                <a:spcPct val="50000"/>
              </a:spcBef>
            </a:pPr>
            <a:r>
              <a:rPr lang="en-US" sz="2400" smtClean="0"/>
              <a:t>Plasma nicotine levels are lower and fluctuate less than with smoking</a:t>
            </a:r>
          </a:p>
        </p:txBody>
      </p:sp>
      <p:sp>
        <p:nvSpPr>
          <p:cNvPr id="6" name="Rectangle 5"/>
          <p:cNvSpPr/>
          <p:nvPr/>
        </p:nvSpPr>
        <p:spPr bwMode="auto">
          <a:xfrm>
            <a:off x="0" y="4211392"/>
            <a:ext cx="9131122" cy="386366"/>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30" tIns="45714" rIns="91430" bIns="45714" numCol="1" rtlCol="0" anchor="t" anchorCtr="0" compatLnSpc="1">
            <a:prstTxWarp prst="textNoShape">
              <a:avLst/>
            </a:prstTxWarp>
          </a:bodyPr>
          <a:lstStyle/>
          <a:p>
            <a:pPr marL="0" marR="0" indent="0" algn="l" defTabSz="914400" rtl="0" eaLnBrk="0" fontAlgn="base" latinLnBrk="0" hangingPunct="0">
              <a:lnSpc>
                <a:spcPct val="80000"/>
              </a:lnSpc>
              <a:spcBef>
                <a:spcPct val="30000"/>
              </a:spcBef>
              <a:spcAft>
                <a:spcPct val="0"/>
              </a:spcAft>
              <a:buClrTx/>
              <a:buSzTx/>
              <a:buFontTx/>
              <a:buNone/>
              <a:tabLst/>
            </a:pPr>
            <a:endParaRPr kumimoji="1" lang="en-US" sz="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rot="16200000">
            <a:off x="-294067" y="5360832"/>
            <a:ext cx="2582213" cy="386366"/>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30" tIns="45714" rIns="91430" bIns="45714" numCol="1" rtlCol="0" anchor="t" anchorCtr="0" compatLnSpc="1">
            <a:prstTxWarp prst="textNoShape">
              <a:avLst/>
            </a:prstTxWarp>
          </a:bodyPr>
          <a:lstStyle/>
          <a:p>
            <a:pPr marL="0" marR="0" indent="0" algn="l" defTabSz="914400" rtl="0" eaLnBrk="0" fontAlgn="base" latinLnBrk="0" hangingPunct="0">
              <a:lnSpc>
                <a:spcPct val="80000"/>
              </a:lnSpc>
              <a:spcBef>
                <a:spcPct val="30000"/>
              </a:spcBef>
              <a:spcAft>
                <a:spcPct val="0"/>
              </a:spcAft>
              <a:buClrTx/>
              <a:buSzTx/>
              <a:buFontTx/>
              <a:buNone/>
              <a:tabLst/>
            </a:pPr>
            <a:endParaRPr kumimoji="1" lang="en-US" sz="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sz="3400" smtClean="0"/>
              <a:t>TRANSDERMAL NICOTINE PATCH:</a:t>
            </a:r>
            <a:br>
              <a:rPr lang="en-US" sz="3400" smtClean="0"/>
            </a:br>
            <a:r>
              <a:rPr lang="en-US" sz="3400" smtClean="0"/>
              <a:t>PREPARATION COMPARISON</a:t>
            </a:r>
          </a:p>
        </p:txBody>
      </p:sp>
      <p:graphicFrame>
        <p:nvGraphicFramePr>
          <p:cNvPr id="42011" name="Group 27"/>
          <p:cNvGraphicFramePr>
            <a:graphicFrameLocks noGrp="1"/>
          </p:cNvGraphicFramePr>
          <p:nvPr/>
        </p:nvGraphicFramePr>
        <p:xfrm>
          <a:off x="887413" y="2276475"/>
          <a:ext cx="7116762" cy="3538538"/>
        </p:xfrm>
        <a:graphic>
          <a:graphicData uri="http://schemas.openxmlformats.org/drawingml/2006/table">
            <a:tbl>
              <a:tblPr/>
              <a:tblGrid>
                <a:gridCol w="2365375"/>
                <a:gridCol w="2300287"/>
                <a:gridCol w="2451100"/>
              </a:tblGrid>
              <a:tr h="704850">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bg1"/>
                          </a:solidFill>
                          <a:effectLst/>
                          <a:latin typeface="Tahoma" charset="0"/>
                          <a:cs typeface="Arial" charset="0"/>
                        </a:rPr>
                        <a:t>Product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bg1"/>
                          </a:solidFill>
                          <a:effectLst/>
                          <a:latin typeface="Tahoma" charset="0"/>
                          <a:cs typeface="Arial" charset="0"/>
                        </a:rPr>
                        <a:t>NicoDerm CQ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1" i="0" u="none" strike="noStrike" cap="none" normalizeH="0" baseline="0" smtClean="0">
                          <a:ln>
                            <a:noFill/>
                          </a:ln>
                          <a:solidFill>
                            <a:schemeClr val="bg1"/>
                          </a:solidFill>
                          <a:effectLst/>
                          <a:latin typeface="Tahoma" charset="0"/>
                          <a:cs typeface="Arial" charset="0"/>
                        </a:rPr>
                        <a:t>Generic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895350">
                <a:tc>
                  <a:txBody>
                    <a:bodyPr/>
                    <a:lstStyle/>
                    <a:p>
                      <a:pPr marL="0" marR="0" lvl="0" indent="0" algn="l" defTabSz="914400" rtl="0" eaLnBrk="1" fontAlgn="base" latinLnBrk="0" hangingPunct="1">
                        <a:lnSpc>
                          <a:spcPct val="100000"/>
                        </a:lnSpc>
                        <a:spcBef>
                          <a:spcPct val="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Nicotine delivery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A9E3"/>
                    </a:solidFill>
                  </a:tcPr>
                </a:tc>
                <a:tc>
                  <a:txBody>
                    <a:bodyPr/>
                    <a:lstStyle/>
                    <a:p>
                      <a:pPr marL="0" marR="0" lvl="0" indent="0" algn="ctr" defTabSz="914400" rtl="0" eaLnBrk="1" fontAlgn="base" latinLnBrk="0" hangingPunct="1">
                        <a:lnSpc>
                          <a:spcPct val="170000"/>
                        </a:lnSpc>
                        <a:spcBef>
                          <a:spcPct val="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24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A9E3"/>
                    </a:solidFill>
                  </a:tcPr>
                </a:tc>
                <a:tc>
                  <a:txBody>
                    <a:bodyPr/>
                    <a:lstStyle/>
                    <a:p>
                      <a:pPr marL="0" marR="0" lvl="0" indent="0" algn="ctr" defTabSz="914400" rtl="0" eaLnBrk="1" fontAlgn="base" latinLnBrk="0" hangingPunct="1">
                        <a:lnSpc>
                          <a:spcPct val="170000"/>
                        </a:lnSpc>
                        <a:spcBef>
                          <a:spcPct val="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24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A9E3"/>
                    </a:solidFill>
                  </a:tcPr>
                </a:tc>
              </a:tr>
              <a:tr h="566738">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Availability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OTC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Rx/OTC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r>
              <a:tr h="1370013">
                <a:tc>
                  <a:txBody>
                    <a:bodyPr/>
                    <a:lstStyle/>
                    <a:p>
                      <a:pPr marL="0" marR="0" lvl="0" indent="0" algn="l"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Patch strengths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7 mg</a:t>
                      </a:r>
                    </a:p>
                    <a:p>
                      <a:pPr marL="0" marR="0" lvl="0" indent="0" algn="ctr" defTabSz="914400" rtl="0" eaLnBrk="1" fontAlgn="base" latinLnBrk="0" hangingPunct="1">
                        <a:lnSpc>
                          <a:spcPct val="100000"/>
                        </a:lnSpc>
                        <a:spcBef>
                          <a:spcPct val="25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14 mg</a:t>
                      </a:r>
                    </a:p>
                    <a:p>
                      <a:pPr marL="0" marR="0" lvl="0" indent="0" algn="ctr" defTabSz="914400" rtl="0" eaLnBrk="1" fontAlgn="base" latinLnBrk="0" hangingPunct="1">
                        <a:lnSpc>
                          <a:spcPct val="100000"/>
                        </a:lnSpc>
                        <a:spcBef>
                          <a:spcPct val="25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21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ctr" defTabSz="914400" rtl="0" eaLnBrk="1" fontAlgn="base" latinLnBrk="0" hangingPunct="1">
                        <a:lnSpc>
                          <a:spcPct val="100000"/>
                        </a:lnSpc>
                        <a:spcBef>
                          <a:spcPct val="25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7 mg</a:t>
                      </a:r>
                    </a:p>
                    <a:p>
                      <a:pPr marL="0" marR="0" lvl="0" indent="0" algn="ctr" defTabSz="914400" rtl="0" eaLnBrk="1" fontAlgn="base" latinLnBrk="0" hangingPunct="1">
                        <a:lnSpc>
                          <a:spcPct val="100000"/>
                        </a:lnSpc>
                        <a:spcBef>
                          <a:spcPct val="25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14 mg</a:t>
                      </a:r>
                    </a:p>
                    <a:p>
                      <a:pPr marL="0" marR="0" lvl="0" indent="0" algn="ctr" defTabSz="914400" rtl="0" eaLnBrk="1" fontAlgn="base" latinLnBrk="0" hangingPunct="1">
                        <a:lnSpc>
                          <a:spcPct val="100000"/>
                        </a:lnSpc>
                        <a:spcBef>
                          <a:spcPct val="25000"/>
                        </a:spcBef>
                        <a:spcAft>
                          <a:spcPct val="0"/>
                        </a:spcAft>
                        <a:buClr>
                          <a:schemeClr val="tx1"/>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charset="0"/>
                          <a:cs typeface="Arial" charset="0"/>
                        </a:rPr>
                        <a:t>21 mg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93DB"/>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sz="3400" smtClean="0"/>
              <a:t>TRANSDERMAL NICOTINE PATCH: DOSING</a:t>
            </a:r>
          </a:p>
        </p:txBody>
      </p:sp>
      <p:graphicFrame>
        <p:nvGraphicFramePr>
          <p:cNvPr id="2390019" name="Group 3"/>
          <p:cNvGraphicFramePr>
            <a:graphicFrameLocks noGrp="1"/>
          </p:cNvGraphicFramePr>
          <p:nvPr/>
        </p:nvGraphicFramePr>
        <p:xfrm>
          <a:off x="671513" y="2278063"/>
          <a:ext cx="7924800" cy="3708908"/>
        </p:xfrm>
        <a:graphic>
          <a:graphicData uri="http://schemas.openxmlformats.org/drawingml/2006/table">
            <a:tbl>
              <a:tblPr/>
              <a:tblGrid>
                <a:gridCol w="2085975"/>
                <a:gridCol w="2867025"/>
                <a:gridCol w="2971800"/>
              </a:tblGrid>
              <a:tr h="673100">
                <a:tc>
                  <a:txBody>
                    <a:bodyPr/>
                    <a:lstStyle/>
                    <a:p>
                      <a:pPr marL="0" marR="0" lvl="0" indent="0" algn="ctr"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200" b="1" i="0" u="none" strike="noStrike" cap="none" normalizeH="0" baseline="0" smtClean="0">
                          <a:ln>
                            <a:noFill/>
                          </a:ln>
                          <a:solidFill>
                            <a:schemeClr val="bg1"/>
                          </a:solidFill>
                          <a:effectLst/>
                          <a:latin typeface="Tahoma" charset="0"/>
                          <a:cs typeface="Arial" charset="0"/>
                        </a:rPr>
                        <a:t>Product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200" b="1" i="0" u="none" strike="noStrike" cap="none" normalizeH="0" baseline="0" smtClean="0">
                          <a:ln>
                            <a:noFill/>
                          </a:ln>
                          <a:solidFill>
                            <a:schemeClr val="bg1"/>
                          </a:solidFill>
                          <a:effectLst/>
                          <a:latin typeface="Tahoma" charset="0"/>
                          <a:cs typeface="Arial" charset="0"/>
                        </a:rPr>
                        <a:t>Light Smoker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100000"/>
                        </a:spcBef>
                        <a:spcAft>
                          <a:spcPct val="0"/>
                        </a:spcAft>
                        <a:buClr>
                          <a:schemeClr val="tx1"/>
                        </a:buClr>
                        <a:buSzPct val="60000"/>
                        <a:buFont typeface="Wingdings" pitchFamily="2" charset="2"/>
                        <a:buNone/>
                        <a:tabLst/>
                      </a:pPr>
                      <a:r>
                        <a:rPr kumimoji="0" lang="en-US" sz="2200" b="1" i="0" u="none" strike="noStrike" cap="none" normalizeH="0" baseline="0" smtClean="0">
                          <a:ln>
                            <a:noFill/>
                          </a:ln>
                          <a:solidFill>
                            <a:schemeClr val="bg1"/>
                          </a:solidFill>
                          <a:effectLst/>
                          <a:latin typeface="Tahoma" charset="0"/>
                          <a:cs typeface="Arial" charset="0"/>
                        </a:rPr>
                        <a:t>Heavy Smoker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798513">
                <a:tc>
                  <a:txBody>
                    <a:bodyPr/>
                    <a:lstStyle/>
                    <a:p>
                      <a:pPr marL="0" marR="0" lvl="0" indent="0" algn="ctr"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NicoDerm CQ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charset="0"/>
                          <a:cs typeface="Arial" charset="0"/>
                          <a:sym typeface="Symbol" pitchFamily="18" charset="2"/>
                        </a:rPr>
                        <a:t></a:t>
                      </a:r>
                      <a:r>
                        <a:rPr kumimoji="0" lang="en-US" sz="1800" b="1" i="0" u="none" strike="noStrike" cap="none" normalizeH="0" baseline="0" smtClean="0">
                          <a:ln>
                            <a:noFill/>
                          </a:ln>
                          <a:solidFill>
                            <a:schemeClr val="tx1"/>
                          </a:solidFill>
                          <a:effectLst/>
                          <a:latin typeface="Tahoma" charset="0"/>
                          <a:cs typeface="Arial" charset="0"/>
                        </a:rPr>
                        <a:t>10 cigarettes/day</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2 (14 mg x 6 weeks)</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3 (7 mg x 2 weeks)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c>
                  <a:txBody>
                    <a:bodyPr/>
                    <a:lstStyle/>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charset="0"/>
                          <a:cs typeface="Arial" charset="0"/>
                        </a:rPr>
                        <a:t>&gt;10 cigarettes/day</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1 (21 mg x 6 weeks)</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2 (14 mg x 2 weeks)</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3 (7 mg x 2 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93DB"/>
                    </a:solidFill>
                  </a:tcPr>
                </a:tc>
              </a:tr>
              <a:tr h="800100">
                <a:tc>
                  <a:txBody>
                    <a:bodyPr/>
                    <a:lstStyle/>
                    <a:p>
                      <a:pPr marL="0" marR="0" lvl="0" indent="0" algn="ctr"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Generic </a:t>
                      </a:r>
                    </a:p>
                    <a:p>
                      <a:pPr marL="0" marR="0" lvl="0" indent="0" algn="ctr"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(formerly Habitrol)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D6DCF"/>
                    </a:solidFill>
                  </a:tcPr>
                </a:tc>
                <a:tc>
                  <a:txBody>
                    <a:bodyPr/>
                    <a:lstStyle/>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charset="0"/>
                          <a:cs typeface="Arial" charset="0"/>
                          <a:sym typeface="Symbol" pitchFamily="18" charset="2"/>
                        </a:rPr>
                        <a:t></a:t>
                      </a:r>
                      <a:r>
                        <a:rPr kumimoji="0" lang="en-US" sz="1800" b="1" i="0" u="none" strike="noStrike" cap="none" normalizeH="0" baseline="0" smtClean="0">
                          <a:ln>
                            <a:noFill/>
                          </a:ln>
                          <a:solidFill>
                            <a:schemeClr val="tx1"/>
                          </a:solidFill>
                          <a:effectLst/>
                          <a:latin typeface="Tahoma" charset="0"/>
                          <a:cs typeface="Arial" charset="0"/>
                        </a:rPr>
                        <a:t>10 cigarettes/day</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2 (14 mg x 6 weeks)</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3 (7 mg x 2 weeks)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D6DCF"/>
                    </a:solidFill>
                  </a:tcPr>
                </a:tc>
                <a:tc>
                  <a:txBody>
                    <a:bodyPr/>
                    <a:lstStyle/>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charset="0"/>
                          <a:cs typeface="Arial" charset="0"/>
                          <a:sym typeface="Symbol" pitchFamily="18" charset="2"/>
                        </a:rPr>
                        <a:t>&gt;</a:t>
                      </a:r>
                      <a:r>
                        <a:rPr kumimoji="0" lang="en-US" sz="1800" b="1" i="0" u="none" strike="noStrike" cap="none" normalizeH="0" baseline="0" smtClean="0">
                          <a:ln>
                            <a:noFill/>
                          </a:ln>
                          <a:solidFill>
                            <a:schemeClr val="tx1"/>
                          </a:solidFill>
                          <a:effectLst/>
                          <a:latin typeface="Tahoma" charset="0"/>
                          <a:cs typeface="Arial" charset="0"/>
                        </a:rPr>
                        <a:t>10 cigarettes/day</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1 (21 mg x 4 weeks)</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2 (14 mg x 2 weeks)</a:t>
                      </a:r>
                    </a:p>
                    <a:p>
                      <a:pPr marL="0" marR="0" lvl="0" indent="0" algn="l" defTabSz="914400" rtl="0" eaLnBrk="1" fontAlgn="base" latinLnBrk="0" hangingPunct="1">
                        <a:lnSpc>
                          <a:spcPct val="100000"/>
                        </a:lnSpc>
                        <a:spcBef>
                          <a:spcPct val="40000"/>
                        </a:spcBef>
                        <a:spcAft>
                          <a:spcPct val="0"/>
                        </a:spcAft>
                        <a:buClr>
                          <a:schemeClr val="tx1"/>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charset="0"/>
                          <a:cs typeface="Arial" charset="0"/>
                        </a:rPr>
                        <a:t>Step 3 (7 mg x 2 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D6DCF"/>
                    </a:solid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sz="3400" smtClean="0"/>
              <a:t>TRANSDERMAL NICOTINE PATCH:</a:t>
            </a:r>
            <a:br>
              <a:rPr lang="en-US" sz="3400" smtClean="0"/>
            </a:br>
            <a:r>
              <a:rPr lang="en-US" sz="3400" smtClean="0"/>
              <a:t>DIRECTIONS for USE</a:t>
            </a:r>
          </a:p>
        </p:txBody>
      </p:sp>
      <p:sp>
        <p:nvSpPr>
          <p:cNvPr id="38915" name="Rectangle 3"/>
          <p:cNvSpPr>
            <a:spLocks noGrp="1" noChangeArrowheads="1"/>
          </p:cNvSpPr>
          <p:nvPr>
            <p:ph type="body" idx="4294967295"/>
          </p:nvPr>
        </p:nvSpPr>
        <p:spPr>
          <a:xfrm>
            <a:off x="876300" y="2114550"/>
            <a:ext cx="5638800" cy="4360863"/>
          </a:xfrm>
        </p:spPr>
        <p:txBody>
          <a:bodyPr/>
          <a:lstStyle/>
          <a:p>
            <a:pPr marL="228600" indent="-228600" eaLnBrk="1" hangingPunct="1">
              <a:spcBef>
                <a:spcPct val="50000"/>
              </a:spcBef>
            </a:pPr>
            <a:r>
              <a:rPr lang="en-US" sz="2600" smtClean="0"/>
              <a:t>Choose an area of skin on the upper body or upper outer part of the arm</a:t>
            </a:r>
          </a:p>
          <a:p>
            <a:pPr marL="228600" indent="-228600" eaLnBrk="1" hangingPunct="1">
              <a:spcBef>
                <a:spcPct val="50000"/>
              </a:spcBef>
            </a:pPr>
            <a:r>
              <a:rPr lang="en-US" sz="2600" smtClean="0"/>
              <a:t>Make sure skin is clean, dry, hairless, and not irritated</a:t>
            </a:r>
          </a:p>
          <a:p>
            <a:pPr marL="228600" indent="-228600" eaLnBrk="1" hangingPunct="1">
              <a:spcBef>
                <a:spcPct val="50000"/>
              </a:spcBef>
            </a:pPr>
            <a:r>
              <a:rPr lang="en-US" sz="2600" smtClean="0"/>
              <a:t>Apply patch to different area each day</a:t>
            </a:r>
          </a:p>
          <a:p>
            <a:pPr marL="228600" indent="-228600" eaLnBrk="1" hangingPunct="1">
              <a:spcBef>
                <a:spcPct val="50000"/>
              </a:spcBef>
            </a:pPr>
            <a:r>
              <a:rPr lang="en-US" sz="2600" smtClean="0"/>
              <a:t>Do not use same area again for at least 1 week</a:t>
            </a:r>
          </a:p>
        </p:txBody>
      </p:sp>
      <p:sp>
        <p:nvSpPr>
          <p:cNvPr id="38916" name="Rectangle 4"/>
          <p:cNvSpPr>
            <a:spLocks noChangeArrowheads="1"/>
          </p:cNvSpPr>
          <p:nvPr/>
        </p:nvSpPr>
        <p:spPr bwMode="auto">
          <a:xfrm>
            <a:off x="6858000" y="2419350"/>
            <a:ext cx="2019300" cy="1200150"/>
          </a:xfrm>
          <a:prstGeom prst="rect">
            <a:avLst/>
          </a:prstGeom>
          <a:gradFill rotWithShape="0">
            <a:gsLst>
              <a:gs pos="0">
                <a:srgbClr val="1D21C7"/>
              </a:gs>
              <a:gs pos="50000">
                <a:srgbClr val="6464CC"/>
              </a:gs>
              <a:gs pos="100000">
                <a:srgbClr val="1D21C7"/>
              </a:gs>
            </a:gsLst>
            <a:lin ang="2700000" scaled="1"/>
          </a:gradFill>
          <a:ln w="9525">
            <a:noFill/>
            <a:miter lim="800000"/>
            <a:headEnd/>
            <a:tailEnd/>
          </a:ln>
        </p:spPr>
        <p:txBody>
          <a:bodyPr wrap="none" anchor="ctr"/>
          <a:lstStyle/>
          <a:p>
            <a:endParaRPr lang="en-US">
              <a:cs typeface="Arial" pitchFamily="34" charset="0"/>
            </a:endParaRPr>
          </a:p>
        </p:txBody>
      </p:sp>
      <p:sp>
        <p:nvSpPr>
          <p:cNvPr id="38917" name="Freeform 5"/>
          <p:cNvSpPr>
            <a:spLocks/>
          </p:cNvSpPr>
          <p:nvPr/>
        </p:nvSpPr>
        <p:spPr bwMode="auto">
          <a:xfrm>
            <a:off x="6710363" y="1744663"/>
            <a:ext cx="2338387" cy="4267200"/>
          </a:xfrm>
          <a:custGeom>
            <a:avLst/>
            <a:gdLst>
              <a:gd name="T0" fmla="*/ 2147483647 w 3498"/>
              <a:gd name="T1" fmla="*/ 2147483647 h 7172"/>
              <a:gd name="T2" fmla="*/ 2147483647 w 3498"/>
              <a:gd name="T3" fmla="*/ 2147483647 h 7172"/>
              <a:gd name="T4" fmla="*/ 2147483647 w 3498"/>
              <a:gd name="T5" fmla="*/ 2147483647 h 7172"/>
              <a:gd name="T6" fmla="*/ 2147483647 w 3498"/>
              <a:gd name="T7" fmla="*/ 2147483647 h 7172"/>
              <a:gd name="T8" fmla="*/ 2147483647 w 3498"/>
              <a:gd name="T9" fmla="*/ 2147483647 h 7172"/>
              <a:gd name="T10" fmla="*/ 2147483647 w 3498"/>
              <a:gd name="T11" fmla="*/ 2147483647 h 7172"/>
              <a:gd name="T12" fmla="*/ 2147483647 w 3498"/>
              <a:gd name="T13" fmla="*/ 2147483647 h 7172"/>
              <a:gd name="T14" fmla="*/ 2147483647 w 3498"/>
              <a:gd name="T15" fmla="*/ 2147483647 h 7172"/>
              <a:gd name="T16" fmla="*/ 2147483647 w 3498"/>
              <a:gd name="T17" fmla="*/ 2147483647 h 7172"/>
              <a:gd name="T18" fmla="*/ 2147483647 w 3498"/>
              <a:gd name="T19" fmla="*/ 2147483647 h 7172"/>
              <a:gd name="T20" fmla="*/ 2147483647 w 3498"/>
              <a:gd name="T21" fmla="*/ 2147483647 h 7172"/>
              <a:gd name="T22" fmla="*/ 2147483647 w 3498"/>
              <a:gd name="T23" fmla="*/ 2147483647 h 7172"/>
              <a:gd name="T24" fmla="*/ 2147483647 w 3498"/>
              <a:gd name="T25" fmla="*/ 2147483647 h 7172"/>
              <a:gd name="T26" fmla="*/ 2147483647 w 3498"/>
              <a:gd name="T27" fmla="*/ 2147483647 h 7172"/>
              <a:gd name="T28" fmla="*/ 2147483647 w 3498"/>
              <a:gd name="T29" fmla="*/ 2147483647 h 7172"/>
              <a:gd name="T30" fmla="*/ 2147483647 w 3498"/>
              <a:gd name="T31" fmla="*/ 2147483647 h 7172"/>
              <a:gd name="T32" fmla="*/ 2147483647 w 3498"/>
              <a:gd name="T33" fmla="*/ 2147483647 h 7172"/>
              <a:gd name="T34" fmla="*/ 2147483647 w 3498"/>
              <a:gd name="T35" fmla="*/ 2147483647 h 7172"/>
              <a:gd name="T36" fmla="*/ 2147483647 w 3498"/>
              <a:gd name="T37" fmla="*/ 2147483647 h 7172"/>
              <a:gd name="T38" fmla="*/ 2147483647 w 3498"/>
              <a:gd name="T39" fmla="*/ 2147483647 h 7172"/>
              <a:gd name="T40" fmla="*/ 2147483647 w 3498"/>
              <a:gd name="T41" fmla="*/ 2147483647 h 7172"/>
              <a:gd name="T42" fmla="*/ 2147483647 w 3498"/>
              <a:gd name="T43" fmla="*/ 2147483647 h 7172"/>
              <a:gd name="T44" fmla="*/ 2147483647 w 3498"/>
              <a:gd name="T45" fmla="*/ 2147483647 h 7172"/>
              <a:gd name="T46" fmla="*/ 2147483647 w 3498"/>
              <a:gd name="T47" fmla="*/ 2147483647 h 7172"/>
              <a:gd name="T48" fmla="*/ 2147483647 w 3498"/>
              <a:gd name="T49" fmla="*/ 2147483647 h 7172"/>
              <a:gd name="T50" fmla="*/ 2147483647 w 3498"/>
              <a:gd name="T51" fmla="*/ 2147483647 h 7172"/>
              <a:gd name="T52" fmla="*/ 2147483647 w 3498"/>
              <a:gd name="T53" fmla="*/ 2147483647 h 7172"/>
              <a:gd name="T54" fmla="*/ 2147483647 w 3498"/>
              <a:gd name="T55" fmla="*/ 2147483647 h 7172"/>
              <a:gd name="T56" fmla="*/ 2147483647 w 3498"/>
              <a:gd name="T57" fmla="*/ 2147483647 h 7172"/>
              <a:gd name="T58" fmla="*/ 2147483647 w 3498"/>
              <a:gd name="T59" fmla="*/ 2147483647 h 7172"/>
              <a:gd name="T60" fmla="*/ 2147483647 w 3498"/>
              <a:gd name="T61" fmla="*/ 2147483647 h 7172"/>
              <a:gd name="T62" fmla="*/ 2147483647 w 3498"/>
              <a:gd name="T63" fmla="*/ 2147483647 h 7172"/>
              <a:gd name="T64" fmla="*/ 2147483647 w 3498"/>
              <a:gd name="T65" fmla="*/ 2147483647 h 7172"/>
              <a:gd name="T66" fmla="*/ 2147483647 w 3498"/>
              <a:gd name="T67" fmla="*/ 2147483647 h 7172"/>
              <a:gd name="T68" fmla="*/ 2147483647 w 3498"/>
              <a:gd name="T69" fmla="*/ 2147483647 h 7172"/>
              <a:gd name="T70" fmla="*/ 2147483647 w 3498"/>
              <a:gd name="T71" fmla="*/ 2147483647 h 7172"/>
              <a:gd name="T72" fmla="*/ 2147483647 w 3498"/>
              <a:gd name="T73" fmla="*/ 2147483647 h 7172"/>
              <a:gd name="T74" fmla="*/ 2147483647 w 3498"/>
              <a:gd name="T75" fmla="*/ 2147483647 h 7172"/>
              <a:gd name="T76" fmla="*/ 2147483647 w 3498"/>
              <a:gd name="T77" fmla="*/ 2147483647 h 7172"/>
              <a:gd name="T78" fmla="*/ 2147483647 w 3498"/>
              <a:gd name="T79" fmla="*/ 2147483647 h 7172"/>
              <a:gd name="T80" fmla="*/ 2147483647 w 3498"/>
              <a:gd name="T81" fmla="*/ 2147483647 h 7172"/>
              <a:gd name="T82" fmla="*/ 2147483647 w 3498"/>
              <a:gd name="T83" fmla="*/ 2147483647 h 7172"/>
              <a:gd name="T84" fmla="*/ 2147483647 w 3498"/>
              <a:gd name="T85" fmla="*/ 2147483647 h 7172"/>
              <a:gd name="T86" fmla="*/ 2147483647 w 3498"/>
              <a:gd name="T87" fmla="*/ 2147483647 h 7172"/>
              <a:gd name="T88" fmla="*/ 2147483647 w 3498"/>
              <a:gd name="T89" fmla="*/ 2147483647 h 7172"/>
              <a:gd name="T90" fmla="*/ 2147483647 w 3498"/>
              <a:gd name="T91" fmla="*/ 2147483647 h 7172"/>
              <a:gd name="T92" fmla="*/ 2147483647 w 3498"/>
              <a:gd name="T93" fmla="*/ 2147483647 h 7172"/>
              <a:gd name="T94" fmla="*/ 2147483647 w 3498"/>
              <a:gd name="T95" fmla="*/ 2147483647 h 7172"/>
              <a:gd name="T96" fmla="*/ 2147483647 w 3498"/>
              <a:gd name="T97" fmla="*/ 2147483647 h 7172"/>
              <a:gd name="T98" fmla="*/ 2147483647 w 3498"/>
              <a:gd name="T99" fmla="*/ 2147483647 h 7172"/>
              <a:gd name="T100" fmla="*/ 2147483647 w 3498"/>
              <a:gd name="T101" fmla="*/ 2147483647 h 7172"/>
              <a:gd name="T102" fmla="*/ 2147483647 w 3498"/>
              <a:gd name="T103" fmla="*/ 2147483647 h 7172"/>
              <a:gd name="T104" fmla="*/ 2147483647 w 3498"/>
              <a:gd name="T105" fmla="*/ 2147483647 h 7172"/>
              <a:gd name="T106" fmla="*/ 2147483647 w 3498"/>
              <a:gd name="T107" fmla="*/ 2147483647 h 7172"/>
              <a:gd name="T108" fmla="*/ 2147483647 w 3498"/>
              <a:gd name="T109" fmla="*/ 2147483647 h 7172"/>
              <a:gd name="T110" fmla="*/ 2147483647 w 3498"/>
              <a:gd name="T111" fmla="*/ 2147483647 h 7172"/>
              <a:gd name="T112" fmla="*/ 2147483647 w 3498"/>
              <a:gd name="T113" fmla="*/ 2147483647 h 7172"/>
              <a:gd name="T114" fmla="*/ 2147483647 w 3498"/>
              <a:gd name="T115" fmla="*/ 2147483647 h 7172"/>
              <a:gd name="T116" fmla="*/ 2147483647 w 3498"/>
              <a:gd name="T117" fmla="*/ 2147483647 h 7172"/>
              <a:gd name="T118" fmla="*/ 2147483647 w 3498"/>
              <a:gd name="T119" fmla="*/ 2147483647 h 7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98"/>
              <a:gd name="T181" fmla="*/ 0 h 7172"/>
              <a:gd name="T182" fmla="*/ 3498 w 3498"/>
              <a:gd name="T183" fmla="*/ 7172 h 7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98" h="7172">
                <a:moveTo>
                  <a:pt x="1749" y="0"/>
                </a:moveTo>
                <a:lnTo>
                  <a:pt x="1842" y="8"/>
                </a:lnTo>
                <a:lnTo>
                  <a:pt x="1917" y="40"/>
                </a:lnTo>
                <a:lnTo>
                  <a:pt x="1979" y="83"/>
                </a:lnTo>
                <a:lnTo>
                  <a:pt x="2026" y="143"/>
                </a:lnTo>
                <a:lnTo>
                  <a:pt x="2055" y="211"/>
                </a:lnTo>
                <a:lnTo>
                  <a:pt x="2072" y="285"/>
                </a:lnTo>
                <a:lnTo>
                  <a:pt x="2079" y="365"/>
                </a:lnTo>
                <a:lnTo>
                  <a:pt x="2071" y="448"/>
                </a:lnTo>
                <a:lnTo>
                  <a:pt x="2085" y="419"/>
                </a:lnTo>
                <a:lnTo>
                  <a:pt x="2106" y="430"/>
                </a:lnTo>
                <a:lnTo>
                  <a:pt x="2119" y="469"/>
                </a:lnTo>
                <a:lnTo>
                  <a:pt x="2119" y="517"/>
                </a:lnTo>
                <a:lnTo>
                  <a:pt x="2107" y="578"/>
                </a:lnTo>
                <a:lnTo>
                  <a:pt x="2088" y="656"/>
                </a:lnTo>
                <a:lnTo>
                  <a:pt x="2058" y="715"/>
                </a:lnTo>
                <a:lnTo>
                  <a:pt x="2018" y="738"/>
                </a:lnTo>
                <a:lnTo>
                  <a:pt x="2015" y="752"/>
                </a:lnTo>
                <a:lnTo>
                  <a:pt x="2007" y="790"/>
                </a:lnTo>
                <a:lnTo>
                  <a:pt x="1991" y="838"/>
                </a:lnTo>
                <a:lnTo>
                  <a:pt x="1967" y="877"/>
                </a:lnTo>
                <a:lnTo>
                  <a:pt x="1967" y="1067"/>
                </a:lnTo>
                <a:lnTo>
                  <a:pt x="2011" y="1078"/>
                </a:lnTo>
                <a:lnTo>
                  <a:pt x="2063" y="1102"/>
                </a:lnTo>
                <a:lnTo>
                  <a:pt x="2120" y="1129"/>
                </a:lnTo>
                <a:lnTo>
                  <a:pt x="2179" y="1161"/>
                </a:lnTo>
                <a:lnTo>
                  <a:pt x="2235" y="1195"/>
                </a:lnTo>
                <a:lnTo>
                  <a:pt x="2280" y="1225"/>
                </a:lnTo>
                <a:lnTo>
                  <a:pt x="2314" y="1248"/>
                </a:lnTo>
                <a:lnTo>
                  <a:pt x="2328" y="1261"/>
                </a:lnTo>
                <a:lnTo>
                  <a:pt x="2343" y="1262"/>
                </a:lnTo>
                <a:lnTo>
                  <a:pt x="2381" y="1269"/>
                </a:lnTo>
                <a:lnTo>
                  <a:pt x="2432" y="1296"/>
                </a:lnTo>
                <a:lnTo>
                  <a:pt x="2496" y="1352"/>
                </a:lnTo>
                <a:lnTo>
                  <a:pt x="2536" y="1363"/>
                </a:lnTo>
                <a:lnTo>
                  <a:pt x="2581" y="1392"/>
                </a:lnTo>
                <a:lnTo>
                  <a:pt x="2631" y="1440"/>
                </a:lnTo>
                <a:lnTo>
                  <a:pt x="2679" y="1508"/>
                </a:lnTo>
                <a:lnTo>
                  <a:pt x="2723" y="1596"/>
                </a:lnTo>
                <a:lnTo>
                  <a:pt x="2754" y="1708"/>
                </a:lnTo>
                <a:lnTo>
                  <a:pt x="2773" y="1841"/>
                </a:lnTo>
                <a:lnTo>
                  <a:pt x="2771" y="2001"/>
                </a:lnTo>
                <a:lnTo>
                  <a:pt x="2806" y="2089"/>
                </a:lnTo>
                <a:lnTo>
                  <a:pt x="2842" y="2223"/>
                </a:lnTo>
                <a:lnTo>
                  <a:pt x="2862" y="2361"/>
                </a:lnTo>
                <a:lnTo>
                  <a:pt x="2870" y="2458"/>
                </a:lnTo>
                <a:lnTo>
                  <a:pt x="2925" y="2543"/>
                </a:lnTo>
                <a:lnTo>
                  <a:pt x="2970" y="2686"/>
                </a:lnTo>
                <a:lnTo>
                  <a:pt x="3006" y="2844"/>
                </a:lnTo>
                <a:lnTo>
                  <a:pt x="3027" y="2977"/>
                </a:lnTo>
                <a:lnTo>
                  <a:pt x="3043" y="3100"/>
                </a:lnTo>
                <a:lnTo>
                  <a:pt x="3070" y="3255"/>
                </a:lnTo>
                <a:lnTo>
                  <a:pt x="3112" y="3415"/>
                </a:lnTo>
                <a:lnTo>
                  <a:pt x="3168" y="3559"/>
                </a:lnTo>
                <a:lnTo>
                  <a:pt x="3202" y="3564"/>
                </a:lnTo>
                <a:lnTo>
                  <a:pt x="3226" y="3583"/>
                </a:lnTo>
                <a:lnTo>
                  <a:pt x="3246" y="3604"/>
                </a:lnTo>
                <a:lnTo>
                  <a:pt x="3261" y="3621"/>
                </a:lnTo>
                <a:lnTo>
                  <a:pt x="3278" y="3631"/>
                </a:lnTo>
                <a:lnTo>
                  <a:pt x="3291" y="3639"/>
                </a:lnTo>
                <a:lnTo>
                  <a:pt x="3309" y="3647"/>
                </a:lnTo>
                <a:lnTo>
                  <a:pt x="3326" y="3664"/>
                </a:lnTo>
                <a:lnTo>
                  <a:pt x="3339" y="3682"/>
                </a:lnTo>
                <a:lnTo>
                  <a:pt x="3346" y="3698"/>
                </a:lnTo>
                <a:lnTo>
                  <a:pt x="3355" y="3714"/>
                </a:lnTo>
                <a:lnTo>
                  <a:pt x="3376" y="3736"/>
                </a:lnTo>
                <a:lnTo>
                  <a:pt x="3410" y="3767"/>
                </a:lnTo>
                <a:lnTo>
                  <a:pt x="3451" y="3807"/>
                </a:lnTo>
                <a:lnTo>
                  <a:pt x="3486" y="3839"/>
                </a:lnTo>
                <a:lnTo>
                  <a:pt x="3498" y="3856"/>
                </a:lnTo>
                <a:lnTo>
                  <a:pt x="3498" y="3874"/>
                </a:lnTo>
                <a:lnTo>
                  <a:pt x="3480" y="3896"/>
                </a:lnTo>
                <a:lnTo>
                  <a:pt x="3443" y="3901"/>
                </a:lnTo>
                <a:lnTo>
                  <a:pt x="3395" y="3882"/>
                </a:lnTo>
                <a:lnTo>
                  <a:pt x="3352" y="3850"/>
                </a:lnTo>
                <a:lnTo>
                  <a:pt x="3320" y="3823"/>
                </a:lnTo>
                <a:lnTo>
                  <a:pt x="3302" y="3810"/>
                </a:lnTo>
                <a:lnTo>
                  <a:pt x="3291" y="3810"/>
                </a:lnTo>
                <a:lnTo>
                  <a:pt x="3286" y="3859"/>
                </a:lnTo>
                <a:lnTo>
                  <a:pt x="3302" y="3925"/>
                </a:lnTo>
                <a:lnTo>
                  <a:pt x="3326" y="3978"/>
                </a:lnTo>
                <a:lnTo>
                  <a:pt x="3357" y="4071"/>
                </a:lnTo>
                <a:lnTo>
                  <a:pt x="3376" y="4160"/>
                </a:lnTo>
                <a:lnTo>
                  <a:pt x="3360" y="4210"/>
                </a:lnTo>
                <a:lnTo>
                  <a:pt x="3317" y="4179"/>
                </a:lnTo>
                <a:lnTo>
                  <a:pt x="3274" y="4091"/>
                </a:lnTo>
                <a:lnTo>
                  <a:pt x="3237" y="4002"/>
                </a:lnTo>
                <a:lnTo>
                  <a:pt x="3211" y="3962"/>
                </a:lnTo>
                <a:lnTo>
                  <a:pt x="3214" y="4015"/>
                </a:lnTo>
                <a:lnTo>
                  <a:pt x="3237" y="4128"/>
                </a:lnTo>
                <a:lnTo>
                  <a:pt x="3248" y="4240"/>
                </a:lnTo>
                <a:lnTo>
                  <a:pt x="3222" y="4299"/>
                </a:lnTo>
                <a:lnTo>
                  <a:pt x="3181" y="4255"/>
                </a:lnTo>
                <a:lnTo>
                  <a:pt x="3152" y="4141"/>
                </a:lnTo>
                <a:lnTo>
                  <a:pt x="3128" y="4027"/>
                </a:lnTo>
                <a:lnTo>
                  <a:pt x="3106" y="3978"/>
                </a:lnTo>
                <a:lnTo>
                  <a:pt x="3110" y="4021"/>
                </a:lnTo>
                <a:lnTo>
                  <a:pt x="3131" y="4120"/>
                </a:lnTo>
                <a:lnTo>
                  <a:pt x="3139" y="4223"/>
                </a:lnTo>
                <a:lnTo>
                  <a:pt x="3106" y="4274"/>
                </a:lnTo>
                <a:lnTo>
                  <a:pt x="3070" y="4231"/>
                </a:lnTo>
                <a:lnTo>
                  <a:pt x="3042" y="4128"/>
                </a:lnTo>
                <a:lnTo>
                  <a:pt x="3019" y="4027"/>
                </a:lnTo>
                <a:lnTo>
                  <a:pt x="3010" y="3979"/>
                </a:lnTo>
                <a:lnTo>
                  <a:pt x="3008" y="4021"/>
                </a:lnTo>
                <a:lnTo>
                  <a:pt x="3016" y="4112"/>
                </a:lnTo>
                <a:lnTo>
                  <a:pt x="3019" y="4202"/>
                </a:lnTo>
                <a:lnTo>
                  <a:pt x="2992" y="4248"/>
                </a:lnTo>
                <a:lnTo>
                  <a:pt x="2955" y="4210"/>
                </a:lnTo>
                <a:lnTo>
                  <a:pt x="2934" y="4125"/>
                </a:lnTo>
                <a:lnTo>
                  <a:pt x="2925" y="4037"/>
                </a:lnTo>
                <a:lnTo>
                  <a:pt x="2922" y="3997"/>
                </a:lnTo>
                <a:lnTo>
                  <a:pt x="2896" y="3925"/>
                </a:lnTo>
                <a:lnTo>
                  <a:pt x="2874" y="3807"/>
                </a:lnTo>
                <a:lnTo>
                  <a:pt x="2862" y="3696"/>
                </a:lnTo>
                <a:lnTo>
                  <a:pt x="2878" y="3637"/>
                </a:lnTo>
                <a:lnTo>
                  <a:pt x="2862" y="3567"/>
                </a:lnTo>
                <a:lnTo>
                  <a:pt x="2842" y="3496"/>
                </a:lnTo>
                <a:lnTo>
                  <a:pt x="2813" y="3428"/>
                </a:lnTo>
                <a:lnTo>
                  <a:pt x="2776" y="3357"/>
                </a:lnTo>
                <a:lnTo>
                  <a:pt x="2741" y="3284"/>
                </a:lnTo>
                <a:lnTo>
                  <a:pt x="2698" y="3205"/>
                </a:lnTo>
                <a:lnTo>
                  <a:pt x="2658" y="3125"/>
                </a:lnTo>
                <a:lnTo>
                  <a:pt x="2618" y="3037"/>
                </a:lnTo>
                <a:lnTo>
                  <a:pt x="2552" y="2873"/>
                </a:lnTo>
                <a:lnTo>
                  <a:pt x="2520" y="2754"/>
                </a:lnTo>
                <a:lnTo>
                  <a:pt x="2511" y="2673"/>
                </a:lnTo>
                <a:lnTo>
                  <a:pt x="2511" y="2615"/>
                </a:lnTo>
                <a:lnTo>
                  <a:pt x="2499" y="2537"/>
                </a:lnTo>
                <a:lnTo>
                  <a:pt x="2488" y="2508"/>
                </a:lnTo>
                <a:lnTo>
                  <a:pt x="2450" y="2428"/>
                </a:lnTo>
                <a:lnTo>
                  <a:pt x="2418" y="2331"/>
                </a:lnTo>
                <a:lnTo>
                  <a:pt x="2391" y="2215"/>
                </a:lnTo>
                <a:lnTo>
                  <a:pt x="2375" y="2076"/>
                </a:lnTo>
                <a:lnTo>
                  <a:pt x="2367" y="2155"/>
                </a:lnTo>
                <a:lnTo>
                  <a:pt x="2354" y="2354"/>
                </a:lnTo>
                <a:lnTo>
                  <a:pt x="2346" y="2625"/>
                </a:lnTo>
                <a:lnTo>
                  <a:pt x="2351" y="2917"/>
                </a:lnTo>
                <a:lnTo>
                  <a:pt x="2375" y="3132"/>
                </a:lnTo>
                <a:lnTo>
                  <a:pt x="2410" y="3269"/>
                </a:lnTo>
                <a:lnTo>
                  <a:pt x="2439" y="3415"/>
                </a:lnTo>
                <a:lnTo>
                  <a:pt x="2450" y="3653"/>
                </a:lnTo>
                <a:lnTo>
                  <a:pt x="2440" y="3971"/>
                </a:lnTo>
                <a:lnTo>
                  <a:pt x="2416" y="4277"/>
                </a:lnTo>
                <a:lnTo>
                  <a:pt x="2383" y="4530"/>
                </a:lnTo>
                <a:lnTo>
                  <a:pt x="2351" y="4683"/>
                </a:lnTo>
                <a:lnTo>
                  <a:pt x="2333" y="4870"/>
                </a:lnTo>
                <a:lnTo>
                  <a:pt x="2346" y="5041"/>
                </a:lnTo>
                <a:lnTo>
                  <a:pt x="2328" y="5189"/>
                </a:lnTo>
                <a:lnTo>
                  <a:pt x="2314" y="5336"/>
                </a:lnTo>
                <a:lnTo>
                  <a:pt x="2333" y="5457"/>
                </a:lnTo>
                <a:lnTo>
                  <a:pt x="2351" y="5640"/>
                </a:lnTo>
                <a:lnTo>
                  <a:pt x="2333" y="5943"/>
                </a:lnTo>
                <a:lnTo>
                  <a:pt x="2295" y="6171"/>
                </a:lnTo>
                <a:lnTo>
                  <a:pt x="2255" y="6345"/>
                </a:lnTo>
                <a:lnTo>
                  <a:pt x="2237" y="6482"/>
                </a:lnTo>
                <a:lnTo>
                  <a:pt x="2258" y="6599"/>
                </a:lnTo>
                <a:lnTo>
                  <a:pt x="2312" y="6710"/>
                </a:lnTo>
                <a:lnTo>
                  <a:pt x="2370" y="6818"/>
                </a:lnTo>
                <a:lnTo>
                  <a:pt x="2419" y="6929"/>
                </a:lnTo>
                <a:lnTo>
                  <a:pt x="2440" y="7020"/>
                </a:lnTo>
                <a:lnTo>
                  <a:pt x="2439" y="7058"/>
                </a:lnTo>
                <a:lnTo>
                  <a:pt x="2424" y="7063"/>
                </a:lnTo>
                <a:lnTo>
                  <a:pt x="2407" y="7049"/>
                </a:lnTo>
                <a:lnTo>
                  <a:pt x="2400" y="7082"/>
                </a:lnTo>
                <a:lnTo>
                  <a:pt x="2386" y="7101"/>
                </a:lnTo>
                <a:lnTo>
                  <a:pt x="2363" y="7109"/>
                </a:lnTo>
                <a:lnTo>
                  <a:pt x="2346" y="7106"/>
                </a:lnTo>
                <a:lnTo>
                  <a:pt x="2339" y="7125"/>
                </a:lnTo>
                <a:lnTo>
                  <a:pt x="2325" y="7148"/>
                </a:lnTo>
                <a:lnTo>
                  <a:pt x="2304" y="7156"/>
                </a:lnTo>
                <a:lnTo>
                  <a:pt x="2272" y="7149"/>
                </a:lnTo>
                <a:lnTo>
                  <a:pt x="2256" y="7169"/>
                </a:lnTo>
                <a:lnTo>
                  <a:pt x="2231" y="7172"/>
                </a:lnTo>
                <a:lnTo>
                  <a:pt x="2200" y="7165"/>
                </a:lnTo>
                <a:lnTo>
                  <a:pt x="2179" y="7146"/>
                </a:lnTo>
                <a:lnTo>
                  <a:pt x="2163" y="7167"/>
                </a:lnTo>
                <a:lnTo>
                  <a:pt x="2127" y="7172"/>
                </a:lnTo>
                <a:lnTo>
                  <a:pt x="2088" y="7162"/>
                </a:lnTo>
                <a:lnTo>
                  <a:pt x="2063" y="7146"/>
                </a:lnTo>
                <a:lnTo>
                  <a:pt x="2039" y="7092"/>
                </a:lnTo>
                <a:lnTo>
                  <a:pt x="2026" y="7037"/>
                </a:lnTo>
                <a:lnTo>
                  <a:pt x="2008" y="7013"/>
                </a:lnTo>
                <a:lnTo>
                  <a:pt x="1994" y="6962"/>
                </a:lnTo>
                <a:lnTo>
                  <a:pt x="1984" y="6903"/>
                </a:lnTo>
                <a:lnTo>
                  <a:pt x="1979" y="6860"/>
                </a:lnTo>
                <a:lnTo>
                  <a:pt x="1976" y="6839"/>
                </a:lnTo>
                <a:lnTo>
                  <a:pt x="1962" y="6825"/>
                </a:lnTo>
                <a:lnTo>
                  <a:pt x="1949" y="6807"/>
                </a:lnTo>
                <a:lnTo>
                  <a:pt x="1935" y="6782"/>
                </a:lnTo>
                <a:lnTo>
                  <a:pt x="1935" y="6686"/>
                </a:lnTo>
                <a:lnTo>
                  <a:pt x="1949" y="6529"/>
                </a:lnTo>
                <a:lnTo>
                  <a:pt x="1952" y="6428"/>
                </a:lnTo>
                <a:lnTo>
                  <a:pt x="1954" y="6305"/>
                </a:lnTo>
                <a:lnTo>
                  <a:pt x="1936" y="6169"/>
                </a:lnTo>
                <a:lnTo>
                  <a:pt x="1888" y="6020"/>
                </a:lnTo>
                <a:lnTo>
                  <a:pt x="1843" y="5867"/>
                </a:lnTo>
                <a:lnTo>
                  <a:pt x="1831" y="5718"/>
                </a:lnTo>
                <a:lnTo>
                  <a:pt x="1842" y="5587"/>
                </a:lnTo>
                <a:lnTo>
                  <a:pt x="1858" y="5473"/>
                </a:lnTo>
                <a:lnTo>
                  <a:pt x="1867" y="5384"/>
                </a:lnTo>
                <a:lnTo>
                  <a:pt x="1863" y="5320"/>
                </a:lnTo>
                <a:lnTo>
                  <a:pt x="1851" y="5273"/>
                </a:lnTo>
                <a:lnTo>
                  <a:pt x="1835" y="5233"/>
                </a:lnTo>
                <a:lnTo>
                  <a:pt x="1818" y="5145"/>
                </a:lnTo>
                <a:lnTo>
                  <a:pt x="1800" y="4981"/>
                </a:lnTo>
                <a:lnTo>
                  <a:pt x="1794" y="4810"/>
                </a:lnTo>
                <a:lnTo>
                  <a:pt x="1800" y="4683"/>
                </a:lnTo>
                <a:lnTo>
                  <a:pt x="1794" y="4635"/>
                </a:lnTo>
                <a:lnTo>
                  <a:pt x="1778" y="4502"/>
                </a:lnTo>
                <a:lnTo>
                  <a:pt x="1759" y="4306"/>
                </a:lnTo>
                <a:lnTo>
                  <a:pt x="1749" y="4056"/>
                </a:lnTo>
                <a:lnTo>
                  <a:pt x="1741" y="4306"/>
                </a:lnTo>
                <a:lnTo>
                  <a:pt x="1723" y="4502"/>
                </a:lnTo>
                <a:lnTo>
                  <a:pt x="1704" y="4635"/>
                </a:lnTo>
                <a:lnTo>
                  <a:pt x="1699" y="4683"/>
                </a:lnTo>
                <a:lnTo>
                  <a:pt x="1707" y="4810"/>
                </a:lnTo>
                <a:lnTo>
                  <a:pt x="1699" y="4981"/>
                </a:lnTo>
                <a:lnTo>
                  <a:pt x="1680" y="5145"/>
                </a:lnTo>
                <a:lnTo>
                  <a:pt x="1663" y="5233"/>
                </a:lnTo>
                <a:lnTo>
                  <a:pt x="1650" y="5273"/>
                </a:lnTo>
                <a:lnTo>
                  <a:pt x="1639" y="5320"/>
                </a:lnTo>
                <a:lnTo>
                  <a:pt x="1632" y="5384"/>
                </a:lnTo>
                <a:lnTo>
                  <a:pt x="1642" y="5473"/>
                </a:lnTo>
                <a:lnTo>
                  <a:pt x="1659" y="5587"/>
                </a:lnTo>
                <a:lnTo>
                  <a:pt x="1669" y="5718"/>
                </a:lnTo>
                <a:lnTo>
                  <a:pt x="1656" y="5867"/>
                </a:lnTo>
                <a:lnTo>
                  <a:pt x="1611" y="6020"/>
                </a:lnTo>
                <a:lnTo>
                  <a:pt x="1563" y="6169"/>
                </a:lnTo>
                <a:lnTo>
                  <a:pt x="1547" y="6305"/>
                </a:lnTo>
                <a:lnTo>
                  <a:pt x="1547" y="6428"/>
                </a:lnTo>
                <a:lnTo>
                  <a:pt x="1551" y="6529"/>
                </a:lnTo>
                <a:lnTo>
                  <a:pt x="1563" y="6686"/>
                </a:lnTo>
                <a:lnTo>
                  <a:pt x="1565" y="6782"/>
                </a:lnTo>
                <a:lnTo>
                  <a:pt x="1552" y="6807"/>
                </a:lnTo>
                <a:lnTo>
                  <a:pt x="1536" y="6825"/>
                </a:lnTo>
                <a:lnTo>
                  <a:pt x="1523" y="6839"/>
                </a:lnTo>
                <a:lnTo>
                  <a:pt x="1519" y="6860"/>
                </a:lnTo>
                <a:lnTo>
                  <a:pt x="1515" y="6903"/>
                </a:lnTo>
                <a:lnTo>
                  <a:pt x="1506" y="6962"/>
                </a:lnTo>
                <a:lnTo>
                  <a:pt x="1493" y="7013"/>
                </a:lnTo>
                <a:lnTo>
                  <a:pt x="1474" y="7037"/>
                </a:lnTo>
                <a:lnTo>
                  <a:pt x="1461" y="7092"/>
                </a:lnTo>
                <a:lnTo>
                  <a:pt x="1437" y="7146"/>
                </a:lnTo>
                <a:lnTo>
                  <a:pt x="1413" y="7162"/>
                </a:lnTo>
                <a:lnTo>
                  <a:pt x="1373" y="7172"/>
                </a:lnTo>
                <a:lnTo>
                  <a:pt x="1338" y="7167"/>
                </a:lnTo>
                <a:lnTo>
                  <a:pt x="1319" y="7146"/>
                </a:lnTo>
                <a:lnTo>
                  <a:pt x="1298" y="7165"/>
                </a:lnTo>
                <a:lnTo>
                  <a:pt x="1269" y="7172"/>
                </a:lnTo>
                <a:lnTo>
                  <a:pt x="1242" y="7169"/>
                </a:lnTo>
                <a:lnTo>
                  <a:pt x="1229" y="7149"/>
                </a:lnTo>
                <a:lnTo>
                  <a:pt x="1195" y="7156"/>
                </a:lnTo>
                <a:lnTo>
                  <a:pt x="1173" y="7148"/>
                </a:lnTo>
                <a:lnTo>
                  <a:pt x="1160" y="7125"/>
                </a:lnTo>
                <a:lnTo>
                  <a:pt x="1155" y="7106"/>
                </a:lnTo>
                <a:lnTo>
                  <a:pt x="1136" y="7109"/>
                </a:lnTo>
                <a:lnTo>
                  <a:pt x="1115" y="7101"/>
                </a:lnTo>
                <a:lnTo>
                  <a:pt x="1099" y="7082"/>
                </a:lnTo>
                <a:lnTo>
                  <a:pt x="1095" y="7049"/>
                </a:lnTo>
                <a:lnTo>
                  <a:pt x="1075" y="7063"/>
                </a:lnTo>
                <a:lnTo>
                  <a:pt x="1059" y="7058"/>
                </a:lnTo>
                <a:lnTo>
                  <a:pt x="1058" y="7020"/>
                </a:lnTo>
                <a:lnTo>
                  <a:pt x="1080" y="6929"/>
                </a:lnTo>
                <a:lnTo>
                  <a:pt x="1127" y="6818"/>
                </a:lnTo>
                <a:lnTo>
                  <a:pt x="1186" y="6710"/>
                </a:lnTo>
                <a:lnTo>
                  <a:pt x="1240" y="6599"/>
                </a:lnTo>
                <a:lnTo>
                  <a:pt x="1261" y="6482"/>
                </a:lnTo>
                <a:lnTo>
                  <a:pt x="1243" y="6345"/>
                </a:lnTo>
                <a:lnTo>
                  <a:pt x="1205" y="6171"/>
                </a:lnTo>
                <a:lnTo>
                  <a:pt x="1165" y="5943"/>
                </a:lnTo>
                <a:lnTo>
                  <a:pt x="1147" y="5640"/>
                </a:lnTo>
                <a:lnTo>
                  <a:pt x="1167" y="5457"/>
                </a:lnTo>
                <a:lnTo>
                  <a:pt x="1186" y="5336"/>
                </a:lnTo>
                <a:lnTo>
                  <a:pt x="1171" y="5189"/>
                </a:lnTo>
                <a:lnTo>
                  <a:pt x="1155" y="5041"/>
                </a:lnTo>
                <a:lnTo>
                  <a:pt x="1165" y="4870"/>
                </a:lnTo>
                <a:lnTo>
                  <a:pt x="1147" y="4683"/>
                </a:lnTo>
                <a:lnTo>
                  <a:pt x="1115" y="4530"/>
                </a:lnTo>
                <a:lnTo>
                  <a:pt x="1083" y="4277"/>
                </a:lnTo>
                <a:lnTo>
                  <a:pt x="1058" y="3971"/>
                </a:lnTo>
                <a:lnTo>
                  <a:pt x="1048" y="3653"/>
                </a:lnTo>
                <a:lnTo>
                  <a:pt x="1059" y="3415"/>
                </a:lnTo>
                <a:lnTo>
                  <a:pt x="1088" y="3269"/>
                </a:lnTo>
                <a:lnTo>
                  <a:pt x="1123" y="3132"/>
                </a:lnTo>
                <a:lnTo>
                  <a:pt x="1147" y="2917"/>
                </a:lnTo>
                <a:lnTo>
                  <a:pt x="1152" y="2625"/>
                </a:lnTo>
                <a:lnTo>
                  <a:pt x="1144" y="2354"/>
                </a:lnTo>
                <a:lnTo>
                  <a:pt x="1131" y="2155"/>
                </a:lnTo>
                <a:lnTo>
                  <a:pt x="1125" y="2076"/>
                </a:lnTo>
                <a:lnTo>
                  <a:pt x="1111" y="2215"/>
                </a:lnTo>
                <a:lnTo>
                  <a:pt x="1083" y="2331"/>
                </a:lnTo>
                <a:lnTo>
                  <a:pt x="1051" y="2428"/>
                </a:lnTo>
                <a:lnTo>
                  <a:pt x="1011" y="2508"/>
                </a:lnTo>
                <a:lnTo>
                  <a:pt x="1000" y="2537"/>
                </a:lnTo>
                <a:lnTo>
                  <a:pt x="989" y="2615"/>
                </a:lnTo>
                <a:lnTo>
                  <a:pt x="989" y="2673"/>
                </a:lnTo>
                <a:lnTo>
                  <a:pt x="979" y="2754"/>
                </a:lnTo>
                <a:lnTo>
                  <a:pt x="947" y="2873"/>
                </a:lnTo>
                <a:lnTo>
                  <a:pt x="882" y="3037"/>
                </a:lnTo>
                <a:lnTo>
                  <a:pt x="842" y="3125"/>
                </a:lnTo>
                <a:lnTo>
                  <a:pt x="800" y="3205"/>
                </a:lnTo>
                <a:lnTo>
                  <a:pt x="760" y="3284"/>
                </a:lnTo>
                <a:lnTo>
                  <a:pt x="722" y="3357"/>
                </a:lnTo>
                <a:lnTo>
                  <a:pt x="687" y="3428"/>
                </a:lnTo>
                <a:lnTo>
                  <a:pt x="656" y="3496"/>
                </a:lnTo>
                <a:lnTo>
                  <a:pt x="634" y="3567"/>
                </a:lnTo>
                <a:lnTo>
                  <a:pt x="620" y="3637"/>
                </a:lnTo>
                <a:lnTo>
                  <a:pt x="637" y="3696"/>
                </a:lnTo>
                <a:lnTo>
                  <a:pt x="626" y="3807"/>
                </a:lnTo>
                <a:lnTo>
                  <a:pt x="602" y="3925"/>
                </a:lnTo>
                <a:lnTo>
                  <a:pt x="576" y="3997"/>
                </a:lnTo>
                <a:lnTo>
                  <a:pt x="576" y="4037"/>
                </a:lnTo>
                <a:lnTo>
                  <a:pt x="564" y="4125"/>
                </a:lnTo>
                <a:lnTo>
                  <a:pt x="544" y="4210"/>
                </a:lnTo>
                <a:lnTo>
                  <a:pt x="508" y="4248"/>
                </a:lnTo>
                <a:lnTo>
                  <a:pt x="482" y="4202"/>
                </a:lnTo>
                <a:lnTo>
                  <a:pt x="484" y="4112"/>
                </a:lnTo>
                <a:lnTo>
                  <a:pt x="492" y="4021"/>
                </a:lnTo>
                <a:lnTo>
                  <a:pt x="488" y="3979"/>
                </a:lnTo>
                <a:lnTo>
                  <a:pt x="480" y="4027"/>
                </a:lnTo>
                <a:lnTo>
                  <a:pt x="460" y="4128"/>
                </a:lnTo>
                <a:lnTo>
                  <a:pt x="431" y="4231"/>
                </a:lnTo>
                <a:lnTo>
                  <a:pt x="392" y="4274"/>
                </a:lnTo>
                <a:lnTo>
                  <a:pt x="359" y="4223"/>
                </a:lnTo>
                <a:lnTo>
                  <a:pt x="370" y="4120"/>
                </a:lnTo>
                <a:lnTo>
                  <a:pt x="389" y="4021"/>
                </a:lnTo>
                <a:lnTo>
                  <a:pt x="392" y="3978"/>
                </a:lnTo>
                <a:lnTo>
                  <a:pt x="370" y="4027"/>
                </a:lnTo>
                <a:lnTo>
                  <a:pt x="346" y="4141"/>
                </a:lnTo>
                <a:lnTo>
                  <a:pt x="317" y="4255"/>
                </a:lnTo>
                <a:lnTo>
                  <a:pt x="276" y="4299"/>
                </a:lnTo>
                <a:lnTo>
                  <a:pt x="250" y="4240"/>
                </a:lnTo>
                <a:lnTo>
                  <a:pt x="261" y="4128"/>
                </a:lnTo>
                <a:lnTo>
                  <a:pt x="282" y="4015"/>
                </a:lnTo>
                <a:lnTo>
                  <a:pt x="287" y="3962"/>
                </a:lnTo>
                <a:lnTo>
                  <a:pt x="264" y="4002"/>
                </a:lnTo>
                <a:lnTo>
                  <a:pt x="226" y="4091"/>
                </a:lnTo>
                <a:lnTo>
                  <a:pt x="181" y="4179"/>
                </a:lnTo>
                <a:lnTo>
                  <a:pt x="138" y="4210"/>
                </a:lnTo>
                <a:lnTo>
                  <a:pt x="124" y="4160"/>
                </a:lnTo>
                <a:lnTo>
                  <a:pt x="141" y="4071"/>
                </a:lnTo>
                <a:lnTo>
                  <a:pt x="173" y="3978"/>
                </a:lnTo>
                <a:lnTo>
                  <a:pt x="196" y="3925"/>
                </a:lnTo>
                <a:lnTo>
                  <a:pt x="213" y="3859"/>
                </a:lnTo>
                <a:lnTo>
                  <a:pt x="207" y="3810"/>
                </a:lnTo>
                <a:lnTo>
                  <a:pt x="196" y="3810"/>
                </a:lnTo>
                <a:lnTo>
                  <a:pt x="178" y="3823"/>
                </a:lnTo>
                <a:lnTo>
                  <a:pt x="149" y="3850"/>
                </a:lnTo>
                <a:lnTo>
                  <a:pt x="104" y="3882"/>
                </a:lnTo>
                <a:lnTo>
                  <a:pt x="55" y="3901"/>
                </a:lnTo>
                <a:lnTo>
                  <a:pt x="21" y="3896"/>
                </a:lnTo>
                <a:lnTo>
                  <a:pt x="0" y="3874"/>
                </a:lnTo>
                <a:lnTo>
                  <a:pt x="0" y="3856"/>
                </a:lnTo>
                <a:lnTo>
                  <a:pt x="15" y="3839"/>
                </a:lnTo>
                <a:lnTo>
                  <a:pt x="50" y="3807"/>
                </a:lnTo>
                <a:lnTo>
                  <a:pt x="87" y="3767"/>
                </a:lnTo>
                <a:lnTo>
                  <a:pt x="124" y="3736"/>
                </a:lnTo>
                <a:lnTo>
                  <a:pt x="144" y="3714"/>
                </a:lnTo>
                <a:lnTo>
                  <a:pt x="152" y="3698"/>
                </a:lnTo>
                <a:lnTo>
                  <a:pt x="160" y="3682"/>
                </a:lnTo>
                <a:lnTo>
                  <a:pt x="173" y="3664"/>
                </a:lnTo>
                <a:lnTo>
                  <a:pt x="191" y="3647"/>
                </a:lnTo>
                <a:lnTo>
                  <a:pt x="207" y="3639"/>
                </a:lnTo>
                <a:lnTo>
                  <a:pt x="221" y="3631"/>
                </a:lnTo>
                <a:lnTo>
                  <a:pt x="237" y="3621"/>
                </a:lnTo>
                <a:lnTo>
                  <a:pt x="255" y="3604"/>
                </a:lnTo>
                <a:lnTo>
                  <a:pt x="272" y="3583"/>
                </a:lnTo>
                <a:lnTo>
                  <a:pt x="298" y="3564"/>
                </a:lnTo>
                <a:lnTo>
                  <a:pt x="333" y="3559"/>
                </a:lnTo>
                <a:lnTo>
                  <a:pt x="386" y="3415"/>
                </a:lnTo>
                <a:lnTo>
                  <a:pt x="429" y="3255"/>
                </a:lnTo>
                <a:lnTo>
                  <a:pt x="455" y="3100"/>
                </a:lnTo>
                <a:lnTo>
                  <a:pt x="472" y="2977"/>
                </a:lnTo>
                <a:lnTo>
                  <a:pt x="493" y="2844"/>
                </a:lnTo>
                <a:lnTo>
                  <a:pt x="528" y="2686"/>
                </a:lnTo>
                <a:lnTo>
                  <a:pt x="576" y="2543"/>
                </a:lnTo>
                <a:lnTo>
                  <a:pt x="628" y="2458"/>
                </a:lnTo>
                <a:lnTo>
                  <a:pt x="634" y="2361"/>
                </a:lnTo>
                <a:lnTo>
                  <a:pt x="658" y="2223"/>
                </a:lnTo>
                <a:lnTo>
                  <a:pt x="692" y="2089"/>
                </a:lnTo>
                <a:lnTo>
                  <a:pt x="727" y="2001"/>
                </a:lnTo>
                <a:lnTo>
                  <a:pt x="725" y="1841"/>
                </a:lnTo>
                <a:lnTo>
                  <a:pt x="744" y="1708"/>
                </a:lnTo>
                <a:lnTo>
                  <a:pt x="776" y="1596"/>
                </a:lnTo>
                <a:lnTo>
                  <a:pt x="819" y="1508"/>
                </a:lnTo>
                <a:lnTo>
                  <a:pt x="867" y="1440"/>
                </a:lnTo>
                <a:lnTo>
                  <a:pt x="917" y="1392"/>
                </a:lnTo>
                <a:lnTo>
                  <a:pt x="962" y="1363"/>
                </a:lnTo>
                <a:lnTo>
                  <a:pt x="1002" y="1352"/>
                </a:lnTo>
                <a:lnTo>
                  <a:pt x="1066" y="1296"/>
                </a:lnTo>
                <a:lnTo>
                  <a:pt x="1120" y="1269"/>
                </a:lnTo>
                <a:lnTo>
                  <a:pt x="1155" y="1262"/>
                </a:lnTo>
                <a:lnTo>
                  <a:pt x="1171" y="1261"/>
                </a:lnTo>
                <a:lnTo>
                  <a:pt x="1186" y="1248"/>
                </a:lnTo>
                <a:lnTo>
                  <a:pt x="1219" y="1225"/>
                </a:lnTo>
                <a:lnTo>
                  <a:pt x="1267" y="1195"/>
                </a:lnTo>
                <a:lnTo>
                  <a:pt x="1320" y="1161"/>
                </a:lnTo>
                <a:lnTo>
                  <a:pt x="1378" y="1129"/>
                </a:lnTo>
                <a:lnTo>
                  <a:pt x="1435" y="1102"/>
                </a:lnTo>
                <a:lnTo>
                  <a:pt x="1487" y="1078"/>
                </a:lnTo>
                <a:lnTo>
                  <a:pt x="1530" y="1067"/>
                </a:lnTo>
                <a:lnTo>
                  <a:pt x="1530" y="877"/>
                </a:lnTo>
                <a:lnTo>
                  <a:pt x="1511" y="838"/>
                </a:lnTo>
                <a:lnTo>
                  <a:pt x="1493" y="790"/>
                </a:lnTo>
                <a:lnTo>
                  <a:pt x="1485" y="752"/>
                </a:lnTo>
                <a:lnTo>
                  <a:pt x="1482" y="738"/>
                </a:lnTo>
                <a:lnTo>
                  <a:pt x="1442" y="715"/>
                </a:lnTo>
                <a:lnTo>
                  <a:pt x="1413" y="656"/>
                </a:lnTo>
                <a:lnTo>
                  <a:pt x="1392" y="578"/>
                </a:lnTo>
                <a:lnTo>
                  <a:pt x="1379" y="517"/>
                </a:lnTo>
                <a:lnTo>
                  <a:pt x="1379" y="469"/>
                </a:lnTo>
                <a:lnTo>
                  <a:pt x="1395" y="430"/>
                </a:lnTo>
                <a:lnTo>
                  <a:pt x="1416" y="419"/>
                </a:lnTo>
                <a:lnTo>
                  <a:pt x="1429" y="448"/>
                </a:lnTo>
                <a:lnTo>
                  <a:pt x="1421" y="365"/>
                </a:lnTo>
                <a:lnTo>
                  <a:pt x="1426" y="285"/>
                </a:lnTo>
                <a:lnTo>
                  <a:pt x="1443" y="211"/>
                </a:lnTo>
                <a:lnTo>
                  <a:pt x="1474" y="143"/>
                </a:lnTo>
                <a:lnTo>
                  <a:pt x="1519" y="83"/>
                </a:lnTo>
                <a:lnTo>
                  <a:pt x="1578" y="40"/>
                </a:lnTo>
                <a:lnTo>
                  <a:pt x="1656" y="8"/>
                </a:lnTo>
                <a:lnTo>
                  <a:pt x="1749" y="0"/>
                </a:lnTo>
                <a:close/>
              </a:path>
            </a:pathLst>
          </a:custGeom>
          <a:solidFill>
            <a:srgbClr val="33CCCC"/>
          </a:solidFill>
          <a:ln w="12700">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sz="3400" smtClean="0"/>
              <a:t>TRANSDERMAL NICOTINE PATCH:</a:t>
            </a:r>
            <a:br>
              <a:rPr lang="en-US" sz="3400" smtClean="0"/>
            </a:br>
            <a:r>
              <a:rPr lang="en-US" sz="3400" smtClean="0"/>
              <a:t>DIRECTIONS for USE</a:t>
            </a:r>
            <a:r>
              <a:rPr lang="en-US" smtClean="0"/>
              <a:t> </a:t>
            </a:r>
            <a:r>
              <a:rPr lang="en-US" sz="2200" smtClean="0"/>
              <a:t>(cont’d)</a:t>
            </a:r>
          </a:p>
        </p:txBody>
      </p:sp>
      <p:sp>
        <p:nvSpPr>
          <p:cNvPr id="39939" name="Rectangle 3"/>
          <p:cNvSpPr>
            <a:spLocks noGrp="1" noChangeArrowheads="1"/>
          </p:cNvSpPr>
          <p:nvPr>
            <p:ph type="body" idx="4294967295"/>
          </p:nvPr>
        </p:nvSpPr>
        <p:spPr>
          <a:xfrm>
            <a:off x="838200" y="1997075"/>
            <a:ext cx="7454900" cy="3998913"/>
          </a:xfrm>
        </p:spPr>
        <p:txBody>
          <a:bodyPr/>
          <a:lstStyle/>
          <a:p>
            <a:pPr marL="228600" indent="-228600" eaLnBrk="1" hangingPunct="1">
              <a:spcBef>
                <a:spcPct val="0"/>
              </a:spcBef>
              <a:spcAft>
                <a:spcPts val="600"/>
              </a:spcAft>
            </a:pPr>
            <a:r>
              <a:rPr lang="en-US" smtClean="0"/>
              <a:t>Remove patch from protective pouch</a:t>
            </a:r>
          </a:p>
          <a:p>
            <a:pPr marL="228600" indent="-228600" eaLnBrk="1" hangingPunct="1">
              <a:spcBef>
                <a:spcPct val="0"/>
              </a:spcBef>
              <a:spcAft>
                <a:spcPts val="600"/>
              </a:spcAft>
            </a:pPr>
            <a:r>
              <a:rPr lang="en-US" smtClean="0"/>
              <a:t>Peel off half of the backing from patch</a:t>
            </a:r>
          </a:p>
        </p:txBody>
      </p:sp>
      <p:pic>
        <p:nvPicPr>
          <p:cNvPr id="39940" name="Picture 4" descr="Patch backing"/>
          <p:cNvPicPr>
            <a:picLocks noChangeAspect="1" noChangeArrowheads="1"/>
          </p:cNvPicPr>
          <p:nvPr/>
        </p:nvPicPr>
        <p:blipFill>
          <a:blip r:embed="rId3" cstate="print"/>
          <a:srcRect/>
          <a:stretch>
            <a:fillRect/>
          </a:stretch>
        </p:blipFill>
        <p:spPr bwMode="auto">
          <a:xfrm>
            <a:off x="1846263" y="3238500"/>
            <a:ext cx="511175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sz="3400" smtClean="0"/>
              <a:t>TRANSDERMAL NICOTINE PATCH:</a:t>
            </a:r>
            <a:br>
              <a:rPr lang="en-US" sz="3400" smtClean="0"/>
            </a:br>
            <a:r>
              <a:rPr lang="en-US" sz="3400" smtClean="0"/>
              <a:t>DIRECTIONS for USE</a:t>
            </a:r>
            <a:r>
              <a:rPr lang="en-US" smtClean="0"/>
              <a:t> </a:t>
            </a:r>
            <a:r>
              <a:rPr lang="en-US" sz="2200" smtClean="0"/>
              <a:t>(cont’d)</a:t>
            </a:r>
          </a:p>
        </p:txBody>
      </p:sp>
      <p:sp>
        <p:nvSpPr>
          <p:cNvPr id="40963" name="Rectangle 3"/>
          <p:cNvSpPr>
            <a:spLocks noGrp="1" noChangeArrowheads="1"/>
          </p:cNvSpPr>
          <p:nvPr>
            <p:ph type="body" sz="half" idx="4294967295"/>
          </p:nvPr>
        </p:nvSpPr>
        <p:spPr>
          <a:xfrm>
            <a:off x="625475" y="2108200"/>
            <a:ext cx="4221163" cy="4325938"/>
          </a:xfrm>
        </p:spPr>
        <p:txBody>
          <a:bodyPr/>
          <a:lstStyle/>
          <a:p>
            <a:pPr marL="228600" indent="-228600" eaLnBrk="1" hangingPunct="1">
              <a:lnSpc>
                <a:spcPct val="90000"/>
              </a:lnSpc>
            </a:pPr>
            <a:r>
              <a:rPr lang="en-US" sz="2400" smtClean="0"/>
              <a:t>Apply adhesive side of patch to skin</a:t>
            </a:r>
          </a:p>
          <a:p>
            <a:pPr marL="228600" indent="-228600" eaLnBrk="1" hangingPunct="1">
              <a:lnSpc>
                <a:spcPct val="90000"/>
              </a:lnSpc>
            </a:pPr>
            <a:r>
              <a:rPr lang="en-US" sz="2400" smtClean="0"/>
              <a:t>Peel off remaining protective covering</a:t>
            </a:r>
          </a:p>
          <a:p>
            <a:pPr marL="228600" indent="-228600" eaLnBrk="1" hangingPunct="1">
              <a:lnSpc>
                <a:spcPct val="90000"/>
              </a:lnSpc>
            </a:pPr>
            <a:r>
              <a:rPr lang="en-US" sz="2400" smtClean="0"/>
              <a:t>Press firmly with palm of hand for 10 seconds</a:t>
            </a:r>
          </a:p>
          <a:p>
            <a:pPr marL="228600" indent="-228600" eaLnBrk="1" hangingPunct="1">
              <a:lnSpc>
                <a:spcPct val="90000"/>
              </a:lnSpc>
            </a:pPr>
            <a:r>
              <a:rPr lang="en-US" sz="2400" smtClean="0"/>
              <a:t>Make sure patch sticks well to skin, especially around edges</a:t>
            </a:r>
          </a:p>
          <a:p>
            <a:pPr marL="228600" indent="-228600" eaLnBrk="1" hangingPunct="1">
              <a:lnSpc>
                <a:spcPct val="90000"/>
              </a:lnSpc>
              <a:buFont typeface="Wingdings" pitchFamily="2" charset="2"/>
              <a:buNone/>
            </a:pPr>
            <a:endParaRPr lang="en-US" sz="2400" smtClean="0"/>
          </a:p>
        </p:txBody>
      </p:sp>
      <p:sp>
        <p:nvSpPr>
          <p:cNvPr id="40964" name="Line 4"/>
          <p:cNvSpPr>
            <a:spLocks noChangeShapeType="1"/>
          </p:cNvSpPr>
          <p:nvPr/>
        </p:nvSpPr>
        <p:spPr bwMode="auto">
          <a:xfrm flipH="1" flipV="1">
            <a:off x="7239000" y="4476750"/>
            <a:ext cx="342900" cy="1828800"/>
          </a:xfrm>
          <a:prstGeom prst="line">
            <a:avLst/>
          </a:prstGeom>
          <a:noFill/>
          <a:ln w="9525">
            <a:noFill/>
            <a:round/>
            <a:headEnd/>
            <a:tailEnd type="triangle" w="med" len="med"/>
          </a:ln>
        </p:spPr>
        <p:txBody>
          <a:bodyPr/>
          <a:lstStyle/>
          <a:p>
            <a:endParaRPr lang="en-US"/>
          </a:p>
        </p:txBody>
      </p:sp>
      <p:pic>
        <p:nvPicPr>
          <p:cNvPr id="40965" name="ClipArt Placeholder 6" descr="nicotrol patch_no name.jpg"/>
          <p:cNvPicPr>
            <a:picLocks noGrp="1" noChangeAspect="1"/>
          </p:cNvPicPr>
          <p:nvPr>
            <p:ph type="clipArt" sz="half" idx="4294967295"/>
          </p:nvPr>
        </p:nvPicPr>
        <p:blipFill>
          <a:blip r:embed="rId3" cstate="print"/>
          <a:srcRect/>
          <a:stretch>
            <a:fillRect/>
          </a:stretch>
        </p:blipFill>
        <p:spPr>
          <a:xfrm>
            <a:off x="4638675" y="2184400"/>
            <a:ext cx="4006850" cy="2909888"/>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sz="3400" smtClean="0"/>
              <a:t>TRANSDERMAL NICOTINE PATCH:</a:t>
            </a:r>
            <a:br>
              <a:rPr lang="en-US" sz="3400" smtClean="0"/>
            </a:br>
            <a:r>
              <a:rPr lang="en-US" sz="3400" smtClean="0"/>
              <a:t>DIRECTIONS for USE</a:t>
            </a:r>
            <a:r>
              <a:rPr lang="en-US" smtClean="0"/>
              <a:t> </a:t>
            </a:r>
            <a:r>
              <a:rPr lang="en-US" sz="2200" smtClean="0"/>
              <a:t>(cont’d)</a:t>
            </a:r>
          </a:p>
        </p:txBody>
      </p:sp>
      <p:sp>
        <p:nvSpPr>
          <p:cNvPr id="41987" name="Rectangle 3"/>
          <p:cNvSpPr>
            <a:spLocks noGrp="1" noChangeArrowheads="1"/>
          </p:cNvSpPr>
          <p:nvPr>
            <p:ph type="body" idx="4294967295"/>
          </p:nvPr>
        </p:nvSpPr>
        <p:spPr>
          <a:xfrm>
            <a:off x="609600" y="2095500"/>
            <a:ext cx="8229600" cy="4427538"/>
          </a:xfrm>
        </p:spPr>
        <p:txBody>
          <a:bodyPr/>
          <a:lstStyle/>
          <a:p>
            <a:pPr marL="228600" indent="-228600" eaLnBrk="1" hangingPunct="1">
              <a:lnSpc>
                <a:spcPct val="90000"/>
              </a:lnSpc>
            </a:pPr>
            <a:r>
              <a:rPr lang="en-US" sz="2400" smtClean="0"/>
              <a:t>Wash hands: Nicotine on hands can get into eyes or nose and cause stinging or redness</a:t>
            </a:r>
          </a:p>
          <a:p>
            <a:pPr marL="228600" indent="-228600" eaLnBrk="1" hangingPunct="1">
              <a:lnSpc>
                <a:spcPct val="90000"/>
              </a:lnSpc>
            </a:pPr>
            <a:r>
              <a:rPr lang="en-US" sz="2400" smtClean="0"/>
              <a:t>Do not leave patch on skin for more than 24 hours—doing so may lead to skin irritation</a:t>
            </a:r>
          </a:p>
          <a:p>
            <a:pPr marL="228600" indent="-228600" eaLnBrk="1" hangingPunct="1">
              <a:lnSpc>
                <a:spcPct val="90000"/>
              </a:lnSpc>
            </a:pPr>
            <a:r>
              <a:rPr lang="en-US" sz="2400" smtClean="0"/>
              <a:t>Adhesive remaining on skin may be removed with rubbing alcohol or acetone</a:t>
            </a:r>
          </a:p>
          <a:p>
            <a:pPr marL="228600" indent="-228600" eaLnBrk="1" hangingPunct="1">
              <a:lnSpc>
                <a:spcPct val="90000"/>
              </a:lnSpc>
            </a:pPr>
            <a:r>
              <a:rPr lang="en-US" sz="2400" smtClean="0"/>
              <a:t>Dispose of used patch by folding it onto itself, completely covering adhesive area</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sz="3400" smtClean="0"/>
              <a:t>TRANSDERMAL NICOTINE PATCH:</a:t>
            </a:r>
            <a:br>
              <a:rPr lang="en-US" sz="3400" smtClean="0"/>
            </a:br>
            <a:r>
              <a:rPr lang="en-US" sz="3400" smtClean="0"/>
              <a:t>ADDITIONAL PATIENT EDUCATION</a:t>
            </a:r>
          </a:p>
        </p:txBody>
      </p:sp>
      <p:sp>
        <p:nvSpPr>
          <p:cNvPr id="43011" name="Rectangle 3"/>
          <p:cNvSpPr>
            <a:spLocks noGrp="1" noChangeArrowheads="1"/>
          </p:cNvSpPr>
          <p:nvPr>
            <p:ph type="body" idx="4294967295"/>
          </p:nvPr>
        </p:nvSpPr>
        <p:spPr>
          <a:xfrm>
            <a:off x="657225" y="2133600"/>
            <a:ext cx="7924800" cy="3998913"/>
          </a:xfrm>
        </p:spPr>
        <p:txBody>
          <a:bodyPr/>
          <a:lstStyle/>
          <a:p>
            <a:pPr marL="228600" indent="-228600" eaLnBrk="1" hangingPunct="1">
              <a:lnSpc>
                <a:spcPct val="90000"/>
              </a:lnSpc>
            </a:pPr>
            <a:r>
              <a:rPr lang="en-US" sz="2600" smtClean="0"/>
              <a:t>Water will not harm the nicotine patch if it is applied correctly; patients may bathe, swim, shower, or exercise while wearing the patch</a:t>
            </a:r>
          </a:p>
          <a:p>
            <a:pPr marL="228600" indent="-228600" eaLnBrk="1" hangingPunct="1">
              <a:lnSpc>
                <a:spcPct val="90000"/>
              </a:lnSpc>
              <a:spcBef>
                <a:spcPct val="50000"/>
              </a:spcBef>
            </a:pPr>
            <a:r>
              <a:rPr lang="en-US" sz="2600" smtClean="0"/>
              <a:t>Do </a:t>
            </a:r>
            <a:r>
              <a:rPr lang="en-US" sz="2600" i="1" smtClean="0"/>
              <a:t>not</a:t>
            </a:r>
            <a:r>
              <a:rPr lang="en-US" sz="2600" smtClean="0"/>
              <a:t> cut patches to adjust dose</a:t>
            </a:r>
          </a:p>
          <a:p>
            <a:pPr marL="514350" lvl="1" indent="-171450" eaLnBrk="1" hangingPunct="1">
              <a:lnSpc>
                <a:spcPct val="90000"/>
              </a:lnSpc>
            </a:pPr>
            <a:r>
              <a:rPr lang="en-US" smtClean="0"/>
              <a:t> </a:t>
            </a:r>
            <a:r>
              <a:rPr lang="en-US" sz="2400" smtClean="0"/>
              <a:t>Nicotine may evaporate from cut edges</a:t>
            </a:r>
          </a:p>
          <a:p>
            <a:pPr marL="514350" lvl="1" indent="-171450" eaLnBrk="1" hangingPunct="1">
              <a:lnSpc>
                <a:spcPct val="90000"/>
              </a:lnSpc>
            </a:pPr>
            <a:r>
              <a:rPr lang="en-US" smtClean="0"/>
              <a:t> </a:t>
            </a:r>
            <a:r>
              <a:rPr lang="en-US" sz="2400" smtClean="0"/>
              <a:t>Patch may be less effective</a:t>
            </a:r>
          </a:p>
          <a:p>
            <a:pPr marL="228600" indent="-228600" eaLnBrk="1" hangingPunct="1">
              <a:lnSpc>
                <a:spcPct val="90000"/>
              </a:lnSpc>
              <a:spcBef>
                <a:spcPct val="50000"/>
              </a:spcBef>
            </a:pPr>
            <a:r>
              <a:rPr lang="en-US" sz="2600" smtClean="0"/>
              <a:t>Keep new and used patches out of the reach of children and pets</a:t>
            </a:r>
          </a:p>
          <a:p>
            <a:pPr marL="228600" indent="-228600" eaLnBrk="1" hangingPunct="1">
              <a:lnSpc>
                <a:spcPct val="90000"/>
              </a:lnSpc>
              <a:spcBef>
                <a:spcPct val="50000"/>
              </a:spcBef>
            </a:pPr>
            <a:r>
              <a:rPr lang="en-US" sz="2600" smtClean="0"/>
              <a:t>Remove patch before MRI procedures</a:t>
            </a:r>
          </a:p>
          <a:p>
            <a:pPr marL="514350" lvl="1" indent="-171450" eaLnBrk="1" hangingPunct="1">
              <a:lnSpc>
                <a:spcPct val="90000"/>
              </a:lnSpc>
              <a:buFont typeface="Wingdings" pitchFamily="2" charset="2"/>
              <a:buNone/>
            </a:pPr>
            <a:endParaRPr lang="en-US" sz="2400" smtClean="0"/>
          </a:p>
        </p:txBody>
      </p:sp>
      <p:sp>
        <p:nvSpPr>
          <p:cNvPr id="43012" name="Freeform 4"/>
          <p:cNvSpPr>
            <a:spLocks/>
          </p:cNvSpPr>
          <p:nvPr/>
        </p:nvSpPr>
        <p:spPr bwMode="auto">
          <a:xfrm>
            <a:off x="6865938" y="4265613"/>
            <a:ext cx="12700" cy="19050"/>
          </a:xfrm>
          <a:custGeom>
            <a:avLst/>
            <a:gdLst>
              <a:gd name="T0" fmla="*/ 2147483647 w 15"/>
              <a:gd name="T1" fmla="*/ 0 h 24"/>
              <a:gd name="T2" fmla="*/ 2147483647 w 15"/>
              <a:gd name="T3" fmla="*/ 2147483647 h 24"/>
              <a:gd name="T4" fmla="*/ 2147483647 w 15"/>
              <a:gd name="T5" fmla="*/ 2147483647 h 24"/>
              <a:gd name="T6" fmla="*/ 2147483647 w 15"/>
              <a:gd name="T7" fmla="*/ 2147483647 h 24"/>
              <a:gd name="T8" fmla="*/ 2147483647 w 15"/>
              <a:gd name="T9" fmla="*/ 2147483647 h 24"/>
              <a:gd name="T10" fmla="*/ 0 w 15"/>
              <a:gd name="T11" fmla="*/ 2147483647 h 24"/>
              <a:gd name="T12" fmla="*/ 2147483647 w 15"/>
              <a:gd name="T13" fmla="*/ 2147483647 h 24"/>
              <a:gd name="T14" fmla="*/ 2147483647 w 15"/>
              <a:gd name="T15" fmla="*/ 2147483647 h 24"/>
              <a:gd name="T16" fmla="*/ 2147483647 w 15"/>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4"/>
              <a:gd name="T29" fmla="*/ 15 w 1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4">
                <a:moveTo>
                  <a:pt x="15" y="0"/>
                </a:moveTo>
                <a:lnTo>
                  <a:pt x="13" y="5"/>
                </a:lnTo>
                <a:lnTo>
                  <a:pt x="11" y="12"/>
                </a:lnTo>
                <a:lnTo>
                  <a:pt x="7" y="18"/>
                </a:lnTo>
                <a:lnTo>
                  <a:pt x="2" y="24"/>
                </a:lnTo>
                <a:lnTo>
                  <a:pt x="0" y="15"/>
                </a:lnTo>
                <a:lnTo>
                  <a:pt x="5" y="6"/>
                </a:lnTo>
                <a:lnTo>
                  <a:pt x="10" y="2"/>
                </a:lnTo>
                <a:lnTo>
                  <a:pt x="15" y="0"/>
                </a:lnTo>
                <a:close/>
              </a:path>
            </a:pathLst>
          </a:custGeom>
          <a:solidFill>
            <a:srgbClr val="FF0702"/>
          </a:solidFill>
          <a:ln w="9525">
            <a:noFill/>
            <a:round/>
            <a:headEnd/>
            <a:tailEnd/>
          </a:ln>
        </p:spPr>
        <p:txBody>
          <a:bodyPr/>
          <a:lstStyle/>
          <a:p>
            <a:endParaRPr lang="en-US"/>
          </a:p>
        </p:txBody>
      </p:sp>
      <p:grpSp>
        <p:nvGrpSpPr>
          <p:cNvPr id="2" name="Group 5"/>
          <p:cNvGrpSpPr>
            <a:grpSpLocks/>
          </p:cNvGrpSpPr>
          <p:nvPr/>
        </p:nvGrpSpPr>
        <p:grpSpPr bwMode="auto">
          <a:xfrm rot="-8039306">
            <a:off x="6761957" y="3545681"/>
            <a:ext cx="1689100" cy="839787"/>
            <a:chOff x="4007" y="2988"/>
            <a:chExt cx="1064" cy="529"/>
          </a:xfrm>
        </p:grpSpPr>
        <p:sp>
          <p:nvSpPr>
            <p:cNvPr id="43016" name="Freeform 6"/>
            <p:cNvSpPr>
              <a:spLocks/>
            </p:cNvSpPr>
            <p:nvPr/>
          </p:nvSpPr>
          <p:spPr bwMode="auto">
            <a:xfrm>
              <a:off x="4007" y="2988"/>
              <a:ext cx="1064" cy="287"/>
            </a:xfrm>
            <a:custGeom>
              <a:avLst/>
              <a:gdLst>
                <a:gd name="T0" fmla="*/ 1 w 2128"/>
                <a:gd name="T1" fmla="*/ 1 h 573"/>
                <a:gd name="T2" fmla="*/ 1 w 2128"/>
                <a:gd name="T3" fmla="*/ 1 h 573"/>
                <a:gd name="T4" fmla="*/ 1 w 2128"/>
                <a:gd name="T5" fmla="*/ 1 h 573"/>
                <a:gd name="T6" fmla="*/ 1 w 2128"/>
                <a:gd name="T7" fmla="*/ 1 h 573"/>
                <a:gd name="T8" fmla="*/ 1 w 2128"/>
                <a:gd name="T9" fmla="*/ 1 h 573"/>
                <a:gd name="T10" fmla="*/ 1 w 2128"/>
                <a:gd name="T11" fmla="*/ 1 h 573"/>
                <a:gd name="T12" fmla="*/ 1 w 2128"/>
                <a:gd name="T13" fmla="*/ 1 h 573"/>
                <a:gd name="T14" fmla="*/ 1 w 2128"/>
                <a:gd name="T15" fmla="*/ 1 h 573"/>
                <a:gd name="T16" fmla="*/ 1 w 2128"/>
                <a:gd name="T17" fmla="*/ 1 h 573"/>
                <a:gd name="T18" fmla="*/ 1 w 2128"/>
                <a:gd name="T19" fmla="*/ 1 h 573"/>
                <a:gd name="T20" fmla="*/ 1 w 2128"/>
                <a:gd name="T21" fmla="*/ 1 h 573"/>
                <a:gd name="T22" fmla="*/ 1 w 2128"/>
                <a:gd name="T23" fmla="*/ 1 h 573"/>
                <a:gd name="T24" fmla="*/ 1 w 2128"/>
                <a:gd name="T25" fmla="*/ 1 h 573"/>
                <a:gd name="T26" fmla="*/ 1 w 2128"/>
                <a:gd name="T27" fmla="*/ 1 h 573"/>
                <a:gd name="T28" fmla="*/ 1 w 2128"/>
                <a:gd name="T29" fmla="*/ 1 h 573"/>
                <a:gd name="T30" fmla="*/ 1 w 2128"/>
                <a:gd name="T31" fmla="*/ 1 h 573"/>
                <a:gd name="T32" fmla="*/ 1 w 2128"/>
                <a:gd name="T33" fmla="*/ 1 h 573"/>
                <a:gd name="T34" fmla="*/ 1 w 2128"/>
                <a:gd name="T35" fmla="*/ 1 h 573"/>
                <a:gd name="T36" fmla="*/ 1 w 2128"/>
                <a:gd name="T37" fmla="*/ 1 h 573"/>
                <a:gd name="T38" fmla="*/ 1 w 2128"/>
                <a:gd name="T39" fmla="*/ 1 h 573"/>
                <a:gd name="T40" fmla="*/ 1 w 2128"/>
                <a:gd name="T41" fmla="*/ 1 h 573"/>
                <a:gd name="T42" fmla="*/ 1 w 2128"/>
                <a:gd name="T43" fmla="*/ 1 h 573"/>
                <a:gd name="T44" fmla="*/ 1 w 2128"/>
                <a:gd name="T45" fmla="*/ 1 h 573"/>
                <a:gd name="T46" fmla="*/ 1 w 2128"/>
                <a:gd name="T47" fmla="*/ 1 h 573"/>
                <a:gd name="T48" fmla="*/ 1 w 2128"/>
                <a:gd name="T49" fmla="*/ 1 h 573"/>
                <a:gd name="T50" fmla="*/ 1 w 2128"/>
                <a:gd name="T51" fmla="*/ 1 h 573"/>
                <a:gd name="T52" fmla="*/ 1 w 2128"/>
                <a:gd name="T53" fmla="*/ 1 h 573"/>
                <a:gd name="T54" fmla="*/ 1 w 2128"/>
                <a:gd name="T55" fmla="*/ 1 h 573"/>
                <a:gd name="T56" fmla="*/ 1 w 2128"/>
                <a:gd name="T57" fmla="*/ 1 h 573"/>
                <a:gd name="T58" fmla="*/ 1 w 2128"/>
                <a:gd name="T59" fmla="*/ 1 h 573"/>
                <a:gd name="T60" fmla="*/ 1 w 2128"/>
                <a:gd name="T61" fmla="*/ 1 h 573"/>
                <a:gd name="T62" fmla="*/ 1 w 2128"/>
                <a:gd name="T63" fmla="*/ 1 h 573"/>
                <a:gd name="T64" fmla="*/ 1 w 2128"/>
                <a:gd name="T65" fmla="*/ 1 h 573"/>
                <a:gd name="T66" fmla="*/ 1 w 2128"/>
                <a:gd name="T67" fmla="*/ 1 h 573"/>
                <a:gd name="T68" fmla="*/ 1 w 2128"/>
                <a:gd name="T69" fmla="*/ 1 h 573"/>
                <a:gd name="T70" fmla="*/ 1 w 2128"/>
                <a:gd name="T71" fmla="*/ 1 h 573"/>
                <a:gd name="T72" fmla="*/ 1 w 2128"/>
                <a:gd name="T73" fmla="*/ 1 h 573"/>
                <a:gd name="T74" fmla="*/ 1 w 2128"/>
                <a:gd name="T75" fmla="*/ 1 h 573"/>
                <a:gd name="T76" fmla="*/ 1 w 2128"/>
                <a:gd name="T77" fmla="*/ 1 h 573"/>
                <a:gd name="T78" fmla="*/ 1 w 2128"/>
                <a:gd name="T79" fmla="*/ 1 h 573"/>
                <a:gd name="T80" fmla="*/ 1 w 2128"/>
                <a:gd name="T81" fmla="*/ 1 h 573"/>
                <a:gd name="T82" fmla="*/ 1 w 2128"/>
                <a:gd name="T83" fmla="*/ 1 h 573"/>
                <a:gd name="T84" fmla="*/ 1 w 2128"/>
                <a:gd name="T85" fmla="*/ 1 h 573"/>
                <a:gd name="T86" fmla="*/ 1 w 2128"/>
                <a:gd name="T87" fmla="*/ 1 h 573"/>
                <a:gd name="T88" fmla="*/ 1 w 2128"/>
                <a:gd name="T89" fmla="*/ 1 h 573"/>
                <a:gd name="T90" fmla="*/ 1 w 2128"/>
                <a:gd name="T91" fmla="*/ 1 h 573"/>
                <a:gd name="T92" fmla="*/ 1 w 2128"/>
                <a:gd name="T93" fmla="*/ 1 h 573"/>
                <a:gd name="T94" fmla="*/ 1 w 2128"/>
                <a:gd name="T95" fmla="*/ 1 h 573"/>
                <a:gd name="T96" fmla="*/ 1 w 2128"/>
                <a:gd name="T97" fmla="*/ 1 h 573"/>
                <a:gd name="T98" fmla="*/ 0 w 2128"/>
                <a:gd name="T99" fmla="*/ 1 h 5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28"/>
                <a:gd name="T151" fmla="*/ 0 h 573"/>
                <a:gd name="T152" fmla="*/ 2128 w 2128"/>
                <a:gd name="T153" fmla="*/ 573 h 5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28" h="573">
                  <a:moveTo>
                    <a:pt x="25" y="214"/>
                  </a:moveTo>
                  <a:lnTo>
                    <a:pt x="78" y="216"/>
                  </a:lnTo>
                  <a:lnTo>
                    <a:pt x="105" y="216"/>
                  </a:lnTo>
                  <a:lnTo>
                    <a:pt x="107" y="242"/>
                  </a:lnTo>
                  <a:lnTo>
                    <a:pt x="117" y="267"/>
                  </a:lnTo>
                  <a:lnTo>
                    <a:pt x="133" y="289"/>
                  </a:lnTo>
                  <a:lnTo>
                    <a:pt x="154" y="310"/>
                  </a:lnTo>
                  <a:lnTo>
                    <a:pt x="180" y="328"/>
                  </a:lnTo>
                  <a:lnTo>
                    <a:pt x="209" y="341"/>
                  </a:lnTo>
                  <a:lnTo>
                    <a:pt x="242" y="351"/>
                  </a:lnTo>
                  <a:lnTo>
                    <a:pt x="279" y="357"/>
                  </a:lnTo>
                  <a:lnTo>
                    <a:pt x="316" y="357"/>
                  </a:lnTo>
                  <a:lnTo>
                    <a:pt x="349" y="351"/>
                  </a:lnTo>
                  <a:lnTo>
                    <a:pt x="381" y="339"/>
                  </a:lnTo>
                  <a:lnTo>
                    <a:pt x="408" y="326"/>
                  </a:lnTo>
                  <a:lnTo>
                    <a:pt x="431" y="306"/>
                  </a:lnTo>
                  <a:lnTo>
                    <a:pt x="449" y="285"/>
                  </a:lnTo>
                  <a:lnTo>
                    <a:pt x="461" y="261"/>
                  </a:lnTo>
                  <a:lnTo>
                    <a:pt x="467" y="234"/>
                  </a:lnTo>
                  <a:lnTo>
                    <a:pt x="465" y="207"/>
                  </a:lnTo>
                  <a:lnTo>
                    <a:pt x="455" y="183"/>
                  </a:lnTo>
                  <a:lnTo>
                    <a:pt x="439" y="160"/>
                  </a:lnTo>
                  <a:lnTo>
                    <a:pt x="418" y="138"/>
                  </a:lnTo>
                  <a:lnTo>
                    <a:pt x="392" y="121"/>
                  </a:lnTo>
                  <a:lnTo>
                    <a:pt x="363" y="107"/>
                  </a:lnTo>
                  <a:lnTo>
                    <a:pt x="330" y="97"/>
                  </a:lnTo>
                  <a:lnTo>
                    <a:pt x="293" y="93"/>
                  </a:lnTo>
                  <a:lnTo>
                    <a:pt x="256" y="93"/>
                  </a:lnTo>
                  <a:lnTo>
                    <a:pt x="222" y="99"/>
                  </a:lnTo>
                  <a:lnTo>
                    <a:pt x="191" y="111"/>
                  </a:lnTo>
                  <a:lnTo>
                    <a:pt x="164" y="125"/>
                  </a:lnTo>
                  <a:lnTo>
                    <a:pt x="140" y="144"/>
                  </a:lnTo>
                  <a:lnTo>
                    <a:pt x="123" y="166"/>
                  </a:lnTo>
                  <a:lnTo>
                    <a:pt x="111" y="189"/>
                  </a:lnTo>
                  <a:lnTo>
                    <a:pt x="105" y="216"/>
                  </a:lnTo>
                  <a:lnTo>
                    <a:pt x="78" y="216"/>
                  </a:lnTo>
                  <a:lnTo>
                    <a:pt x="25" y="214"/>
                  </a:lnTo>
                  <a:lnTo>
                    <a:pt x="0" y="214"/>
                  </a:lnTo>
                  <a:lnTo>
                    <a:pt x="4" y="179"/>
                  </a:lnTo>
                  <a:lnTo>
                    <a:pt x="16" y="144"/>
                  </a:lnTo>
                  <a:lnTo>
                    <a:pt x="31" y="111"/>
                  </a:lnTo>
                  <a:lnTo>
                    <a:pt x="55" y="82"/>
                  </a:lnTo>
                  <a:lnTo>
                    <a:pt x="84" y="54"/>
                  </a:lnTo>
                  <a:lnTo>
                    <a:pt x="119" y="33"/>
                  </a:lnTo>
                  <a:lnTo>
                    <a:pt x="158" y="15"/>
                  </a:lnTo>
                  <a:lnTo>
                    <a:pt x="205" y="6"/>
                  </a:lnTo>
                  <a:lnTo>
                    <a:pt x="271" y="0"/>
                  </a:lnTo>
                  <a:lnTo>
                    <a:pt x="328" y="2"/>
                  </a:lnTo>
                  <a:lnTo>
                    <a:pt x="375" y="9"/>
                  </a:lnTo>
                  <a:lnTo>
                    <a:pt x="416" y="25"/>
                  </a:lnTo>
                  <a:lnTo>
                    <a:pt x="449" y="45"/>
                  </a:lnTo>
                  <a:lnTo>
                    <a:pt x="478" y="68"/>
                  </a:lnTo>
                  <a:lnTo>
                    <a:pt x="504" y="95"/>
                  </a:lnTo>
                  <a:lnTo>
                    <a:pt x="527" y="125"/>
                  </a:lnTo>
                  <a:lnTo>
                    <a:pt x="549" y="156"/>
                  </a:lnTo>
                  <a:lnTo>
                    <a:pt x="570" y="187"/>
                  </a:lnTo>
                  <a:lnTo>
                    <a:pt x="593" y="216"/>
                  </a:lnTo>
                  <a:lnTo>
                    <a:pt x="619" y="246"/>
                  </a:lnTo>
                  <a:lnTo>
                    <a:pt x="646" y="271"/>
                  </a:lnTo>
                  <a:lnTo>
                    <a:pt x="679" y="292"/>
                  </a:lnTo>
                  <a:lnTo>
                    <a:pt x="720" y="310"/>
                  </a:lnTo>
                  <a:lnTo>
                    <a:pt x="767" y="322"/>
                  </a:lnTo>
                  <a:lnTo>
                    <a:pt x="779" y="324"/>
                  </a:lnTo>
                  <a:lnTo>
                    <a:pt x="796" y="326"/>
                  </a:lnTo>
                  <a:lnTo>
                    <a:pt x="818" y="330"/>
                  </a:lnTo>
                  <a:lnTo>
                    <a:pt x="843" y="331"/>
                  </a:lnTo>
                  <a:lnTo>
                    <a:pt x="871" y="335"/>
                  </a:lnTo>
                  <a:lnTo>
                    <a:pt x="902" y="337"/>
                  </a:lnTo>
                  <a:lnTo>
                    <a:pt x="937" y="341"/>
                  </a:lnTo>
                  <a:lnTo>
                    <a:pt x="976" y="343"/>
                  </a:lnTo>
                  <a:lnTo>
                    <a:pt x="1048" y="349"/>
                  </a:lnTo>
                  <a:lnTo>
                    <a:pt x="1124" y="355"/>
                  </a:lnTo>
                  <a:lnTo>
                    <a:pt x="1205" y="359"/>
                  </a:lnTo>
                  <a:lnTo>
                    <a:pt x="1287" y="365"/>
                  </a:lnTo>
                  <a:lnTo>
                    <a:pt x="1369" y="370"/>
                  </a:lnTo>
                  <a:lnTo>
                    <a:pt x="1452" y="378"/>
                  </a:lnTo>
                  <a:lnTo>
                    <a:pt x="1536" y="386"/>
                  </a:lnTo>
                  <a:lnTo>
                    <a:pt x="1620" y="396"/>
                  </a:lnTo>
                  <a:lnTo>
                    <a:pt x="1700" y="408"/>
                  </a:lnTo>
                  <a:lnTo>
                    <a:pt x="1777" y="421"/>
                  </a:lnTo>
                  <a:lnTo>
                    <a:pt x="1851" y="439"/>
                  </a:lnTo>
                  <a:lnTo>
                    <a:pt x="1919" y="458"/>
                  </a:lnTo>
                  <a:lnTo>
                    <a:pt x="1982" y="482"/>
                  </a:lnTo>
                  <a:lnTo>
                    <a:pt x="2038" y="507"/>
                  </a:lnTo>
                  <a:lnTo>
                    <a:pt x="2087" y="538"/>
                  </a:lnTo>
                  <a:lnTo>
                    <a:pt x="2128" y="573"/>
                  </a:lnTo>
                  <a:lnTo>
                    <a:pt x="2110" y="573"/>
                  </a:lnTo>
                  <a:lnTo>
                    <a:pt x="2071" y="571"/>
                  </a:lnTo>
                  <a:lnTo>
                    <a:pt x="2013" y="568"/>
                  </a:lnTo>
                  <a:lnTo>
                    <a:pt x="1941" y="564"/>
                  </a:lnTo>
                  <a:lnTo>
                    <a:pt x="1857" y="558"/>
                  </a:lnTo>
                  <a:lnTo>
                    <a:pt x="1763" y="552"/>
                  </a:lnTo>
                  <a:lnTo>
                    <a:pt x="1663" y="546"/>
                  </a:lnTo>
                  <a:lnTo>
                    <a:pt x="1560" y="540"/>
                  </a:lnTo>
                  <a:lnTo>
                    <a:pt x="1458" y="534"/>
                  </a:lnTo>
                  <a:lnTo>
                    <a:pt x="1359" y="527"/>
                  </a:lnTo>
                  <a:lnTo>
                    <a:pt x="1267" y="521"/>
                  </a:lnTo>
                  <a:lnTo>
                    <a:pt x="1183" y="515"/>
                  </a:lnTo>
                  <a:lnTo>
                    <a:pt x="1111" y="511"/>
                  </a:lnTo>
                  <a:lnTo>
                    <a:pt x="1056" y="507"/>
                  </a:lnTo>
                  <a:lnTo>
                    <a:pt x="1019" y="503"/>
                  </a:lnTo>
                  <a:lnTo>
                    <a:pt x="1003" y="501"/>
                  </a:lnTo>
                  <a:lnTo>
                    <a:pt x="998" y="495"/>
                  </a:lnTo>
                  <a:lnTo>
                    <a:pt x="990" y="486"/>
                  </a:lnTo>
                  <a:lnTo>
                    <a:pt x="984" y="474"/>
                  </a:lnTo>
                  <a:lnTo>
                    <a:pt x="978" y="462"/>
                  </a:lnTo>
                  <a:lnTo>
                    <a:pt x="970" y="450"/>
                  </a:lnTo>
                  <a:lnTo>
                    <a:pt x="960" y="439"/>
                  </a:lnTo>
                  <a:lnTo>
                    <a:pt x="953" y="433"/>
                  </a:lnTo>
                  <a:lnTo>
                    <a:pt x="941" y="429"/>
                  </a:lnTo>
                  <a:lnTo>
                    <a:pt x="923" y="429"/>
                  </a:lnTo>
                  <a:lnTo>
                    <a:pt x="896" y="429"/>
                  </a:lnTo>
                  <a:lnTo>
                    <a:pt x="861" y="427"/>
                  </a:lnTo>
                  <a:lnTo>
                    <a:pt x="826" y="427"/>
                  </a:lnTo>
                  <a:lnTo>
                    <a:pt x="789" y="427"/>
                  </a:lnTo>
                  <a:lnTo>
                    <a:pt x="755" y="425"/>
                  </a:lnTo>
                  <a:lnTo>
                    <a:pt x="730" y="423"/>
                  </a:lnTo>
                  <a:lnTo>
                    <a:pt x="714" y="421"/>
                  </a:lnTo>
                  <a:lnTo>
                    <a:pt x="703" y="415"/>
                  </a:lnTo>
                  <a:lnTo>
                    <a:pt x="687" y="404"/>
                  </a:lnTo>
                  <a:lnTo>
                    <a:pt x="672" y="390"/>
                  </a:lnTo>
                  <a:lnTo>
                    <a:pt x="654" y="376"/>
                  </a:lnTo>
                  <a:lnTo>
                    <a:pt x="634" y="363"/>
                  </a:lnTo>
                  <a:lnTo>
                    <a:pt x="613" y="353"/>
                  </a:lnTo>
                  <a:lnTo>
                    <a:pt x="590" y="345"/>
                  </a:lnTo>
                  <a:lnTo>
                    <a:pt x="566" y="345"/>
                  </a:lnTo>
                  <a:lnTo>
                    <a:pt x="537" y="351"/>
                  </a:lnTo>
                  <a:lnTo>
                    <a:pt x="515" y="363"/>
                  </a:lnTo>
                  <a:lnTo>
                    <a:pt x="496" y="376"/>
                  </a:lnTo>
                  <a:lnTo>
                    <a:pt x="478" y="394"/>
                  </a:lnTo>
                  <a:lnTo>
                    <a:pt x="459" y="410"/>
                  </a:lnTo>
                  <a:lnTo>
                    <a:pt x="431" y="425"/>
                  </a:lnTo>
                  <a:lnTo>
                    <a:pt x="394" y="437"/>
                  </a:lnTo>
                  <a:lnTo>
                    <a:pt x="344" y="445"/>
                  </a:lnTo>
                  <a:lnTo>
                    <a:pt x="301" y="447"/>
                  </a:lnTo>
                  <a:lnTo>
                    <a:pt x="260" y="445"/>
                  </a:lnTo>
                  <a:lnTo>
                    <a:pt x="222" y="441"/>
                  </a:lnTo>
                  <a:lnTo>
                    <a:pt x="189" y="433"/>
                  </a:lnTo>
                  <a:lnTo>
                    <a:pt x="158" y="423"/>
                  </a:lnTo>
                  <a:lnTo>
                    <a:pt x="129" y="411"/>
                  </a:lnTo>
                  <a:lnTo>
                    <a:pt x="103" y="398"/>
                  </a:lnTo>
                  <a:lnTo>
                    <a:pt x="82" y="382"/>
                  </a:lnTo>
                  <a:lnTo>
                    <a:pt x="60" y="365"/>
                  </a:lnTo>
                  <a:lnTo>
                    <a:pt x="45" y="345"/>
                  </a:lnTo>
                  <a:lnTo>
                    <a:pt x="29" y="324"/>
                  </a:lnTo>
                  <a:lnTo>
                    <a:pt x="19" y="304"/>
                  </a:lnTo>
                  <a:lnTo>
                    <a:pt x="10" y="281"/>
                  </a:lnTo>
                  <a:lnTo>
                    <a:pt x="4" y="259"/>
                  </a:lnTo>
                  <a:lnTo>
                    <a:pt x="0" y="236"/>
                  </a:lnTo>
                  <a:lnTo>
                    <a:pt x="0" y="214"/>
                  </a:lnTo>
                  <a:lnTo>
                    <a:pt x="25" y="214"/>
                  </a:lnTo>
                  <a:close/>
                </a:path>
              </a:pathLst>
            </a:custGeom>
            <a:solidFill>
              <a:srgbClr val="000000"/>
            </a:solidFill>
            <a:ln w="9525">
              <a:noFill/>
              <a:round/>
              <a:headEnd/>
              <a:tailEnd/>
            </a:ln>
          </p:spPr>
          <p:txBody>
            <a:bodyPr/>
            <a:lstStyle/>
            <a:p>
              <a:endParaRPr lang="en-US"/>
            </a:p>
          </p:txBody>
        </p:sp>
        <p:sp>
          <p:nvSpPr>
            <p:cNvPr id="43017" name="Freeform 7"/>
            <p:cNvSpPr>
              <a:spLocks/>
            </p:cNvSpPr>
            <p:nvPr/>
          </p:nvSpPr>
          <p:spPr bwMode="auto">
            <a:xfrm>
              <a:off x="4603" y="3180"/>
              <a:ext cx="429" cy="84"/>
            </a:xfrm>
            <a:custGeom>
              <a:avLst/>
              <a:gdLst>
                <a:gd name="T0" fmla="*/ 1 w 857"/>
                <a:gd name="T1" fmla="*/ 1 h 168"/>
                <a:gd name="T2" fmla="*/ 1 w 857"/>
                <a:gd name="T3" fmla="*/ 1 h 168"/>
                <a:gd name="T4" fmla="*/ 1 w 857"/>
                <a:gd name="T5" fmla="*/ 1 h 168"/>
                <a:gd name="T6" fmla="*/ 1 w 857"/>
                <a:gd name="T7" fmla="*/ 1 h 168"/>
                <a:gd name="T8" fmla="*/ 1 w 857"/>
                <a:gd name="T9" fmla="*/ 1 h 168"/>
                <a:gd name="T10" fmla="*/ 1 w 857"/>
                <a:gd name="T11" fmla="*/ 1 h 168"/>
                <a:gd name="T12" fmla="*/ 1 w 857"/>
                <a:gd name="T13" fmla="*/ 1 h 168"/>
                <a:gd name="T14" fmla="*/ 1 w 857"/>
                <a:gd name="T15" fmla="*/ 1 h 168"/>
                <a:gd name="T16" fmla="*/ 1 w 857"/>
                <a:gd name="T17" fmla="*/ 1 h 168"/>
                <a:gd name="T18" fmla="*/ 1 w 857"/>
                <a:gd name="T19" fmla="*/ 1 h 168"/>
                <a:gd name="T20" fmla="*/ 1 w 857"/>
                <a:gd name="T21" fmla="*/ 1 h 168"/>
                <a:gd name="T22" fmla="*/ 1 w 857"/>
                <a:gd name="T23" fmla="*/ 1 h 168"/>
                <a:gd name="T24" fmla="*/ 1 w 857"/>
                <a:gd name="T25" fmla="*/ 1 h 168"/>
                <a:gd name="T26" fmla="*/ 1 w 857"/>
                <a:gd name="T27" fmla="*/ 1 h 168"/>
                <a:gd name="T28" fmla="*/ 1 w 857"/>
                <a:gd name="T29" fmla="*/ 1 h 168"/>
                <a:gd name="T30" fmla="*/ 1 w 857"/>
                <a:gd name="T31" fmla="*/ 0 h 168"/>
                <a:gd name="T32" fmla="*/ 1 w 857"/>
                <a:gd name="T33" fmla="*/ 0 h 168"/>
                <a:gd name="T34" fmla="*/ 1 w 857"/>
                <a:gd name="T35" fmla="*/ 1 h 168"/>
                <a:gd name="T36" fmla="*/ 1 w 857"/>
                <a:gd name="T37" fmla="*/ 1 h 168"/>
                <a:gd name="T38" fmla="*/ 0 w 857"/>
                <a:gd name="T39" fmla="*/ 1 h 168"/>
                <a:gd name="T40" fmla="*/ 0 w 857"/>
                <a:gd name="T41" fmla="*/ 1 h 168"/>
                <a:gd name="T42" fmla="*/ 1 w 857"/>
                <a:gd name="T43" fmla="*/ 1 h 168"/>
                <a:gd name="T44" fmla="*/ 1 w 857"/>
                <a:gd name="T45" fmla="*/ 1 h 168"/>
                <a:gd name="T46" fmla="*/ 1 w 857"/>
                <a:gd name="T47" fmla="*/ 1 h 168"/>
                <a:gd name="T48" fmla="*/ 1 w 857"/>
                <a:gd name="T49" fmla="*/ 1 h 168"/>
                <a:gd name="T50" fmla="*/ 1 w 857"/>
                <a:gd name="T51" fmla="*/ 1 h 168"/>
                <a:gd name="T52" fmla="*/ 1 w 857"/>
                <a:gd name="T53" fmla="*/ 1 h 168"/>
                <a:gd name="T54" fmla="*/ 1 w 857"/>
                <a:gd name="T55" fmla="*/ 1 h 168"/>
                <a:gd name="T56" fmla="*/ 1 w 857"/>
                <a:gd name="T57" fmla="*/ 1 h 168"/>
                <a:gd name="T58" fmla="*/ 1 w 857"/>
                <a:gd name="T59" fmla="*/ 1 h 168"/>
                <a:gd name="T60" fmla="*/ 1 w 857"/>
                <a:gd name="T61" fmla="*/ 1 h 168"/>
                <a:gd name="T62" fmla="*/ 1 w 857"/>
                <a:gd name="T63" fmla="*/ 1 h 168"/>
                <a:gd name="T64" fmla="*/ 1 w 857"/>
                <a:gd name="T65" fmla="*/ 1 h 168"/>
                <a:gd name="T66" fmla="*/ 1 w 857"/>
                <a:gd name="T67" fmla="*/ 1 h 168"/>
                <a:gd name="T68" fmla="*/ 1 w 857"/>
                <a:gd name="T69" fmla="*/ 1 h 168"/>
                <a:gd name="T70" fmla="*/ 1 w 857"/>
                <a:gd name="T71" fmla="*/ 1 h 168"/>
                <a:gd name="T72" fmla="*/ 1 w 857"/>
                <a:gd name="T73" fmla="*/ 1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7"/>
                <a:gd name="T112" fmla="*/ 0 h 168"/>
                <a:gd name="T113" fmla="*/ 857 w 857"/>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7" h="168">
                  <a:moveTo>
                    <a:pt x="857" y="168"/>
                  </a:moveTo>
                  <a:lnTo>
                    <a:pt x="826" y="145"/>
                  </a:lnTo>
                  <a:lnTo>
                    <a:pt x="781" y="121"/>
                  </a:lnTo>
                  <a:lnTo>
                    <a:pt x="726" y="102"/>
                  </a:lnTo>
                  <a:lnTo>
                    <a:pt x="664" y="84"/>
                  </a:lnTo>
                  <a:lnTo>
                    <a:pt x="593" y="68"/>
                  </a:lnTo>
                  <a:lnTo>
                    <a:pt x="519" y="55"/>
                  </a:lnTo>
                  <a:lnTo>
                    <a:pt x="443" y="43"/>
                  </a:lnTo>
                  <a:lnTo>
                    <a:pt x="367" y="33"/>
                  </a:lnTo>
                  <a:lnTo>
                    <a:pt x="293" y="26"/>
                  </a:lnTo>
                  <a:lnTo>
                    <a:pt x="222" y="18"/>
                  </a:lnTo>
                  <a:lnTo>
                    <a:pt x="158" y="12"/>
                  </a:lnTo>
                  <a:lnTo>
                    <a:pt x="103" y="8"/>
                  </a:lnTo>
                  <a:lnTo>
                    <a:pt x="58" y="4"/>
                  </a:lnTo>
                  <a:lnTo>
                    <a:pt x="25" y="2"/>
                  </a:lnTo>
                  <a:lnTo>
                    <a:pt x="6" y="0"/>
                  </a:lnTo>
                  <a:lnTo>
                    <a:pt x="4" y="0"/>
                  </a:lnTo>
                  <a:lnTo>
                    <a:pt x="2" y="24"/>
                  </a:lnTo>
                  <a:lnTo>
                    <a:pt x="2" y="59"/>
                  </a:lnTo>
                  <a:lnTo>
                    <a:pt x="0" y="92"/>
                  </a:lnTo>
                  <a:lnTo>
                    <a:pt x="0" y="111"/>
                  </a:lnTo>
                  <a:lnTo>
                    <a:pt x="13" y="113"/>
                  </a:lnTo>
                  <a:lnTo>
                    <a:pt x="43" y="115"/>
                  </a:lnTo>
                  <a:lnTo>
                    <a:pt x="86" y="117"/>
                  </a:lnTo>
                  <a:lnTo>
                    <a:pt x="140" y="121"/>
                  </a:lnTo>
                  <a:lnTo>
                    <a:pt x="203" y="125"/>
                  </a:lnTo>
                  <a:lnTo>
                    <a:pt x="273" y="131"/>
                  </a:lnTo>
                  <a:lnTo>
                    <a:pt x="347" y="137"/>
                  </a:lnTo>
                  <a:lnTo>
                    <a:pt x="425" y="141"/>
                  </a:lnTo>
                  <a:lnTo>
                    <a:pt x="504" y="147"/>
                  </a:lnTo>
                  <a:lnTo>
                    <a:pt x="578" y="152"/>
                  </a:lnTo>
                  <a:lnTo>
                    <a:pt x="648" y="156"/>
                  </a:lnTo>
                  <a:lnTo>
                    <a:pt x="712" y="160"/>
                  </a:lnTo>
                  <a:lnTo>
                    <a:pt x="767" y="164"/>
                  </a:lnTo>
                  <a:lnTo>
                    <a:pt x="812" y="166"/>
                  </a:lnTo>
                  <a:lnTo>
                    <a:pt x="841" y="168"/>
                  </a:lnTo>
                  <a:lnTo>
                    <a:pt x="857" y="168"/>
                  </a:lnTo>
                  <a:close/>
                </a:path>
              </a:pathLst>
            </a:custGeom>
            <a:solidFill>
              <a:srgbClr val="FFFFFF"/>
            </a:solidFill>
            <a:ln w="9525">
              <a:noFill/>
              <a:round/>
              <a:headEnd/>
              <a:tailEnd/>
            </a:ln>
          </p:spPr>
          <p:txBody>
            <a:bodyPr/>
            <a:lstStyle/>
            <a:p>
              <a:endParaRPr lang="en-US"/>
            </a:p>
          </p:txBody>
        </p:sp>
        <p:sp>
          <p:nvSpPr>
            <p:cNvPr id="43018" name="Freeform 8"/>
            <p:cNvSpPr>
              <a:spLocks/>
            </p:cNvSpPr>
            <p:nvPr/>
          </p:nvSpPr>
          <p:spPr bwMode="auto">
            <a:xfrm>
              <a:off x="4486" y="3173"/>
              <a:ext cx="110" cy="61"/>
            </a:xfrm>
            <a:custGeom>
              <a:avLst/>
              <a:gdLst>
                <a:gd name="T0" fmla="*/ 1 w 218"/>
                <a:gd name="T1" fmla="*/ 1 h 122"/>
                <a:gd name="T2" fmla="*/ 1 w 218"/>
                <a:gd name="T3" fmla="*/ 1 h 122"/>
                <a:gd name="T4" fmla="*/ 1 w 218"/>
                <a:gd name="T5" fmla="*/ 1 h 122"/>
                <a:gd name="T6" fmla="*/ 1 w 218"/>
                <a:gd name="T7" fmla="*/ 1 h 122"/>
                <a:gd name="T8" fmla="*/ 1 w 218"/>
                <a:gd name="T9" fmla="*/ 1 h 122"/>
                <a:gd name="T10" fmla="*/ 1 w 218"/>
                <a:gd name="T11" fmla="*/ 1 h 122"/>
                <a:gd name="T12" fmla="*/ 1 w 218"/>
                <a:gd name="T13" fmla="*/ 1 h 122"/>
                <a:gd name="T14" fmla="*/ 1 w 218"/>
                <a:gd name="T15" fmla="*/ 1 h 122"/>
                <a:gd name="T16" fmla="*/ 1 w 218"/>
                <a:gd name="T17" fmla="*/ 1 h 122"/>
                <a:gd name="T18" fmla="*/ 1 w 218"/>
                <a:gd name="T19" fmla="*/ 1 h 122"/>
                <a:gd name="T20" fmla="*/ 1 w 218"/>
                <a:gd name="T21" fmla="*/ 1 h 122"/>
                <a:gd name="T22" fmla="*/ 1 w 218"/>
                <a:gd name="T23" fmla="*/ 1 h 122"/>
                <a:gd name="T24" fmla="*/ 1 w 218"/>
                <a:gd name="T25" fmla="*/ 1 h 122"/>
                <a:gd name="T26" fmla="*/ 1 w 218"/>
                <a:gd name="T27" fmla="*/ 1 h 122"/>
                <a:gd name="T28" fmla="*/ 1 w 218"/>
                <a:gd name="T29" fmla="*/ 1 h 122"/>
                <a:gd name="T30" fmla="*/ 1 w 218"/>
                <a:gd name="T31" fmla="*/ 1 h 122"/>
                <a:gd name="T32" fmla="*/ 1 w 218"/>
                <a:gd name="T33" fmla="*/ 1 h 122"/>
                <a:gd name="T34" fmla="*/ 1 w 218"/>
                <a:gd name="T35" fmla="*/ 1 h 122"/>
                <a:gd name="T36" fmla="*/ 1 w 218"/>
                <a:gd name="T37" fmla="*/ 1 h 122"/>
                <a:gd name="T38" fmla="*/ 1 w 218"/>
                <a:gd name="T39" fmla="*/ 1 h 122"/>
                <a:gd name="T40" fmla="*/ 0 w 218"/>
                <a:gd name="T41" fmla="*/ 1 h 122"/>
                <a:gd name="T42" fmla="*/ 1 w 218"/>
                <a:gd name="T43" fmla="*/ 1 h 122"/>
                <a:gd name="T44" fmla="*/ 1 w 218"/>
                <a:gd name="T45" fmla="*/ 1 h 122"/>
                <a:gd name="T46" fmla="*/ 1 w 218"/>
                <a:gd name="T47" fmla="*/ 1 h 122"/>
                <a:gd name="T48" fmla="*/ 1 w 218"/>
                <a:gd name="T49" fmla="*/ 0 h 122"/>
                <a:gd name="T50" fmla="*/ 1 w 218"/>
                <a:gd name="T51" fmla="*/ 0 h 122"/>
                <a:gd name="T52" fmla="*/ 1 w 218"/>
                <a:gd name="T53" fmla="*/ 0 h 122"/>
                <a:gd name="T54" fmla="*/ 1 w 218"/>
                <a:gd name="T55" fmla="*/ 1 h 122"/>
                <a:gd name="T56" fmla="*/ 1 w 218"/>
                <a:gd name="T57" fmla="*/ 1 h 122"/>
                <a:gd name="T58" fmla="*/ 1 w 218"/>
                <a:gd name="T59" fmla="*/ 1 h 122"/>
                <a:gd name="T60" fmla="*/ 1 w 218"/>
                <a:gd name="T61" fmla="*/ 1 h 122"/>
                <a:gd name="T62" fmla="*/ 1 w 218"/>
                <a:gd name="T63" fmla="*/ 1 h 122"/>
                <a:gd name="T64" fmla="*/ 1 w 218"/>
                <a:gd name="T65" fmla="*/ 1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122"/>
                <a:gd name="T101" fmla="*/ 218 w 218"/>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122">
                  <a:moveTo>
                    <a:pt x="218" y="9"/>
                  </a:moveTo>
                  <a:lnTo>
                    <a:pt x="216" y="33"/>
                  </a:lnTo>
                  <a:lnTo>
                    <a:pt x="216" y="68"/>
                  </a:lnTo>
                  <a:lnTo>
                    <a:pt x="214" y="103"/>
                  </a:lnTo>
                  <a:lnTo>
                    <a:pt x="214" y="122"/>
                  </a:lnTo>
                  <a:lnTo>
                    <a:pt x="203" y="122"/>
                  </a:lnTo>
                  <a:lnTo>
                    <a:pt x="183" y="121"/>
                  </a:lnTo>
                  <a:lnTo>
                    <a:pt x="158" y="121"/>
                  </a:lnTo>
                  <a:lnTo>
                    <a:pt x="132" y="119"/>
                  </a:lnTo>
                  <a:lnTo>
                    <a:pt x="105" y="117"/>
                  </a:lnTo>
                  <a:lnTo>
                    <a:pt x="83" y="115"/>
                  </a:lnTo>
                  <a:lnTo>
                    <a:pt x="66" y="115"/>
                  </a:lnTo>
                  <a:lnTo>
                    <a:pt x="58" y="113"/>
                  </a:lnTo>
                  <a:lnTo>
                    <a:pt x="52" y="109"/>
                  </a:lnTo>
                  <a:lnTo>
                    <a:pt x="44" y="101"/>
                  </a:lnTo>
                  <a:lnTo>
                    <a:pt x="39" y="91"/>
                  </a:lnTo>
                  <a:lnTo>
                    <a:pt x="31" y="80"/>
                  </a:lnTo>
                  <a:lnTo>
                    <a:pt x="23" y="66"/>
                  </a:lnTo>
                  <a:lnTo>
                    <a:pt x="15" y="54"/>
                  </a:lnTo>
                  <a:lnTo>
                    <a:pt x="7" y="46"/>
                  </a:lnTo>
                  <a:lnTo>
                    <a:pt x="0" y="41"/>
                  </a:lnTo>
                  <a:lnTo>
                    <a:pt x="1" y="33"/>
                  </a:lnTo>
                  <a:lnTo>
                    <a:pt x="3" y="23"/>
                  </a:lnTo>
                  <a:lnTo>
                    <a:pt x="7" y="11"/>
                  </a:lnTo>
                  <a:lnTo>
                    <a:pt x="11" y="0"/>
                  </a:lnTo>
                  <a:lnTo>
                    <a:pt x="25" y="0"/>
                  </a:lnTo>
                  <a:lnTo>
                    <a:pt x="48" y="0"/>
                  </a:lnTo>
                  <a:lnTo>
                    <a:pt x="80" y="1"/>
                  </a:lnTo>
                  <a:lnTo>
                    <a:pt x="113" y="3"/>
                  </a:lnTo>
                  <a:lnTo>
                    <a:pt x="146" y="5"/>
                  </a:lnTo>
                  <a:lnTo>
                    <a:pt x="177" y="5"/>
                  </a:lnTo>
                  <a:lnTo>
                    <a:pt x="203" y="7"/>
                  </a:lnTo>
                  <a:lnTo>
                    <a:pt x="218" y="9"/>
                  </a:lnTo>
                  <a:close/>
                </a:path>
              </a:pathLst>
            </a:custGeom>
            <a:solidFill>
              <a:srgbClr val="FFFFFF"/>
            </a:solidFill>
            <a:ln w="9525">
              <a:noFill/>
              <a:round/>
              <a:headEnd/>
              <a:tailEnd/>
            </a:ln>
          </p:spPr>
          <p:txBody>
            <a:bodyPr/>
            <a:lstStyle/>
            <a:p>
              <a:endParaRPr lang="en-US"/>
            </a:p>
          </p:txBody>
        </p:sp>
        <p:sp>
          <p:nvSpPr>
            <p:cNvPr id="43019" name="Freeform 9"/>
            <p:cNvSpPr>
              <a:spLocks/>
            </p:cNvSpPr>
            <p:nvPr/>
          </p:nvSpPr>
          <p:spPr bwMode="auto">
            <a:xfrm>
              <a:off x="4020" y="3000"/>
              <a:ext cx="459" cy="201"/>
            </a:xfrm>
            <a:custGeom>
              <a:avLst/>
              <a:gdLst>
                <a:gd name="T0" fmla="*/ 0 w 920"/>
                <a:gd name="T1" fmla="*/ 1 h 402"/>
                <a:gd name="T2" fmla="*/ 0 w 920"/>
                <a:gd name="T3" fmla="*/ 1 h 402"/>
                <a:gd name="T4" fmla="*/ 0 w 920"/>
                <a:gd name="T5" fmla="*/ 1 h 402"/>
                <a:gd name="T6" fmla="*/ 0 w 920"/>
                <a:gd name="T7" fmla="*/ 1 h 402"/>
                <a:gd name="T8" fmla="*/ 0 w 920"/>
                <a:gd name="T9" fmla="*/ 1 h 402"/>
                <a:gd name="T10" fmla="*/ 0 w 920"/>
                <a:gd name="T11" fmla="*/ 1 h 402"/>
                <a:gd name="T12" fmla="*/ 0 w 920"/>
                <a:gd name="T13" fmla="*/ 1 h 402"/>
                <a:gd name="T14" fmla="*/ 0 w 920"/>
                <a:gd name="T15" fmla="*/ 1 h 402"/>
                <a:gd name="T16" fmla="*/ 0 w 920"/>
                <a:gd name="T17" fmla="*/ 1 h 402"/>
                <a:gd name="T18" fmla="*/ 0 w 920"/>
                <a:gd name="T19" fmla="*/ 1 h 402"/>
                <a:gd name="T20" fmla="*/ 0 w 920"/>
                <a:gd name="T21" fmla="*/ 1 h 402"/>
                <a:gd name="T22" fmla="*/ 0 w 920"/>
                <a:gd name="T23" fmla="*/ 1 h 402"/>
                <a:gd name="T24" fmla="*/ 0 w 920"/>
                <a:gd name="T25" fmla="*/ 1 h 402"/>
                <a:gd name="T26" fmla="*/ 0 w 920"/>
                <a:gd name="T27" fmla="*/ 1 h 402"/>
                <a:gd name="T28" fmla="*/ 0 w 920"/>
                <a:gd name="T29" fmla="*/ 1 h 402"/>
                <a:gd name="T30" fmla="*/ 0 w 920"/>
                <a:gd name="T31" fmla="*/ 1 h 402"/>
                <a:gd name="T32" fmla="*/ 0 w 920"/>
                <a:gd name="T33" fmla="*/ 1 h 402"/>
                <a:gd name="T34" fmla="*/ 0 w 920"/>
                <a:gd name="T35" fmla="*/ 1 h 402"/>
                <a:gd name="T36" fmla="*/ 0 w 920"/>
                <a:gd name="T37" fmla="*/ 1 h 402"/>
                <a:gd name="T38" fmla="*/ 0 w 920"/>
                <a:gd name="T39" fmla="*/ 1 h 402"/>
                <a:gd name="T40" fmla="*/ 0 w 920"/>
                <a:gd name="T41" fmla="*/ 1 h 402"/>
                <a:gd name="T42" fmla="*/ 0 w 920"/>
                <a:gd name="T43" fmla="*/ 1 h 402"/>
                <a:gd name="T44" fmla="*/ 0 w 920"/>
                <a:gd name="T45" fmla="*/ 1 h 402"/>
                <a:gd name="T46" fmla="*/ 0 w 920"/>
                <a:gd name="T47" fmla="*/ 1 h 402"/>
                <a:gd name="T48" fmla="*/ 0 w 920"/>
                <a:gd name="T49" fmla="*/ 1 h 402"/>
                <a:gd name="T50" fmla="*/ 0 w 920"/>
                <a:gd name="T51" fmla="*/ 1 h 402"/>
                <a:gd name="T52" fmla="*/ 0 w 920"/>
                <a:gd name="T53" fmla="*/ 1 h 402"/>
                <a:gd name="T54" fmla="*/ 0 w 920"/>
                <a:gd name="T55" fmla="*/ 1 h 402"/>
                <a:gd name="T56" fmla="*/ 0 w 920"/>
                <a:gd name="T57" fmla="*/ 1 h 402"/>
                <a:gd name="T58" fmla="*/ 0 w 920"/>
                <a:gd name="T59" fmla="*/ 1 h 402"/>
                <a:gd name="T60" fmla="*/ 0 w 920"/>
                <a:gd name="T61" fmla="*/ 1 h 402"/>
                <a:gd name="T62" fmla="*/ 0 w 920"/>
                <a:gd name="T63" fmla="*/ 1 h 402"/>
                <a:gd name="T64" fmla="*/ 0 w 920"/>
                <a:gd name="T65" fmla="*/ 1 h 402"/>
                <a:gd name="T66" fmla="*/ 0 w 920"/>
                <a:gd name="T67" fmla="*/ 1 h 402"/>
                <a:gd name="T68" fmla="*/ 0 w 920"/>
                <a:gd name="T69" fmla="*/ 1 h 402"/>
                <a:gd name="T70" fmla="*/ 0 w 920"/>
                <a:gd name="T71" fmla="*/ 1 h 402"/>
                <a:gd name="T72" fmla="*/ 0 w 920"/>
                <a:gd name="T73" fmla="*/ 1 h 402"/>
                <a:gd name="T74" fmla="*/ 0 w 920"/>
                <a:gd name="T75" fmla="*/ 1 h 402"/>
                <a:gd name="T76" fmla="*/ 0 w 920"/>
                <a:gd name="T77" fmla="*/ 1 h 402"/>
                <a:gd name="T78" fmla="*/ 0 w 920"/>
                <a:gd name="T79" fmla="*/ 1 h 402"/>
                <a:gd name="T80" fmla="*/ 0 w 920"/>
                <a:gd name="T81" fmla="*/ 1 h 402"/>
                <a:gd name="T82" fmla="*/ 0 w 920"/>
                <a:gd name="T83" fmla="*/ 1 h 402"/>
                <a:gd name="T84" fmla="*/ 0 w 920"/>
                <a:gd name="T85" fmla="*/ 1 h 402"/>
                <a:gd name="T86" fmla="*/ 0 w 920"/>
                <a:gd name="T87" fmla="*/ 1 h 402"/>
                <a:gd name="T88" fmla="*/ 0 w 920"/>
                <a:gd name="T89" fmla="*/ 1 h 402"/>
                <a:gd name="T90" fmla="*/ 0 w 920"/>
                <a:gd name="T91" fmla="*/ 1 h 402"/>
                <a:gd name="T92" fmla="*/ 0 w 920"/>
                <a:gd name="T93" fmla="*/ 1 h 402"/>
                <a:gd name="T94" fmla="*/ 0 w 920"/>
                <a:gd name="T95" fmla="*/ 1 h 402"/>
                <a:gd name="T96" fmla="*/ 0 w 920"/>
                <a:gd name="T97" fmla="*/ 1 h 402"/>
                <a:gd name="T98" fmla="*/ 0 w 920"/>
                <a:gd name="T99" fmla="*/ 1 h 402"/>
                <a:gd name="T100" fmla="*/ 0 w 920"/>
                <a:gd name="T101" fmla="*/ 1 h 402"/>
                <a:gd name="T102" fmla="*/ 0 w 920"/>
                <a:gd name="T103" fmla="*/ 1 h 402"/>
                <a:gd name="T104" fmla="*/ 0 w 920"/>
                <a:gd name="T105" fmla="*/ 1 h 402"/>
                <a:gd name="T106" fmla="*/ 0 w 920"/>
                <a:gd name="T107" fmla="*/ 1 h 402"/>
                <a:gd name="T108" fmla="*/ 0 w 920"/>
                <a:gd name="T109" fmla="*/ 1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0"/>
                <a:gd name="T166" fmla="*/ 0 h 402"/>
                <a:gd name="T167" fmla="*/ 920 w 920"/>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0" h="402">
                  <a:moveTo>
                    <a:pt x="53" y="193"/>
                  </a:moveTo>
                  <a:lnTo>
                    <a:pt x="55" y="223"/>
                  </a:lnTo>
                  <a:lnTo>
                    <a:pt x="67" y="252"/>
                  </a:lnTo>
                  <a:lnTo>
                    <a:pt x="84" y="279"/>
                  </a:lnTo>
                  <a:lnTo>
                    <a:pt x="110" y="303"/>
                  </a:lnTo>
                  <a:lnTo>
                    <a:pt x="139" y="322"/>
                  </a:lnTo>
                  <a:lnTo>
                    <a:pt x="172" y="338"/>
                  </a:lnTo>
                  <a:lnTo>
                    <a:pt x="211" y="347"/>
                  </a:lnTo>
                  <a:lnTo>
                    <a:pt x="252" y="353"/>
                  </a:lnTo>
                  <a:lnTo>
                    <a:pt x="295" y="353"/>
                  </a:lnTo>
                  <a:lnTo>
                    <a:pt x="334" y="346"/>
                  </a:lnTo>
                  <a:lnTo>
                    <a:pt x="369" y="334"/>
                  </a:lnTo>
                  <a:lnTo>
                    <a:pt x="401" y="316"/>
                  </a:lnTo>
                  <a:lnTo>
                    <a:pt x="428" y="295"/>
                  </a:lnTo>
                  <a:lnTo>
                    <a:pt x="447" y="271"/>
                  </a:lnTo>
                  <a:lnTo>
                    <a:pt x="461" y="244"/>
                  </a:lnTo>
                  <a:lnTo>
                    <a:pt x="467" y="213"/>
                  </a:lnTo>
                  <a:lnTo>
                    <a:pt x="465" y="182"/>
                  </a:lnTo>
                  <a:lnTo>
                    <a:pt x="455" y="152"/>
                  </a:lnTo>
                  <a:lnTo>
                    <a:pt x="438" y="127"/>
                  </a:lnTo>
                  <a:lnTo>
                    <a:pt x="412" y="102"/>
                  </a:lnTo>
                  <a:lnTo>
                    <a:pt x="383" y="82"/>
                  </a:lnTo>
                  <a:lnTo>
                    <a:pt x="348" y="66"/>
                  </a:lnTo>
                  <a:lnTo>
                    <a:pt x="309" y="57"/>
                  </a:lnTo>
                  <a:lnTo>
                    <a:pt x="268" y="51"/>
                  </a:lnTo>
                  <a:lnTo>
                    <a:pt x="227" y="53"/>
                  </a:lnTo>
                  <a:lnTo>
                    <a:pt x="188" y="59"/>
                  </a:lnTo>
                  <a:lnTo>
                    <a:pt x="151" y="70"/>
                  </a:lnTo>
                  <a:lnTo>
                    <a:pt x="119" y="88"/>
                  </a:lnTo>
                  <a:lnTo>
                    <a:pt x="92" y="109"/>
                  </a:lnTo>
                  <a:lnTo>
                    <a:pt x="73" y="135"/>
                  </a:lnTo>
                  <a:lnTo>
                    <a:pt x="59" y="162"/>
                  </a:lnTo>
                  <a:lnTo>
                    <a:pt x="53" y="193"/>
                  </a:lnTo>
                  <a:lnTo>
                    <a:pt x="0" y="191"/>
                  </a:lnTo>
                  <a:lnTo>
                    <a:pt x="4" y="160"/>
                  </a:lnTo>
                  <a:lnTo>
                    <a:pt x="14" y="129"/>
                  </a:lnTo>
                  <a:lnTo>
                    <a:pt x="30" y="100"/>
                  </a:lnTo>
                  <a:lnTo>
                    <a:pt x="51" y="72"/>
                  </a:lnTo>
                  <a:lnTo>
                    <a:pt x="78" y="49"/>
                  </a:lnTo>
                  <a:lnTo>
                    <a:pt x="110" y="29"/>
                  </a:lnTo>
                  <a:lnTo>
                    <a:pt x="147" y="14"/>
                  </a:lnTo>
                  <a:lnTo>
                    <a:pt x="188" y="4"/>
                  </a:lnTo>
                  <a:lnTo>
                    <a:pt x="246" y="0"/>
                  </a:lnTo>
                  <a:lnTo>
                    <a:pt x="295" y="2"/>
                  </a:lnTo>
                  <a:lnTo>
                    <a:pt x="338" y="12"/>
                  </a:lnTo>
                  <a:lnTo>
                    <a:pt x="375" y="26"/>
                  </a:lnTo>
                  <a:lnTo>
                    <a:pt x="406" y="45"/>
                  </a:lnTo>
                  <a:lnTo>
                    <a:pt x="434" y="68"/>
                  </a:lnTo>
                  <a:lnTo>
                    <a:pt x="457" y="96"/>
                  </a:lnTo>
                  <a:lnTo>
                    <a:pt x="481" y="123"/>
                  </a:lnTo>
                  <a:lnTo>
                    <a:pt x="500" y="154"/>
                  </a:lnTo>
                  <a:lnTo>
                    <a:pt x="522" y="184"/>
                  </a:lnTo>
                  <a:lnTo>
                    <a:pt x="545" y="213"/>
                  </a:lnTo>
                  <a:lnTo>
                    <a:pt x="568" y="240"/>
                  </a:lnTo>
                  <a:lnTo>
                    <a:pt x="596" y="266"/>
                  </a:lnTo>
                  <a:lnTo>
                    <a:pt x="627" y="287"/>
                  </a:lnTo>
                  <a:lnTo>
                    <a:pt x="664" y="305"/>
                  </a:lnTo>
                  <a:lnTo>
                    <a:pt x="707" y="318"/>
                  </a:lnTo>
                  <a:lnTo>
                    <a:pt x="734" y="324"/>
                  </a:lnTo>
                  <a:lnTo>
                    <a:pt x="766" y="328"/>
                  </a:lnTo>
                  <a:lnTo>
                    <a:pt x="797" y="332"/>
                  </a:lnTo>
                  <a:lnTo>
                    <a:pt x="828" y="334"/>
                  </a:lnTo>
                  <a:lnTo>
                    <a:pt x="857" y="338"/>
                  </a:lnTo>
                  <a:lnTo>
                    <a:pt x="883" y="340"/>
                  </a:lnTo>
                  <a:lnTo>
                    <a:pt x="904" y="342"/>
                  </a:lnTo>
                  <a:lnTo>
                    <a:pt x="920" y="344"/>
                  </a:lnTo>
                  <a:lnTo>
                    <a:pt x="918" y="349"/>
                  </a:lnTo>
                  <a:lnTo>
                    <a:pt x="916" y="359"/>
                  </a:lnTo>
                  <a:lnTo>
                    <a:pt x="914" y="371"/>
                  </a:lnTo>
                  <a:lnTo>
                    <a:pt x="908" y="383"/>
                  </a:lnTo>
                  <a:lnTo>
                    <a:pt x="900" y="383"/>
                  </a:lnTo>
                  <a:lnTo>
                    <a:pt x="877" y="383"/>
                  </a:lnTo>
                  <a:lnTo>
                    <a:pt x="844" y="383"/>
                  </a:lnTo>
                  <a:lnTo>
                    <a:pt x="807" y="381"/>
                  </a:lnTo>
                  <a:lnTo>
                    <a:pt x="770" y="381"/>
                  </a:lnTo>
                  <a:lnTo>
                    <a:pt x="736" y="379"/>
                  </a:lnTo>
                  <a:lnTo>
                    <a:pt x="711" y="377"/>
                  </a:lnTo>
                  <a:lnTo>
                    <a:pt x="699" y="375"/>
                  </a:lnTo>
                  <a:lnTo>
                    <a:pt x="686" y="365"/>
                  </a:lnTo>
                  <a:lnTo>
                    <a:pt x="670" y="353"/>
                  </a:lnTo>
                  <a:lnTo>
                    <a:pt x="650" y="340"/>
                  </a:lnTo>
                  <a:lnTo>
                    <a:pt x="633" y="328"/>
                  </a:lnTo>
                  <a:lnTo>
                    <a:pt x="611" y="316"/>
                  </a:lnTo>
                  <a:lnTo>
                    <a:pt x="592" y="307"/>
                  </a:lnTo>
                  <a:lnTo>
                    <a:pt x="572" y="301"/>
                  </a:lnTo>
                  <a:lnTo>
                    <a:pt x="553" y="299"/>
                  </a:lnTo>
                  <a:lnTo>
                    <a:pt x="508" y="305"/>
                  </a:lnTo>
                  <a:lnTo>
                    <a:pt x="477" y="316"/>
                  </a:lnTo>
                  <a:lnTo>
                    <a:pt x="455" y="332"/>
                  </a:lnTo>
                  <a:lnTo>
                    <a:pt x="438" y="347"/>
                  </a:lnTo>
                  <a:lnTo>
                    <a:pt x="418" y="365"/>
                  </a:lnTo>
                  <a:lnTo>
                    <a:pt x="397" y="381"/>
                  </a:lnTo>
                  <a:lnTo>
                    <a:pt x="365" y="392"/>
                  </a:lnTo>
                  <a:lnTo>
                    <a:pt x="320" y="400"/>
                  </a:lnTo>
                  <a:lnTo>
                    <a:pt x="279" y="402"/>
                  </a:lnTo>
                  <a:lnTo>
                    <a:pt x="242" y="402"/>
                  </a:lnTo>
                  <a:lnTo>
                    <a:pt x="207" y="398"/>
                  </a:lnTo>
                  <a:lnTo>
                    <a:pt x="174" y="392"/>
                  </a:lnTo>
                  <a:lnTo>
                    <a:pt x="145" y="383"/>
                  </a:lnTo>
                  <a:lnTo>
                    <a:pt x="119" y="373"/>
                  </a:lnTo>
                  <a:lnTo>
                    <a:pt x="94" y="359"/>
                  </a:lnTo>
                  <a:lnTo>
                    <a:pt x="74" y="346"/>
                  </a:lnTo>
                  <a:lnTo>
                    <a:pt x="55" y="328"/>
                  </a:lnTo>
                  <a:lnTo>
                    <a:pt x="39" y="312"/>
                  </a:lnTo>
                  <a:lnTo>
                    <a:pt x="28" y="293"/>
                  </a:lnTo>
                  <a:lnTo>
                    <a:pt x="16" y="273"/>
                  </a:lnTo>
                  <a:lnTo>
                    <a:pt x="8" y="254"/>
                  </a:lnTo>
                  <a:lnTo>
                    <a:pt x="4" y="232"/>
                  </a:lnTo>
                  <a:lnTo>
                    <a:pt x="0" y="213"/>
                  </a:lnTo>
                  <a:lnTo>
                    <a:pt x="0" y="191"/>
                  </a:lnTo>
                  <a:lnTo>
                    <a:pt x="53" y="193"/>
                  </a:lnTo>
                  <a:close/>
                </a:path>
              </a:pathLst>
            </a:custGeom>
            <a:solidFill>
              <a:srgbClr val="000000"/>
            </a:solidFill>
            <a:ln w="9525">
              <a:noFill/>
              <a:round/>
              <a:headEnd/>
              <a:tailEnd/>
            </a:ln>
          </p:spPr>
          <p:txBody>
            <a:bodyPr/>
            <a:lstStyle/>
            <a:p>
              <a:endParaRPr lang="en-US"/>
            </a:p>
          </p:txBody>
        </p:sp>
        <p:sp>
          <p:nvSpPr>
            <p:cNvPr id="43020" name="Freeform 10"/>
            <p:cNvSpPr>
              <a:spLocks/>
            </p:cNvSpPr>
            <p:nvPr/>
          </p:nvSpPr>
          <p:spPr bwMode="auto">
            <a:xfrm>
              <a:off x="4535" y="3188"/>
              <a:ext cx="26" cy="28"/>
            </a:xfrm>
            <a:custGeom>
              <a:avLst/>
              <a:gdLst>
                <a:gd name="T0" fmla="*/ 0 w 53"/>
                <a:gd name="T1" fmla="*/ 0 h 54"/>
                <a:gd name="T2" fmla="*/ 0 w 53"/>
                <a:gd name="T3" fmla="*/ 0 h 54"/>
                <a:gd name="T4" fmla="*/ 0 w 53"/>
                <a:gd name="T5" fmla="*/ 1 h 54"/>
                <a:gd name="T6" fmla="*/ 0 w 53"/>
                <a:gd name="T7" fmla="*/ 1 h 54"/>
                <a:gd name="T8" fmla="*/ 0 w 53"/>
                <a:gd name="T9" fmla="*/ 1 h 54"/>
                <a:gd name="T10" fmla="*/ 0 w 53"/>
                <a:gd name="T11" fmla="*/ 1 h 54"/>
                <a:gd name="T12" fmla="*/ 0 w 53"/>
                <a:gd name="T13" fmla="*/ 1 h 54"/>
                <a:gd name="T14" fmla="*/ 0 w 53"/>
                <a:gd name="T15" fmla="*/ 1 h 54"/>
                <a:gd name="T16" fmla="*/ 0 w 53"/>
                <a:gd name="T17" fmla="*/ 1 h 54"/>
                <a:gd name="T18" fmla="*/ 0 w 53"/>
                <a:gd name="T19" fmla="*/ 1 h 54"/>
                <a:gd name="T20" fmla="*/ 0 w 53"/>
                <a:gd name="T21" fmla="*/ 1 h 54"/>
                <a:gd name="T22" fmla="*/ 0 w 53"/>
                <a:gd name="T23" fmla="*/ 1 h 54"/>
                <a:gd name="T24" fmla="*/ 0 w 53"/>
                <a:gd name="T25" fmla="*/ 1 h 54"/>
                <a:gd name="T26" fmla="*/ 0 w 53"/>
                <a:gd name="T27" fmla="*/ 1 h 54"/>
                <a:gd name="T28" fmla="*/ 0 w 53"/>
                <a:gd name="T29" fmla="*/ 1 h 54"/>
                <a:gd name="T30" fmla="*/ 0 w 53"/>
                <a:gd name="T31" fmla="*/ 1 h 54"/>
                <a:gd name="T32" fmla="*/ 0 w 5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54"/>
                <a:gd name="T53" fmla="*/ 53 w 5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54">
                  <a:moveTo>
                    <a:pt x="20" y="0"/>
                  </a:moveTo>
                  <a:lnTo>
                    <a:pt x="29" y="0"/>
                  </a:lnTo>
                  <a:lnTo>
                    <a:pt x="39" y="4"/>
                  </a:lnTo>
                  <a:lnTo>
                    <a:pt x="47" y="10"/>
                  </a:lnTo>
                  <a:lnTo>
                    <a:pt x="53" y="19"/>
                  </a:lnTo>
                  <a:lnTo>
                    <a:pt x="53" y="31"/>
                  </a:lnTo>
                  <a:lnTo>
                    <a:pt x="51" y="41"/>
                  </a:lnTo>
                  <a:lnTo>
                    <a:pt x="43" y="49"/>
                  </a:lnTo>
                  <a:lnTo>
                    <a:pt x="33" y="54"/>
                  </a:lnTo>
                  <a:lnTo>
                    <a:pt x="22" y="54"/>
                  </a:lnTo>
                  <a:lnTo>
                    <a:pt x="12" y="50"/>
                  </a:lnTo>
                  <a:lnTo>
                    <a:pt x="4" y="45"/>
                  </a:lnTo>
                  <a:lnTo>
                    <a:pt x="0" y="35"/>
                  </a:lnTo>
                  <a:lnTo>
                    <a:pt x="0" y="23"/>
                  </a:lnTo>
                  <a:lnTo>
                    <a:pt x="2" y="13"/>
                  </a:lnTo>
                  <a:lnTo>
                    <a:pt x="10" y="6"/>
                  </a:lnTo>
                  <a:lnTo>
                    <a:pt x="20" y="0"/>
                  </a:lnTo>
                  <a:close/>
                </a:path>
              </a:pathLst>
            </a:custGeom>
            <a:solidFill>
              <a:srgbClr val="000000"/>
            </a:solidFill>
            <a:ln w="9525">
              <a:noFill/>
              <a:round/>
              <a:headEnd/>
              <a:tailEnd/>
            </a:ln>
          </p:spPr>
          <p:txBody>
            <a:bodyPr/>
            <a:lstStyle/>
            <a:p>
              <a:endParaRPr lang="en-US"/>
            </a:p>
          </p:txBody>
        </p:sp>
        <p:sp>
          <p:nvSpPr>
            <p:cNvPr id="43021" name="Freeform 11"/>
            <p:cNvSpPr>
              <a:spLocks/>
            </p:cNvSpPr>
            <p:nvPr/>
          </p:nvSpPr>
          <p:spPr bwMode="auto">
            <a:xfrm>
              <a:off x="4048" y="3044"/>
              <a:ext cx="999" cy="473"/>
            </a:xfrm>
            <a:custGeom>
              <a:avLst/>
              <a:gdLst>
                <a:gd name="T0" fmla="*/ 1 w 1997"/>
                <a:gd name="T1" fmla="*/ 1 h 946"/>
                <a:gd name="T2" fmla="*/ 1 w 1997"/>
                <a:gd name="T3" fmla="*/ 1 h 946"/>
                <a:gd name="T4" fmla="*/ 1 w 1997"/>
                <a:gd name="T5" fmla="*/ 1 h 946"/>
                <a:gd name="T6" fmla="*/ 1 w 1997"/>
                <a:gd name="T7" fmla="*/ 1 h 946"/>
                <a:gd name="T8" fmla="*/ 1 w 1997"/>
                <a:gd name="T9" fmla="*/ 1 h 946"/>
                <a:gd name="T10" fmla="*/ 1 w 1997"/>
                <a:gd name="T11" fmla="*/ 1 h 946"/>
                <a:gd name="T12" fmla="*/ 1 w 1997"/>
                <a:gd name="T13" fmla="*/ 1 h 946"/>
                <a:gd name="T14" fmla="*/ 1 w 1997"/>
                <a:gd name="T15" fmla="*/ 1 h 946"/>
                <a:gd name="T16" fmla="*/ 1 w 1997"/>
                <a:gd name="T17" fmla="*/ 1 h 946"/>
                <a:gd name="T18" fmla="*/ 1 w 1997"/>
                <a:gd name="T19" fmla="*/ 1 h 946"/>
                <a:gd name="T20" fmla="*/ 1 w 1997"/>
                <a:gd name="T21" fmla="*/ 1 h 946"/>
                <a:gd name="T22" fmla="*/ 1 w 1997"/>
                <a:gd name="T23" fmla="*/ 1 h 946"/>
                <a:gd name="T24" fmla="*/ 1 w 1997"/>
                <a:gd name="T25" fmla="*/ 1 h 946"/>
                <a:gd name="T26" fmla="*/ 1 w 1997"/>
                <a:gd name="T27" fmla="*/ 1 h 946"/>
                <a:gd name="T28" fmla="*/ 1 w 1997"/>
                <a:gd name="T29" fmla="*/ 1 h 946"/>
                <a:gd name="T30" fmla="*/ 1 w 1997"/>
                <a:gd name="T31" fmla="*/ 1 h 946"/>
                <a:gd name="T32" fmla="*/ 1 w 1997"/>
                <a:gd name="T33" fmla="*/ 1 h 946"/>
                <a:gd name="T34" fmla="*/ 1 w 1997"/>
                <a:gd name="T35" fmla="*/ 1 h 946"/>
                <a:gd name="T36" fmla="*/ 1 w 1997"/>
                <a:gd name="T37" fmla="*/ 1 h 946"/>
                <a:gd name="T38" fmla="*/ 1 w 1997"/>
                <a:gd name="T39" fmla="*/ 1 h 946"/>
                <a:gd name="T40" fmla="*/ 1 w 1997"/>
                <a:gd name="T41" fmla="*/ 1 h 946"/>
                <a:gd name="T42" fmla="*/ 1 w 1997"/>
                <a:gd name="T43" fmla="*/ 1 h 946"/>
                <a:gd name="T44" fmla="*/ 1 w 1997"/>
                <a:gd name="T45" fmla="*/ 1 h 946"/>
                <a:gd name="T46" fmla="*/ 1 w 1997"/>
                <a:gd name="T47" fmla="*/ 1 h 946"/>
                <a:gd name="T48" fmla="*/ 1 w 1997"/>
                <a:gd name="T49" fmla="*/ 1 h 946"/>
                <a:gd name="T50" fmla="*/ 1 w 1997"/>
                <a:gd name="T51" fmla="*/ 1 h 946"/>
                <a:gd name="T52" fmla="*/ 1 w 1997"/>
                <a:gd name="T53" fmla="*/ 1 h 946"/>
                <a:gd name="T54" fmla="*/ 1 w 1997"/>
                <a:gd name="T55" fmla="*/ 1 h 946"/>
                <a:gd name="T56" fmla="*/ 1 w 1997"/>
                <a:gd name="T57" fmla="*/ 1 h 946"/>
                <a:gd name="T58" fmla="*/ 1 w 1997"/>
                <a:gd name="T59" fmla="*/ 1 h 946"/>
                <a:gd name="T60" fmla="*/ 1 w 1997"/>
                <a:gd name="T61" fmla="*/ 1 h 946"/>
                <a:gd name="T62" fmla="*/ 1 w 1997"/>
                <a:gd name="T63" fmla="*/ 1 h 946"/>
                <a:gd name="T64" fmla="*/ 1 w 1997"/>
                <a:gd name="T65" fmla="*/ 1 h 946"/>
                <a:gd name="T66" fmla="*/ 1 w 1997"/>
                <a:gd name="T67" fmla="*/ 1 h 946"/>
                <a:gd name="T68" fmla="*/ 1 w 1997"/>
                <a:gd name="T69" fmla="*/ 1 h 946"/>
                <a:gd name="T70" fmla="*/ 1 w 1997"/>
                <a:gd name="T71" fmla="*/ 1 h 946"/>
                <a:gd name="T72" fmla="*/ 1 w 1997"/>
                <a:gd name="T73" fmla="*/ 1 h 946"/>
                <a:gd name="T74" fmla="*/ 1 w 1997"/>
                <a:gd name="T75" fmla="*/ 1 h 946"/>
                <a:gd name="T76" fmla="*/ 1 w 1997"/>
                <a:gd name="T77" fmla="*/ 1 h 946"/>
                <a:gd name="T78" fmla="*/ 1 w 1997"/>
                <a:gd name="T79" fmla="*/ 1 h 946"/>
                <a:gd name="T80" fmla="*/ 1 w 1997"/>
                <a:gd name="T81" fmla="*/ 1 h 946"/>
                <a:gd name="T82" fmla="*/ 1 w 1997"/>
                <a:gd name="T83" fmla="*/ 1 h 946"/>
                <a:gd name="T84" fmla="*/ 1 w 1997"/>
                <a:gd name="T85" fmla="*/ 1 h 946"/>
                <a:gd name="T86" fmla="*/ 1 w 1997"/>
                <a:gd name="T87" fmla="*/ 1 h 946"/>
                <a:gd name="T88" fmla="*/ 1 w 1997"/>
                <a:gd name="T89" fmla="*/ 1 h 946"/>
                <a:gd name="T90" fmla="*/ 1 w 1997"/>
                <a:gd name="T91" fmla="*/ 1 h 946"/>
                <a:gd name="T92" fmla="*/ 1 w 1997"/>
                <a:gd name="T93" fmla="*/ 1 h 946"/>
                <a:gd name="T94" fmla="*/ 1 w 1997"/>
                <a:gd name="T95" fmla="*/ 1 h 946"/>
                <a:gd name="T96" fmla="*/ 1 w 1997"/>
                <a:gd name="T97" fmla="*/ 1 h 946"/>
                <a:gd name="T98" fmla="*/ 1 w 1997"/>
                <a:gd name="T99" fmla="*/ 1 h 946"/>
                <a:gd name="T100" fmla="*/ 0 w 1997"/>
                <a:gd name="T101" fmla="*/ 1 h 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97"/>
                <a:gd name="T154" fmla="*/ 0 h 946"/>
                <a:gd name="T155" fmla="*/ 1997 w 1997"/>
                <a:gd name="T156" fmla="*/ 946 h 9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97" h="946">
                  <a:moveTo>
                    <a:pt x="31" y="790"/>
                  </a:moveTo>
                  <a:lnTo>
                    <a:pt x="82" y="775"/>
                  </a:lnTo>
                  <a:lnTo>
                    <a:pt x="109" y="769"/>
                  </a:lnTo>
                  <a:lnTo>
                    <a:pt x="103" y="741"/>
                  </a:lnTo>
                  <a:lnTo>
                    <a:pt x="107" y="716"/>
                  </a:lnTo>
                  <a:lnTo>
                    <a:pt x="115" y="689"/>
                  </a:lnTo>
                  <a:lnTo>
                    <a:pt x="131" y="663"/>
                  </a:lnTo>
                  <a:lnTo>
                    <a:pt x="152" y="640"/>
                  </a:lnTo>
                  <a:lnTo>
                    <a:pt x="178" y="619"/>
                  </a:lnTo>
                  <a:lnTo>
                    <a:pt x="207" y="601"/>
                  </a:lnTo>
                  <a:lnTo>
                    <a:pt x="240" y="587"/>
                  </a:lnTo>
                  <a:lnTo>
                    <a:pt x="275" y="579"/>
                  </a:lnTo>
                  <a:lnTo>
                    <a:pt x="310" y="576"/>
                  </a:lnTo>
                  <a:lnTo>
                    <a:pt x="344" y="578"/>
                  </a:lnTo>
                  <a:lnTo>
                    <a:pt x="375" y="585"/>
                  </a:lnTo>
                  <a:lnTo>
                    <a:pt x="402" y="597"/>
                  </a:lnTo>
                  <a:lnTo>
                    <a:pt x="424" y="613"/>
                  </a:lnTo>
                  <a:lnTo>
                    <a:pt x="441" y="634"/>
                  </a:lnTo>
                  <a:lnTo>
                    <a:pt x="453" y="658"/>
                  </a:lnTo>
                  <a:lnTo>
                    <a:pt x="459" y="685"/>
                  </a:lnTo>
                  <a:lnTo>
                    <a:pt x="455" y="710"/>
                  </a:lnTo>
                  <a:lnTo>
                    <a:pt x="447" y="738"/>
                  </a:lnTo>
                  <a:lnTo>
                    <a:pt x="431" y="763"/>
                  </a:lnTo>
                  <a:lnTo>
                    <a:pt x="410" y="786"/>
                  </a:lnTo>
                  <a:lnTo>
                    <a:pt x="385" y="808"/>
                  </a:lnTo>
                  <a:lnTo>
                    <a:pt x="355" y="825"/>
                  </a:lnTo>
                  <a:lnTo>
                    <a:pt x="322" y="839"/>
                  </a:lnTo>
                  <a:lnTo>
                    <a:pt x="287" y="847"/>
                  </a:lnTo>
                  <a:lnTo>
                    <a:pt x="252" y="851"/>
                  </a:lnTo>
                  <a:lnTo>
                    <a:pt x="219" y="847"/>
                  </a:lnTo>
                  <a:lnTo>
                    <a:pt x="187" y="841"/>
                  </a:lnTo>
                  <a:lnTo>
                    <a:pt x="160" y="829"/>
                  </a:lnTo>
                  <a:lnTo>
                    <a:pt x="139" y="812"/>
                  </a:lnTo>
                  <a:lnTo>
                    <a:pt x="121" y="792"/>
                  </a:lnTo>
                  <a:lnTo>
                    <a:pt x="109" y="769"/>
                  </a:lnTo>
                  <a:lnTo>
                    <a:pt x="82" y="775"/>
                  </a:lnTo>
                  <a:lnTo>
                    <a:pt x="31" y="790"/>
                  </a:lnTo>
                  <a:lnTo>
                    <a:pt x="8" y="796"/>
                  </a:lnTo>
                  <a:lnTo>
                    <a:pt x="21" y="829"/>
                  </a:lnTo>
                  <a:lnTo>
                    <a:pt x="41" y="860"/>
                  </a:lnTo>
                  <a:lnTo>
                    <a:pt x="64" y="888"/>
                  </a:lnTo>
                  <a:lnTo>
                    <a:pt x="94" y="911"/>
                  </a:lnTo>
                  <a:lnTo>
                    <a:pt x="129" y="929"/>
                  </a:lnTo>
                  <a:lnTo>
                    <a:pt x="168" y="940"/>
                  </a:lnTo>
                  <a:lnTo>
                    <a:pt x="213" y="946"/>
                  </a:lnTo>
                  <a:lnTo>
                    <a:pt x="260" y="944"/>
                  </a:lnTo>
                  <a:lnTo>
                    <a:pt x="326" y="935"/>
                  </a:lnTo>
                  <a:lnTo>
                    <a:pt x="379" y="919"/>
                  </a:lnTo>
                  <a:lnTo>
                    <a:pt x="424" y="898"/>
                  </a:lnTo>
                  <a:lnTo>
                    <a:pt x="457" y="874"/>
                  </a:lnTo>
                  <a:lnTo>
                    <a:pt x="486" y="845"/>
                  </a:lnTo>
                  <a:lnTo>
                    <a:pt x="508" y="816"/>
                  </a:lnTo>
                  <a:lnTo>
                    <a:pt x="525" y="782"/>
                  </a:lnTo>
                  <a:lnTo>
                    <a:pt x="539" y="747"/>
                  </a:lnTo>
                  <a:lnTo>
                    <a:pt x="552" y="712"/>
                  </a:lnTo>
                  <a:lnTo>
                    <a:pt x="566" y="677"/>
                  </a:lnTo>
                  <a:lnTo>
                    <a:pt x="580" y="644"/>
                  </a:lnTo>
                  <a:lnTo>
                    <a:pt x="597" y="609"/>
                  </a:lnTo>
                  <a:lnTo>
                    <a:pt x="619" y="578"/>
                  </a:lnTo>
                  <a:lnTo>
                    <a:pt x="646" y="548"/>
                  </a:lnTo>
                  <a:lnTo>
                    <a:pt x="679" y="521"/>
                  </a:lnTo>
                  <a:lnTo>
                    <a:pt x="722" y="498"/>
                  </a:lnTo>
                  <a:lnTo>
                    <a:pt x="736" y="492"/>
                  </a:lnTo>
                  <a:lnTo>
                    <a:pt x="755" y="484"/>
                  </a:lnTo>
                  <a:lnTo>
                    <a:pt x="779" y="476"/>
                  </a:lnTo>
                  <a:lnTo>
                    <a:pt x="808" y="464"/>
                  </a:lnTo>
                  <a:lnTo>
                    <a:pt x="841" y="453"/>
                  </a:lnTo>
                  <a:lnTo>
                    <a:pt x="878" y="439"/>
                  </a:lnTo>
                  <a:lnTo>
                    <a:pt x="918" y="425"/>
                  </a:lnTo>
                  <a:lnTo>
                    <a:pt x="962" y="408"/>
                  </a:lnTo>
                  <a:lnTo>
                    <a:pt x="1009" y="392"/>
                  </a:lnTo>
                  <a:lnTo>
                    <a:pt x="1058" y="375"/>
                  </a:lnTo>
                  <a:lnTo>
                    <a:pt x="1109" y="357"/>
                  </a:lnTo>
                  <a:lnTo>
                    <a:pt x="1164" y="338"/>
                  </a:lnTo>
                  <a:lnTo>
                    <a:pt x="1216" y="320"/>
                  </a:lnTo>
                  <a:lnTo>
                    <a:pt x="1273" y="300"/>
                  </a:lnTo>
                  <a:lnTo>
                    <a:pt x="1328" y="281"/>
                  </a:lnTo>
                  <a:lnTo>
                    <a:pt x="1384" y="261"/>
                  </a:lnTo>
                  <a:lnTo>
                    <a:pt x="1439" y="242"/>
                  </a:lnTo>
                  <a:lnTo>
                    <a:pt x="1495" y="222"/>
                  </a:lnTo>
                  <a:lnTo>
                    <a:pt x="1550" y="205"/>
                  </a:lnTo>
                  <a:lnTo>
                    <a:pt x="1603" y="185"/>
                  </a:lnTo>
                  <a:lnTo>
                    <a:pt x="1654" y="168"/>
                  </a:lnTo>
                  <a:lnTo>
                    <a:pt x="1702" y="152"/>
                  </a:lnTo>
                  <a:lnTo>
                    <a:pt x="1749" y="135"/>
                  </a:lnTo>
                  <a:lnTo>
                    <a:pt x="1794" y="119"/>
                  </a:lnTo>
                  <a:lnTo>
                    <a:pt x="1833" y="105"/>
                  </a:lnTo>
                  <a:lnTo>
                    <a:pt x="1870" y="94"/>
                  </a:lnTo>
                  <a:lnTo>
                    <a:pt x="1903" y="82"/>
                  </a:lnTo>
                  <a:lnTo>
                    <a:pt x="1933" y="72"/>
                  </a:lnTo>
                  <a:lnTo>
                    <a:pt x="1956" y="62"/>
                  </a:lnTo>
                  <a:lnTo>
                    <a:pt x="1976" y="57"/>
                  </a:lnTo>
                  <a:lnTo>
                    <a:pt x="1989" y="51"/>
                  </a:lnTo>
                  <a:lnTo>
                    <a:pt x="1997" y="49"/>
                  </a:lnTo>
                  <a:lnTo>
                    <a:pt x="1976" y="37"/>
                  </a:lnTo>
                  <a:lnTo>
                    <a:pt x="1946" y="27"/>
                  </a:lnTo>
                  <a:lnTo>
                    <a:pt x="1911" y="18"/>
                  </a:lnTo>
                  <a:lnTo>
                    <a:pt x="1872" y="10"/>
                  </a:lnTo>
                  <a:lnTo>
                    <a:pt x="1833" y="4"/>
                  </a:lnTo>
                  <a:lnTo>
                    <a:pt x="1792" y="2"/>
                  </a:lnTo>
                  <a:lnTo>
                    <a:pt x="1753" y="0"/>
                  </a:lnTo>
                  <a:lnTo>
                    <a:pt x="1718" y="2"/>
                  </a:lnTo>
                  <a:lnTo>
                    <a:pt x="1704" y="6"/>
                  </a:lnTo>
                  <a:lnTo>
                    <a:pt x="1675" y="14"/>
                  </a:lnTo>
                  <a:lnTo>
                    <a:pt x="1634" y="27"/>
                  </a:lnTo>
                  <a:lnTo>
                    <a:pt x="1581" y="43"/>
                  </a:lnTo>
                  <a:lnTo>
                    <a:pt x="1519" y="62"/>
                  </a:lnTo>
                  <a:lnTo>
                    <a:pt x="1452" y="84"/>
                  </a:lnTo>
                  <a:lnTo>
                    <a:pt x="1380" y="105"/>
                  </a:lnTo>
                  <a:lnTo>
                    <a:pt x="1306" y="131"/>
                  </a:lnTo>
                  <a:lnTo>
                    <a:pt x="1234" y="154"/>
                  </a:lnTo>
                  <a:lnTo>
                    <a:pt x="1162" y="178"/>
                  </a:lnTo>
                  <a:lnTo>
                    <a:pt x="1095" y="199"/>
                  </a:lnTo>
                  <a:lnTo>
                    <a:pt x="1035" y="219"/>
                  </a:lnTo>
                  <a:lnTo>
                    <a:pt x="984" y="236"/>
                  </a:lnTo>
                  <a:lnTo>
                    <a:pt x="945" y="250"/>
                  </a:lnTo>
                  <a:lnTo>
                    <a:pt x="918" y="259"/>
                  </a:lnTo>
                  <a:lnTo>
                    <a:pt x="906" y="265"/>
                  </a:lnTo>
                  <a:lnTo>
                    <a:pt x="896" y="283"/>
                  </a:lnTo>
                  <a:lnTo>
                    <a:pt x="888" y="308"/>
                  </a:lnTo>
                  <a:lnTo>
                    <a:pt x="880" y="334"/>
                  </a:lnTo>
                  <a:lnTo>
                    <a:pt x="863" y="349"/>
                  </a:lnTo>
                  <a:lnTo>
                    <a:pt x="845" y="355"/>
                  </a:lnTo>
                  <a:lnTo>
                    <a:pt x="820" y="363"/>
                  </a:lnTo>
                  <a:lnTo>
                    <a:pt x="787" y="373"/>
                  </a:lnTo>
                  <a:lnTo>
                    <a:pt x="752" y="382"/>
                  </a:lnTo>
                  <a:lnTo>
                    <a:pt x="716" y="392"/>
                  </a:lnTo>
                  <a:lnTo>
                    <a:pt x="683" y="402"/>
                  </a:lnTo>
                  <a:lnTo>
                    <a:pt x="660" y="410"/>
                  </a:lnTo>
                  <a:lnTo>
                    <a:pt x="646" y="416"/>
                  </a:lnTo>
                  <a:lnTo>
                    <a:pt x="636" y="425"/>
                  </a:lnTo>
                  <a:lnTo>
                    <a:pt x="625" y="439"/>
                  </a:lnTo>
                  <a:lnTo>
                    <a:pt x="611" y="457"/>
                  </a:lnTo>
                  <a:lnTo>
                    <a:pt x="597" y="474"/>
                  </a:lnTo>
                  <a:lnTo>
                    <a:pt x="582" y="494"/>
                  </a:lnTo>
                  <a:lnTo>
                    <a:pt x="564" y="509"/>
                  </a:lnTo>
                  <a:lnTo>
                    <a:pt x="545" y="521"/>
                  </a:lnTo>
                  <a:lnTo>
                    <a:pt x="521" y="527"/>
                  </a:lnTo>
                  <a:lnTo>
                    <a:pt x="490" y="527"/>
                  </a:lnTo>
                  <a:lnTo>
                    <a:pt x="467" y="521"/>
                  </a:lnTo>
                  <a:lnTo>
                    <a:pt x="445" y="513"/>
                  </a:lnTo>
                  <a:lnTo>
                    <a:pt x="426" y="501"/>
                  </a:lnTo>
                  <a:lnTo>
                    <a:pt x="400" y="492"/>
                  </a:lnTo>
                  <a:lnTo>
                    <a:pt x="371" y="484"/>
                  </a:lnTo>
                  <a:lnTo>
                    <a:pt x="332" y="482"/>
                  </a:lnTo>
                  <a:lnTo>
                    <a:pt x="281" y="488"/>
                  </a:lnTo>
                  <a:lnTo>
                    <a:pt x="201" y="509"/>
                  </a:lnTo>
                  <a:lnTo>
                    <a:pt x="135" y="539"/>
                  </a:lnTo>
                  <a:lnTo>
                    <a:pt x="82" y="574"/>
                  </a:lnTo>
                  <a:lnTo>
                    <a:pt x="43" y="615"/>
                  </a:lnTo>
                  <a:lnTo>
                    <a:pt x="16" y="658"/>
                  </a:lnTo>
                  <a:lnTo>
                    <a:pt x="2" y="704"/>
                  </a:lnTo>
                  <a:lnTo>
                    <a:pt x="0" y="751"/>
                  </a:lnTo>
                  <a:lnTo>
                    <a:pt x="8" y="796"/>
                  </a:lnTo>
                  <a:lnTo>
                    <a:pt x="31" y="790"/>
                  </a:lnTo>
                  <a:close/>
                </a:path>
              </a:pathLst>
            </a:custGeom>
            <a:solidFill>
              <a:srgbClr val="000000"/>
            </a:solidFill>
            <a:ln w="9525">
              <a:noFill/>
              <a:round/>
              <a:headEnd/>
              <a:tailEnd/>
            </a:ln>
          </p:spPr>
          <p:txBody>
            <a:bodyPr/>
            <a:lstStyle/>
            <a:p>
              <a:endParaRPr lang="en-US"/>
            </a:p>
          </p:txBody>
        </p:sp>
        <p:sp>
          <p:nvSpPr>
            <p:cNvPr id="43022" name="Freeform 12"/>
            <p:cNvSpPr>
              <a:spLocks/>
            </p:cNvSpPr>
            <p:nvPr/>
          </p:nvSpPr>
          <p:spPr bwMode="auto">
            <a:xfrm>
              <a:off x="4595" y="3054"/>
              <a:ext cx="418" cy="152"/>
            </a:xfrm>
            <a:custGeom>
              <a:avLst/>
              <a:gdLst>
                <a:gd name="T0" fmla="*/ 0 w 838"/>
                <a:gd name="T1" fmla="*/ 0 h 305"/>
                <a:gd name="T2" fmla="*/ 0 w 838"/>
                <a:gd name="T3" fmla="*/ 0 h 305"/>
                <a:gd name="T4" fmla="*/ 0 w 838"/>
                <a:gd name="T5" fmla="*/ 0 h 305"/>
                <a:gd name="T6" fmla="*/ 0 w 838"/>
                <a:gd name="T7" fmla="*/ 0 h 305"/>
                <a:gd name="T8" fmla="*/ 0 w 838"/>
                <a:gd name="T9" fmla="*/ 0 h 305"/>
                <a:gd name="T10" fmla="*/ 0 w 838"/>
                <a:gd name="T11" fmla="*/ 0 h 305"/>
                <a:gd name="T12" fmla="*/ 0 w 838"/>
                <a:gd name="T13" fmla="*/ 0 h 305"/>
                <a:gd name="T14" fmla="*/ 0 w 838"/>
                <a:gd name="T15" fmla="*/ 0 h 305"/>
                <a:gd name="T16" fmla="*/ 0 w 838"/>
                <a:gd name="T17" fmla="*/ 0 h 305"/>
                <a:gd name="T18" fmla="*/ 0 w 838"/>
                <a:gd name="T19" fmla="*/ 0 h 305"/>
                <a:gd name="T20" fmla="*/ 0 w 838"/>
                <a:gd name="T21" fmla="*/ 0 h 305"/>
                <a:gd name="T22" fmla="*/ 0 w 838"/>
                <a:gd name="T23" fmla="*/ 0 h 305"/>
                <a:gd name="T24" fmla="*/ 0 w 838"/>
                <a:gd name="T25" fmla="*/ 0 h 305"/>
                <a:gd name="T26" fmla="*/ 0 w 838"/>
                <a:gd name="T27" fmla="*/ 0 h 305"/>
                <a:gd name="T28" fmla="*/ 0 w 838"/>
                <a:gd name="T29" fmla="*/ 0 h 305"/>
                <a:gd name="T30" fmla="*/ 0 w 838"/>
                <a:gd name="T31" fmla="*/ 0 h 305"/>
                <a:gd name="T32" fmla="*/ 0 w 838"/>
                <a:gd name="T33" fmla="*/ 0 h 305"/>
                <a:gd name="T34" fmla="*/ 0 w 838"/>
                <a:gd name="T35" fmla="*/ 0 h 305"/>
                <a:gd name="T36" fmla="*/ 0 w 838"/>
                <a:gd name="T37" fmla="*/ 0 h 305"/>
                <a:gd name="T38" fmla="*/ 0 w 838"/>
                <a:gd name="T39" fmla="*/ 0 h 305"/>
                <a:gd name="T40" fmla="*/ 0 w 838"/>
                <a:gd name="T41" fmla="*/ 0 h 305"/>
                <a:gd name="T42" fmla="*/ 0 w 838"/>
                <a:gd name="T43" fmla="*/ 0 h 305"/>
                <a:gd name="T44" fmla="*/ 0 w 838"/>
                <a:gd name="T45" fmla="*/ 0 h 305"/>
                <a:gd name="T46" fmla="*/ 0 w 838"/>
                <a:gd name="T47" fmla="*/ 0 h 305"/>
                <a:gd name="T48" fmla="*/ 0 w 838"/>
                <a:gd name="T49" fmla="*/ 0 h 305"/>
                <a:gd name="T50" fmla="*/ 0 w 838"/>
                <a:gd name="T51" fmla="*/ 0 h 305"/>
                <a:gd name="T52" fmla="*/ 0 w 838"/>
                <a:gd name="T53" fmla="*/ 0 h 305"/>
                <a:gd name="T54" fmla="*/ 0 w 838"/>
                <a:gd name="T55" fmla="*/ 0 h 305"/>
                <a:gd name="T56" fmla="*/ 0 w 838"/>
                <a:gd name="T57" fmla="*/ 0 h 305"/>
                <a:gd name="T58" fmla="*/ 0 w 838"/>
                <a:gd name="T59" fmla="*/ 0 h 305"/>
                <a:gd name="T60" fmla="*/ 0 w 838"/>
                <a:gd name="T61" fmla="*/ 0 h 305"/>
                <a:gd name="T62" fmla="*/ 0 w 838"/>
                <a:gd name="T63" fmla="*/ 0 h 305"/>
                <a:gd name="T64" fmla="*/ 0 w 838"/>
                <a:gd name="T65" fmla="*/ 0 h 305"/>
                <a:gd name="T66" fmla="*/ 0 w 838"/>
                <a:gd name="T67" fmla="*/ 0 h 305"/>
                <a:gd name="T68" fmla="*/ 0 w 838"/>
                <a:gd name="T69" fmla="*/ 0 h 305"/>
                <a:gd name="T70" fmla="*/ 0 w 838"/>
                <a:gd name="T71" fmla="*/ 0 h 305"/>
                <a:gd name="T72" fmla="*/ 0 w 838"/>
                <a:gd name="T73" fmla="*/ 0 h 305"/>
                <a:gd name="T74" fmla="*/ 0 w 838"/>
                <a:gd name="T75" fmla="*/ 0 h 305"/>
                <a:gd name="T76" fmla="*/ 0 w 838"/>
                <a:gd name="T77" fmla="*/ 0 h 305"/>
                <a:gd name="T78" fmla="*/ 0 w 838"/>
                <a:gd name="T79" fmla="*/ 0 h 305"/>
                <a:gd name="T80" fmla="*/ 0 w 838"/>
                <a:gd name="T81" fmla="*/ 0 h 305"/>
                <a:gd name="T82" fmla="*/ 0 w 838"/>
                <a:gd name="T83" fmla="*/ 0 h 305"/>
                <a:gd name="T84" fmla="*/ 0 w 838"/>
                <a:gd name="T85" fmla="*/ 0 h 305"/>
                <a:gd name="T86" fmla="*/ 0 w 838"/>
                <a:gd name="T87" fmla="*/ 0 h 305"/>
                <a:gd name="T88" fmla="*/ 0 w 838"/>
                <a:gd name="T89" fmla="*/ 0 h 3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
                <a:gd name="T136" fmla="*/ 0 h 305"/>
                <a:gd name="T137" fmla="*/ 838 w 838"/>
                <a:gd name="T138" fmla="*/ 305 h 3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 h="305">
                  <a:moveTo>
                    <a:pt x="639" y="0"/>
                  </a:moveTo>
                  <a:lnTo>
                    <a:pt x="658" y="0"/>
                  </a:lnTo>
                  <a:lnTo>
                    <a:pt x="686" y="0"/>
                  </a:lnTo>
                  <a:lnTo>
                    <a:pt x="715" y="4"/>
                  </a:lnTo>
                  <a:lnTo>
                    <a:pt x="748" y="8"/>
                  </a:lnTo>
                  <a:lnTo>
                    <a:pt x="777" y="12"/>
                  </a:lnTo>
                  <a:lnTo>
                    <a:pt x="805" y="18"/>
                  </a:lnTo>
                  <a:lnTo>
                    <a:pt x="826" y="22"/>
                  </a:lnTo>
                  <a:lnTo>
                    <a:pt x="838" y="26"/>
                  </a:lnTo>
                  <a:lnTo>
                    <a:pt x="822" y="32"/>
                  </a:lnTo>
                  <a:lnTo>
                    <a:pt x="793" y="43"/>
                  </a:lnTo>
                  <a:lnTo>
                    <a:pt x="750" y="57"/>
                  </a:lnTo>
                  <a:lnTo>
                    <a:pt x="699" y="77"/>
                  </a:lnTo>
                  <a:lnTo>
                    <a:pt x="639" y="98"/>
                  </a:lnTo>
                  <a:lnTo>
                    <a:pt x="572" y="120"/>
                  </a:lnTo>
                  <a:lnTo>
                    <a:pt x="502" y="145"/>
                  </a:lnTo>
                  <a:lnTo>
                    <a:pt x="430" y="170"/>
                  </a:lnTo>
                  <a:lnTo>
                    <a:pt x="359" y="194"/>
                  </a:lnTo>
                  <a:lnTo>
                    <a:pt x="289" y="219"/>
                  </a:lnTo>
                  <a:lnTo>
                    <a:pt x="225" y="240"/>
                  </a:lnTo>
                  <a:lnTo>
                    <a:pt x="166" y="262"/>
                  </a:lnTo>
                  <a:lnTo>
                    <a:pt x="115" y="278"/>
                  </a:lnTo>
                  <a:lnTo>
                    <a:pt x="76" y="291"/>
                  </a:lnTo>
                  <a:lnTo>
                    <a:pt x="49" y="301"/>
                  </a:lnTo>
                  <a:lnTo>
                    <a:pt x="37" y="305"/>
                  </a:lnTo>
                  <a:lnTo>
                    <a:pt x="30" y="283"/>
                  </a:lnTo>
                  <a:lnTo>
                    <a:pt x="18" y="252"/>
                  </a:lnTo>
                  <a:lnTo>
                    <a:pt x="8" y="223"/>
                  </a:lnTo>
                  <a:lnTo>
                    <a:pt x="0" y="203"/>
                  </a:lnTo>
                  <a:lnTo>
                    <a:pt x="12" y="200"/>
                  </a:lnTo>
                  <a:lnTo>
                    <a:pt x="33" y="192"/>
                  </a:lnTo>
                  <a:lnTo>
                    <a:pt x="67" y="182"/>
                  </a:lnTo>
                  <a:lnTo>
                    <a:pt x="106" y="168"/>
                  </a:lnTo>
                  <a:lnTo>
                    <a:pt x="153" y="155"/>
                  </a:lnTo>
                  <a:lnTo>
                    <a:pt x="205" y="137"/>
                  </a:lnTo>
                  <a:lnTo>
                    <a:pt x="260" y="120"/>
                  </a:lnTo>
                  <a:lnTo>
                    <a:pt x="317" y="100"/>
                  </a:lnTo>
                  <a:lnTo>
                    <a:pt x="375" y="82"/>
                  </a:lnTo>
                  <a:lnTo>
                    <a:pt x="430" y="65"/>
                  </a:lnTo>
                  <a:lnTo>
                    <a:pt x="482" y="47"/>
                  </a:lnTo>
                  <a:lnTo>
                    <a:pt x="529" y="34"/>
                  </a:lnTo>
                  <a:lnTo>
                    <a:pt x="570" y="20"/>
                  </a:lnTo>
                  <a:lnTo>
                    <a:pt x="604" y="10"/>
                  </a:lnTo>
                  <a:lnTo>
                    <a:pt x="627" y="2"/>
                  </a:lnTo>
                  <a:lnTo>
                    <a:pt x="639" y="0"/>
                  </a:lnTo>
                  <a:close/>
                </a:path>
              </a:pathLst>
            </a:custGeom>
            <a:solidFill>
              <a:srgbClr val="FFFFFF"/>
            </a:solidFill>
            <a:ln w="9525">
              <a:noFill/>
              <a:round/>
              <a:headEnd/>
              <a:tailEnd/>
            </a:ln>
          </p:spPr>
          <p:txBody>
            <a:bodyPr/>
            <a:lstStyle/>
            <a:p>
              <a:endParaRPr lang="en-US"/>
            </a:p>
          </p:txBody>
        </p:sp>
        <p:sp>
          <p:nvSpPr>
            <p:cNvPr id="43023" name="Freeform 13"/>
            <p:cNvSpPr>
              <a:spLocks/>
            </p:cNvSpPr>
            <p:nvPr/>
          </p:nvSpPr>
          <p:spPr bwMode="auto">
            <a:xfrm>
              <a:off x="4499" y="3162"/>
              <a:ext cx="101" cy="75"/>
            </a:xfrm>
            <a:custGeom>
              <a:avLst/>
              <a:gdLst>
                <a:gd name="T0" fmla="*/ 0 w 203"/>
                <a:gd name="T1" fmla="*/ 1 h 150"/>
                <a:gd name="T2" fmla="*/ 0 w 203"/>
                <a:gd name="T3" fmla="*/ 1 h 150"/>
                <a:gd name="T4" fmla="*/ 0 w 203"/>
                <a:gd name="T5" fmla="*/ 1 h 150"/>
                <a:gd name="T6" fmla="*/ 0 w 203"/>
                <a:gd name="T7" fmla="*/ 1 h 150"/>
                <a:gd name="T8" fmla="*/ 0 w 203"/>
                <a:gd name="T9" fmla="*/ 0 h 150"/>
                <a:gd name="T10" fmla="*/ 0 w 203"/>
                <a:gd name="T11" fmla="*/ 1 h 150"/>
                <a:gd name="T12" fmla="*/ 0 w 203"/>
                <a:gd name="T13" fmla="*/ 1 h 150"/>
                <a:gd name="T14" fmla="*/ 0 w 203"/>
                <a:gd name="T15" fmla="*/ 1 h 150"/>
                <a:gd name="T16" fmla="*/ 0 w 203"/>
                <a:gd name="T17" fmla="*/ 1 h 150"/>
                <a:gd name="T18" fmla="*/ 0 w 203"/>
                <a:gd name="T19" fmla="*/ 1 h 150"/>
                <a:gd name="T20" fmla="*/ 0 w 203"/>
                <a:gd name="T21" fmla="*/ 1 h 150"/>
                <a:gd name="T22" fmla="*/ 0 w 203"/>
                <a:gd name="T23" fmla="*/ 1 h 150"/>
                <a:gd name="T24" fmla="*/ 0 w 203"/>
                <a:gd name="T25" fmla="*/ 1 h 150"/>
                <a:gd name="T26" fmla="*/ 0 w 203"/>
                <a:gd name="T27" fmla="*/ 1 h 150"/>
                <a:gd name="T28" fmla="*/ 0 w 203"/>
                <a:gd name="T29" fmla="*/ 1 h 150"/>
                <a:gd name="T30" fmla="*/ 0 w 203"/>
                <a:gd name="T31" fmla="*/ 1 h 150"/>
                <a:gd name="T32" fmla="*/ 0 w 203"/>
                <a:gd name="T33" fmla="*/ 1 h 150"/>
                <a:gd name="T34" fmla="*/ 0 w 203"/>
                <a:gd name="T35" fmla="*/ 1 h 150"/>
                <a:gd name="T36" fmla="*/ 0 w 203"/>
                <a:gd name="T37" fmla="*/ 1 h 150"/>
                <a:gd name="T38" fmla="*/ 0 w 203"/>
                <a:gd name="T39" fmla="*/ 1 h 150"/>
                <a:gd name="T40" fmla="*/ 0 w 203"/>
                <a:gd name="T41" fmla="*/ 1 h 150"/>
                <a:gd name="T42" fmla="*/ 0 w 203"/>
                <a:gd name="T43" fmla="*/ 1 h 150"/>
                <a:gd name="T44" fmla="*/ 0 w 203"/>
                <a:gd name="T45" fmla="*/ 1 h 150"/>
                <a:gd name="T46" fmla="*/ 0 w 203"/>
                <a:gd name="T47" fmla="*/ 1 h 150"/>
                <a:gd name="T48" fmla="*/ 0 w 203"/>
                <a:gd name="T49" fmla="*/ 1 h 150"/>
                <a:gd name="T50" fmla="*/ 0 w 203"/>
                <a:gd name="T51" fmla="*/ 1 h 150"/>
                <a:gd name="T52" fmla="*/ 0 w 203"/>
                <a:gd name="T53" fmla="*/ 1 h 150"/>
                <a:gd name="T54" fmla="*/ 0 w 203"/>
                <a:gd name="T55" fmla="*/ 1 h 150"/>
                <a:gd name="T56" fmla="*/ 0 w 203"/>
                <a:gd name="T57" fmla="*/ 1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3"/>
                <a:gd name="T88" fmla="*/ 0 h 150"/>
                <a:gd name="T89" fmla="*/ 203 w 203"/>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3" h="150">
                  <a:moveTo>
                    <a:pt x="203" y="96"/>
                  </a:moveTo>
                  <a:lnTo>
                    <a:pt x="195" y="76"/>
                  </a:lnTo>
                  <a:lnTo>
                    <a:pt x="185" y="47"/>
                  </a:lnTo>
                  <a:lnTo>
                    <a:pt x="176" y="18"/>
                  </a:lnTo>
                  <a:lnTo>
                    <a:pt x="170" y="0"/>
                  </a:lnTo>
                  <a:lnTo>
                    <a:pt x="158" y="4"/>
                  </a:lnTo>
                  <a:lnTo>
                    <a:pt x="140" y="10"/>
                  </a:lnTo>
                  <a:lnTo>
                    <a:pt x="117" y="16"/>
                  </a:lnTo>
                  <a:lnTo>
                    <a:pt x="94" y="23"/>
                  </a:lnTo>
                  <a:lnTo>
                    <a:pt x="68" y="31"/>
                  </a:lnTo>
                  <a:lnTo>
                    <a:pt x="49" y="37"/>
                  </a:lnTo>
                  <a:lnTo>
                    <a:pt x="33" y="43"/>
                  </a:lnTo>
                  <a:lnTo>
                    <a:pt x="25" y="45"/>
                  </a:lnTo>
                  <a:lnTo>
                    <a:pt x="19" y="55"/>
                  </a:lnTo>
                  <a:lnTo>
                    <a:pt x="12" y="76"/>
                  </a:lnTo>
                  <a:lnTo>
                    <a:pt x="4" y="98"/>
                  </a:lnTo>
                  <a:lnTo>
                    <a:pt x="0" y="115"/>
                  </a:lnTo>
                  <a:lnTo>
                    <a:pt x="4" y="123"/>
                  </a:lnTo>
                  <a:lnTo>
                    <a:pt x="14" y="133"/>
                  </a:lnTo>
                  <a:lnTo>
                    <a:pt x="23" y="143"/>
                  </a:lnTo>
                  <a:lnTo>
                    <a:pt x="37" y="150"/>
                  </a:lnTo>
                  <a:lnTo>
                    <a:pt x="49" y="146"/>
                  </a:lnTo>
                  <a:lnTo>
                    <a:pt x="68" y="141"/>
                  </a:lnTo>
                  <a:lnTo>
                    <a:pt x="92" y="133"/>
                  </a:lnTo>
                  <a:lnTo>
                    <a:pt x="119" y="125"/>
                  </a:lnTo>
                  <a:lnTo>
                    <a:pt x="144" y="117"/>
                  </a:lnTo>
                  <a:lnTo>
                    <a:pt x="170" y="107"/>
                  </a:lnTo>
                  <a:lnTo>
                    <a:pt x="189" y="102"/>
                  </a:lnTo>
                  <a:lnTo>
                    <a:pt x="203" y="96"/>
                  </a:lnTo>
                  <a:close/>
                </a:path>
              </a:pathLst>
            </a:custGeom>
            <a:solidFill>
              <a:srgbClr val="FFFFFF"/>
            </a:solidFill>
            <a:ln w="9525">
              <a:noFill/>
              <a:round/>
              <a:headEnd/>
              <a:tailEnd/>
            </a:ln>
          </p:spPr>
          <p:txBody>
            <a:bodyPr/>
            <a:lstStyle/>
            <a:p>
              <a:endParaRPr lang="en-US"/>
            </a:p>
          </p:txBody>
        </p:sp>
        <p:sp>
          <p:nvSpPr>
            <p:cNvPr id="43024" name="Freeform 14"/>
            <p:cNvSpPr>
              <a:spLocks/>
            </p:cNvSpPr>
            <p:nvPr/>
          </p:nvSpPr>
          <p:spPr bwMode="auto">
            <a:xfrm>
              <a:off x="4060" y="3229"/>
              <a:ext cx="443" cy="277"/>
            </a:xfrm>
            <a:custGeom>
              <a:avLst/>
              <a:gdLst>
                <a:gd name="T0" fmla="*/ 0 w 887"/>
                <a:gd name="T1" fmla="*/ 1 h 554"/>
                <a:gd name="T2" fmla="*/ 0 w 887"/>
                <a:gd name="T3" fmla="*/ 1 h 554"/>
                <a:gd name="T4" fmla="*/ 0 w 887"/>
                <a:gd name="T5" fmla="*/ 1 h 554"/>
                <a:gd name="T6" fmla="*/ 0 w 887"/>
                <a:gd name="T7" fmla="*/ 1 h 554"/>
                <a:gd name="T8" fmla="*/ 0 w 887"/>
                <a:gd name="T9" fmla="*/ 1 h 554"/>
                <a:gd name="T10" fmla="*/ 0 w 887"/>
                <a:gd name="T11" fmla="*/ 1 h 554"/>
                <a:gd name="T12" fmla="*/ 0 w 887"/>
                <a:gd name="T13" fmla="*/ 1 h 554"/>
                <a:gd name="T14" fmla="*/ 0 w 887"/>
                <a:gd name="T15" fmla="*/ 1 h 554"/>
                <a:gd name="T16" fmla="*/ 0 w 887"/>
                <a:gd name="T17" fmla="*/ 1 h 554"/>
                <a:gd name="T18" fmla="*/ 0 w 887"/>
                <a:gd name="T19" fmla="*/ 1 h 554"/>
                <a:gd name="T20" fmla="*/ 0 w 887"/>
                <a:gd name="T21" fmla="*/ 1 h 554"/>
                <a:gd name="T22" fmla="*/ 0 w 887"/>
                <a:gd name="T23" fmla="*/ 1 h 554"/>
                <a:gd name="T24" fmla="*/ 0 w 887"/>
                <a:gd name="T25" fmla="*/ 1 h 554"/>
                <a:gd name="T26" fmla="*/ 0 w 887"/>
                <a:gd name="T27" fmla="*/ 1 h 554"/>
                <a:gd name="T28" fmla="*/ 0 w 887"/>
                <a:gd name="T29" fmla="*/ 1 h 554"/>
                <a:gd name="T30" fmla="*/ 0 w 887"/>
                <a:gd name="T31" fmla="*/ 1 h 554"/>
                <a:gd name="T32" fmla="*/ 0 w 887"/>
                <a:gd name="T33" fmla="*/ 1 h 554"/>
                <a:gd name="T34" fmla="*/ 0 w 887"/>
                <a:gd name="T35" fmla="*/ 1 h 554"/>
                <a:gd name="T36" fmla="*/ 0 w 887"/>
                <a:gd name="T37" fmla="*/ 1 h 554"/>
                <a:gd name="T38" fmla="*/ 0 w 887"/>
                <a:gd name="T39" fmla="*/ 1 h 554"/>
                <a:gd name="T40" fmla="*/ 0 w 887"/>
                <a:gd name="T41" fmla="*/ 1 h 554"/>
                <a:gd name="T42" fmla="*/ 0 w 887"/>
                <a:gd name="T43" fmla="*/ 1 h 554"/>
                <a:gd name="T44" fmla="*/ 0 w 887"/>
                <a:gd name="T45" fmla="*/ 1 h 554"/>
                <a:gd name="T46" fmla="*/ 0 w 887"/>
                <a:gd name="T47" fmla="*/ 1 h 554"/>
                <a:gd name="T48" fmla="*/ 0 w 887"/>
                <a:gd name="T49" fmla="*/ 1 h 554"/>
                <a:gd name="T50" fmla="*/ 0 w 887"/>
                <a:gd name="T51" fmla="*/ 1 h 554"/>
                <a:gd name="T52" fmla="*/ 0 w 887"/>
                <a:gd name="T53" fmla="*/ 1 h 554"/>
                <a:gd name="T54" fmla="*/ 0 w 887"/>
                <a:gd name="T55" fmla="*/ 1 h 554"/>
                <a:gd name="T56" fmla="*/ 0 w 887"/>
                <a:gd name="T57" fmla="*/ 1 h 554"/>
                <a:gd name="T58" fmla="*/ 0 w 887"/>
                <a:gd name="T59" fmla="*/ 1 h 554"/>
                <a:gd name="T60" fmla="*/ 0 w 887"/>
                <a:gd name="T61" fmla="*/ 1 h 554"/>
                <a:gd name="T62" fmla="*/ 0 w 887"/>
                <a:gd name="T63" fmla="*/ 1 h 554"/>
                <a:gd name="T64" fmla="*/ 0 w 887"/>
                <a:gd name="T65" fmla="*/ 1 h 554"/>
                <a:gd name="T66" fmla="*/ 0 w 887"/>
                <a:gd name="T67" fmla="*/ 1 h 554"/>
                <a:gd name="T68" fmla="*/ 0 w 887"/>
                <a:gd name="T69" fmla="*/ 0 h 554"/>
                <a:gd name="T70" fmla="*/ 0 w 887"/>
                <a:gd name="T71" fmla="*/ 1 h 554"/>
                <a:gd name="T72" fmla="*/ 0 w 887"/>
                <a:gd name="T73" fmla="*/ 1 h 554"/>
                <a:gd name="T74" fmla="*/ 0 w 887"/>
                <a:gd name="T75" fmla="*/ 1 h 554"/>
                <a:gd name="T76" fmla="*/ 0 w 887"/>
                <a:gd name="T77" fmla="*/ 1 h 554"/>
                <a:gd name="T78" fmla="*/ 0 w 887"/>
                <a:gd name="T79" fmla="*/ 1 h 554"/>
                <a:gd name="T80" fmla="*/ 0 w 887"/>
                <a:gd name="T81" fmla="*/ 1 h 554"/>
                <a:gd name="T82" fmla="*/ 0 w 887"/>
                <a:gd name="T83" fmla="*/ 1 h 554"/>
                <a:gd name="T84" fmla="*/ 0 w 887"/>
                <a:gd name="T85" fmla="*/ 1 h 554"/>
                <a:gd name="T86" fmla="*/ 0 w 887"/>
                <a:gd name="T87" fmla="*/ 1 h 554"/>
                <a:gd name="T88" fmla="*/ 0 w 887"/>
                <a:gd name="T89" fmla="*/ 1 h 554"/>
                <a:gd name="T90" fmla="*/ 0 w 887"/>
                <a:gd name="T91" fmla="*/ 1 h 554"/>
                <a:gd name="T92" fmla="*/ 0 w 887"/>
                <a:gd name="T93" fmla="*/ 1 h 554"/>
                <a:gd name="T94" fmla="*/ 0 w 887"/>
                <a:gd name="T95" fmla="*/ 1 h 554"/>
                <a:gd name="T96" fmla="*/ 0 w 887"/>
                <a:gd name="T97" fmla="*/ 1 h 554"/>
                <a:gd name="T98" fmla="*/ 0 w 887"/>
                <a:gd name="T99" fmla="*/ 1 h 554"/>
                <a:gd name="T100" fmla="*/ 0 w 887"/>
                <a:gd name="T101" fmla="*/ 1 h 5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7"/>
                <a:gd name="T154" fmla="*/ 0 h 554"/>
                <a:gd name="T155" fmla="*/ 887 w 887"/>
                <a:gd name="T156" fmla="*/ 554 h 5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7" h="554">
                  <a:moveTo>
                    <a:pt x="59" y="404"/>
                  </a:moveTo>
                  <a:lnTo>
                    <a:pt x="53" y="374"/>
                  </a:lnTo>
                  <a:lnTo>
                    <a:pt x="57" y="343"/>
                  </a:lnTo>
                  <a:lnTo>
                    <a:pt x="67" y="314"/>
                  </a:lnTo>
                  <a:lnTo>
                    <a:pt x="86" y="285"/>
                  </a:lnTo>
                  <a:lnTo>
                    <a:pt x="110" y="259"/>
                  </a:lnTo>
                  <a:lnTo>
                    <a:pt x="139" y="234"/>
                  </a:lnTo>
                  <a:lnTo>
                    <a:pt x="172" y="214"/>
                  </a:lnTo>
                  <a:lnTo>
                    <a:pt x="211" y="199"/>
                  </a:lnTo>
                  <a:lnTo>
                    <a:pt x="252" y="189"/>
                  </a:lnTo>
                  <a:lnTo>
                    <a:pt x="291" y="185"/>
                  </a:lnTo>
                  <a:lnTo>
                    <a:pt x="330" y="187"/>
                  </a:lnTo>
                  <a:lnTo>
                    <a:pt x="365" y="195"/>
                  </a:lnTo>
                  <a:lnTo>
                    <a:pt x="397" y="208"/>
                  </a:lnTo>
                  <a:lnTo>
                    <a:pt x="422" y="228"/>
                  </a:lnTo>
                  <a:lnTo>
                    <a:pt x="442" y="251"/>
                  </a:lnTo>
                  <a:lnTo>
                    <a:pt x="455" y="279"/>
                  </a:lnTo>
                  <a:lnTo>
                    <a:pt x="461" y="310"/>
                  </a:lnTo>
                  <a:lnTo>
                    <a:pt x="457" y="339"/>
                  </a:lnTo>
                  <a:lnTo>
                    <a:pt x="447" y="370"/>
                  </a:lnTo>
                  <a:lnTo>
                    <a:pt x="430" y="400"/>
                  </a:lnTo>
                  <a:lnTo>
                    <a:pt x="406" y="425"/>
                  </a:lnTo>
                  <a:lnTo>
                    <a:pt x="377" y="450"/>
                  </a:lnTo>
                  <a:lnTo>
                    <a:pt x="344" y="470"/>
                  </a:lnTo>
                  <a:lnTo>
                    <a:pt x="305" y="486"/>
                  </a:lnTo>
                  <a:lnTo>
                    <a:pt x="264" y="495"/>
                  </a:lnTo>
                  <a:lnTo>
                    <a:pt x="225" y="499"/>
                  </a:lnTo>
                  <a:lnTo>
                    <a:pt x="186" y="495"/>
                  </a:lnTo>
                  <a:lnTo>
                    <a:pt x="151" y="488"/>
                  </a:lnTo>
                  <a:lnTo>
                    <a:pt x="119" y="474"/>
                  </a:lnTo>
                  <a:lnTo>
                    <a:pt x="92" y="454"/>
                  </a:lnTo>
                  <a:lnTo>
                    <a:pt x="73" y="431"/>
                  </a:lnTo>
                  <a:lnTo>
                    <a:pt x="59" y="404"/>
                  </a:lnTo>
                  <a:lnTo>
                    <a:pt x="8" y="419"/>
                  </a:lnTo>
                  <a:lnTo>
                    <a:pt x="22" y="449"/>
                  </a:lnTo>
                  <a:lnTo>
                    <a:pt x="39" y="476"/>
                  </a:lnTo>
                  <a:lnTo>
                    <a:pt x="61" y="501"/>
                  </a:lnTo>
                  <a:lnTo>
                    <a:pt x="88" y="521"/>
                  </a:lnTo>
                  <a:lnTo>
                    <a:pt x="121" y="538"/>
                  </a:lnTo>
                  <a:lnTo>
                    <a:pt x="157" y="548"/>
                  </a:lnTo>
                  <a:lnTo>
                    <a:pt x="196" y="554"/>
                  </a:lnTo>
                  <a:lnTo>
                    <a:pt x="239" y="552"/>
                  </a:lnTo>
                  <a:lnTo>
                    <a:pt x="295" y="542"/>
                  </a:lnTo>
                  <a:lnTo>
                    <a:pt x="342" y="527"/>
                  </a:lnTo>
                  <a:lnTo>
                    <a:pt x="381" y="507"/>
                  </a:lnTo>
                  <a:lnTo>
                    <a:pt x="412" y="484"/>
                  </a:lnTo>
                  <a:lnTo>
                    <a:pt x="438" y="456"/>
                  </a:lnTo>
                  <a:lnTo>
                    <a:pt x="459" y="427"/>
                  </a:lnTo>
                  <a:lnTo>
                    <a:pt x="475" y="396"/>
                  </a:lnTo>
                  <a:lnTo>
                    <a:pt x="490" y="363"/>
                  </a:lnTo>
                  <a:lnTo>
                    <a:pt x="502" y="328"/>
                  </a:lnTo>
                  <a:lnTo>
                    <a:pt x="516" y="294"/>
                  </a:lnTo>
                  <a:lnTo>
                    <a:pt x="529" y="259"/>
                  </a:lnTo>
                  <a:lnTo>
                    <a:pt x="547" y="226"/>
                  </a:lnTo>
                  <a:lnTo>
                    <a:pt x="567" y="195"/>
                  </a:lnTo>
                  <a:lnTo>
                    <a:pt x="592" y="166"/>
                  </a:lnTo>
                  <a:lnTo>
                    <a:pt x="621" y="140"/>
                  </a:lnTo>
                  <a:lnTo>
                    <a:pt x="660" y="117"/>
                  </a:lnTo>
                  <a:lnTo>
                    <a:pt x="688" y="103"/>
                  </a:lnTo>
                  <a:lnTo>
                    <a:pt x="717" y="89"/>
                  </a:lnTo>
                  <a:lnTo>
                    <a:pt x="752" y="78"/>
                  </a:lnTo>
                  <a:lnTo>
                    <a:pt x="785" y="64"/>
                  </a:lnTo>
                  <a:lnTo>
                    <a:pt x="818" y="50"/>
                  </a:lnTo>
                  <a:lnTo>
                    <a:pt x="848" y="41"/>
                  </a:lnTo>
                  <a:lnTo>
                    <a:pt x="871" y="31"/>
                  </a:lnTo>
                  <a:lnTo>
                    <a:pt x="887" y="25"/>
                  </a:lnTo>
                  <a:lnTo>
                    <a:pt x="877" y="19"/>
                  </a:lnTo>
                  <a:lnTo>
                    <a:pt x="869" y="11"/>
                  </a:lnTo>
                  <a:lnTo>
                    <a:pt x="863" y="6"/>
                  </a:lnTo>
                  <a:lnTo>
                    <a:pt x="855" y="0"/>
                  </a:lnTo>
                  <a:lnTo>
                    <a:pt x="846" y="2"/>
                  </a:lnTo>
                  <a:lnTo>
                    <a:pt x="822" y="8"/>
                  </a:lnTo>
                  <a:lnTo>
                    <a:pt x="789" y="17"/>
                  </a:lnTo>
                  <a:lnTo>
                    <a:pt x="750" y="29"/>
                  </a:lnTo>
                  <a:lnTo>
                    <a:pt x="711" y="41"/>
                  </a:lnTo>
                  <a:lnTo>
                    <a:pt x="676" y="50"/>
                  </a:lnTo>
                  <a:lnTo>
                    <a:pt x="649" y="60"/>
                  </a:lnTo>
                  <a:lnTo>
                    <a:pt x="637" y="66"/>
                  </a:lnTo>
                  <a:lnTo>
                    <a:pt x="627" y="80"/>
                  </a:lnTo>
                  <a:lnTo>
                    <a:pt x="615" y="95"/>
                  </a:lnTo>
                  <a:lnTo>
                    <a:pt x="600" y="111"/>
                  </a:lnTo>
                  <a:lnTo>
                    <a:pt x="586" y="128"/>
                  </a:lnTo>
                  <a:lnTo>
                    <a:pt x="568" y="144"/>
                  </a:lnTo>
                  <a:lnTo>
                    <a:pt x="551" y="158"/>
                  </a:lnTo>
                  <a:lnTo>
                    <a:pt x="533" y="168"/>
                  </a:lnTo>
                  <a:lnTo>
                    <a:pt x="516" y="173"/>
                  </a:lnTo>
                  <a:lnTo>
                    <a:pt x="471" y="179"/>
                  </a:lnTo>
                  <a:lnTo>
                    <a:pt x="438" y="177"/>
                  </a:lnTo>
                  <a:lnTo>
                    <a:pt x="412" y="168"/>
                  </a:lnTo>
                  <a:lnTo>
                    <a:pt x="391" y="158"/>
                  </a:lnTo>
                  <a:lnTo>
                    <a:pt x="369" y="146"/>
                  </a:lnTo>
                  <a:lnTo>
                    <a:pt x="344" y="136"/>
                  </a:lnTo>
                  <a:lnTo>
                    <a:pt x="311" y="132"/>
                  </a:lnTo>
                  <a:lnTo>
                    <a:pt x="266" y="136"/>
                  </a:lnTo>
                  <a:lnTo>
                    <a:pt x="190" y="154"/>
                  </a:lnTo>
                  <a:lnTo>
                    <a:pt x="127" y="181"/>
                  </a:lnTo>
                  <a:lnTo>
                    <a:pt x="76" y="214"/>
                  </a:lnTo>
                  <a:lnTo>
                    <a:pt x="41" y="251"/>
                  </a:lnTo>
                  <a:lnTo>
                    <a:pt x="16" y="292"/>
                  </a:lnTo>
                  <a:lnTo>
                    <a:pt x="4" y="335"/>
                  </a:lnTo>
                  <a:lnTo>
                    <a:pt x="0" y="378"/>
                  </a:lnTo>
                  <a:lnTo>
                    <a:pt x="8" y="419"/>
                  </a:lnTo>
                  <a:lnTo>
                    <a:pt x="59" y="404"/>
                  </a:lnTo>
                  <a:close/>
                </a:path>
              </a:pathLst>
            </a:custGeom>
            <a:solidFill>
              <a:srgbClr val="000000"/>
            </a:solidFill>
            <a:ln w="9525">
              <a:noFill/>
              <a:round/>
              <a:headEnd/>
              <a:tailEnd/>
            </a:ln>
          </p:spPr>
          <p:txBody>
            <a:bodyPr/>
            <a:lstStyle/>
            <a:p>
              <a:endParaRPr lang="en-US"/>
            </a:p>
          </p:txBody>
        </p:sp>
        <p:sp>
          <p:nvSpPr>
            <p:cNvPr id="43025" name="Freeform 15"/>
            <p:cNvSpPr>
              <a:spLocks/>
            </p:cNvSpPr>
            <p:nvPr/>
          </p:nvSpPr>
          <p:spPr bwMode="auto">
            <a:xfrm>
              <a:off x="4534" y="3188"/>
              <a:ext cx="27" cy="28"/>
            </a:xfrm>
            <a:custGeom>
              <a:avLst/>
              <a:gdLst>
                <a:gd name="T0" fmla="*/ 0 w 55"/>
                <a:gd name="T1" fmla="*/ 1 h 54"/>
                <a:gd name="T2" fmla="*/ 0 w 55"/>
                <a:gd name="T3" fmla="*/ 1 h 54"/>
                <a:gd name="T4" fmla="*/ 0 w 55"/>
                <a:gd name="T5" fmla="*/ 1 h 54"/>
                <a:gd name="T6" fmla="*/ 0 w 55"/>
                <a:gd name="T7" fmla="*/ 1 h 54"/>
                <a:gd name="T8" fmla="*/ 0 w 55"/>
                <a:gd name="T9" fmla="*/ 1 h 54"/>
                <a:gd name="T10" fmla="*/ 0 w 55"/>
                <a:gd name="T11" fmla="*/ 1 h 54"/>
                <a:gd name="T12" fmla="*/ 0 w 55"/>
                <a:gd name="T13" fmla="*/ 1 h 54"/>
                <a:gd name="T14" fmla="*/ 0 w 55"/>
                <a:gd name="T15" fmla="*/ 1 h 54"/>
                <a:gd name="T16" fmla="*/ 0 w 55"/>
                <a:gd name="T17" fmla="*/ 0 h 54"/>
                <a:gd name="T18" fmla="*/ 0 w 55"/>
                <a:gd name="T19" fmla="*/ 1 h 54"/>
                <a:gd name="T20" fmla="*/ 0 w 55"/>
                <a:gd name="T21" fmla="*/ 1 h 54"/>
                <a:gd name="T22" fmla="*/ 0 w 55"/>
                <a:gd name="T23" fmla="*/ 1 h 54"/>
                <a:gd name="T24" fmla="*/ 0 w 55"/>
                <a:gd name="T25" fmla="*/ 1 h 54"/>
                <a:gd name="T26" fmla="*/ 0 w 55"/>
                <a:gd name="T27" fmla="*/ 1 h 54"/>
                <a:gd name="T28" fmla="*/ 0 w 55"/>
                <a:gd name="T29" fmla="*/ 1 h 54"/>
                <a:gd name="T30" fmla="*/ 0 w 55"/>
                <a:gd name="T31" fmla="*/ 1 h 54"/>
                <a:gd name="T32" fmla="*/ 0 w 55"/>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4"/>
                <a:gd name="T53" fmla="*/ 55 w 55"/>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4">
                  <a:moveTo>
                    <a:pt x="28" y="54"/>
                  </a:moveTo>
                  <a:lnTo>
                    <a:pt x="39" y="52"/>
                  </a:lnTo>
                  <a:lnTo>
                    <a:pt x="47" y="47"/>
                  </a:lnTo>
                  <a:lnTo>
                    <a:pt x="53" y="39"/>
                  </a:lnTo>
                  <a:lnTo>
                    <a:pt x="55" y="27"/>
                  </a:lnTo>
                  <a:lnTo>
                    <a:pt x="53" y="15"/>
                  </a:lnTo>
                  <a:lnTo>
                    <a:pt x="47" y="8"/>
                  </a:lnTo>
                  <a:lnTo>
                    <a:pt x="39" y="2"/>
                  </a:lnTo>
                  <a:lnTo>
                    <a:pt x="28" y="0"/>
                  </a:lnTo>
                  <a:lnTo>
                    <a:pt x="16" y="2"/>
                  </a:lnTo>
                  <a:lnTo>
                    <a:pt x="8" y="8"/>
                  </a:lnTo>
                  <a:lnTo>
                    <a:pt x="2" y="15"/>
                  </a:lnTo>
                  <a:lnTo>
                    <a:pt x="0" y="27"/>
                  </a:lnTo>
                  <a:lnTo>
                    <a:pt x="2" y="39"/>
                  </a:lnTo>
                  <a:lnTo>
                    <a:pt x="8" y="47"/>
                  </a:lnTo>
                  <a:lnTo>
                    <a:pt x="16" y="52"/>
                  </a:lnTo>
                  <a:lnTo>
                    <a:pt x="28" y="54"/>
                  </a:lnTo>
                  <a:close/>
                </a:path>
              </a:pathLst>
            </a:custGeom>
            <a:solidFill>
              <a:srgbClr val="000000"/>
            </a:solidFill>
            <a:ln w="9525">
              <a:noFill/>
              <a:round/>
              <a:headEnd/>
              <a:tailEnd/>
            </a:ln>
          </p:spPr>
          <p:txBody>
            <a:bodyPr/>
            <a:lstStyle/>
            <a:p>
              <a:endParaRPr lang="en-US"/>
            </a:p>
          </p:txBody>
        </p:sp>
      </p:grpSp>
      <p:sp>
        <p:nvSpPr>
          <p:cNvPr id="43014" name="Freeform 16"/>
          <p:cNvSpPr>
            <a:spLocks/>
          </p:cNvSpPr>
          <p:nvPr/>
        </p:nvSpPr>
        <p:spPr bwMode="auto">
          <a:xfrm>
            <a:off x="7258050" y="5280025"/>
            <a:ext cx="34925" cy="12700"/>
          </a:xfrm>
          <a:custGeom>
            <a:avLst/>
            <a:gdLst>
              <a:gd name="T0" fmla="*/ 2147483647 w 44"/>
              <a:gd name="T1" fmla="*/ 2147483647 h 15"/>
              <a:gd name="T2" fmla="*/ 2147483647 w 44"/>
              <a:gd name="T3" fmla="*/ 2147483647 h 15"/>
              <a:gd name="T4" fmla="*/ 2147483647 w 44"/>
              <a:gd name="T5" fmla="*/ 2147483647 h 15"/>
              <a:gd name="T6" fmla="*/ 2147483647 w 44"/>
              <a:gd name="T7" fmla="*/ 2147483647 h 15"/>
              <a:gd name="T8" fmla="*/ 2147483647 w 44"/>
              <a:gd name="T9" fmla="*/ 2147483647 h 15"/>
              <a:gd name="T10" fmla="*/ 2147483647 w 44"/>
              <a:gd name="T11" fmla="*/ 2147483647 h 15"/>
              <a:gd name="T12" fmla="*/ 2147483647 w 44"/>
              <a:gd name="T13" fmla="*/ 2147483647 h 15"/>
              <a:gd name="T14" fmla="*/ 2147483647 w 44"/>
              <a:gd name="T15" fmla="*/ 2147483647 h 15"/>
              <a:gd name="T16" fmla="*/ 0 w 44"/>
              <a:gd name="T17" fmla="*/ 2147483647 h 15"/>
              <a:gd name="T18" fmla="*/ 2147483647 w 44"/>
              <a:gd name="T19" fmla="*/ 2147483647 h 15"/>
              <a:gd name="T20" fmla="*/ 2147483647 w 44"/>
              <a:gd name="T21" fmla="*/ 2147483647 h 15"/>
              <a:gd name="T22" fmla="*/ 2147483647 w 44"/>
              <a:gd name="T23" fmla="*/ 2147483647 h 15"/>
              <a:gd name="T24" fmla="*/ 2147483647 w 44"/>
              <a:gd name="T25" fmla="*/ 2147483647 h 15"/>
              <a:gd name="T26" fmla="*/ 2147483647 w 44"/>
              <a:gd name="T27" fmla="*/ 2147483647 h 15"/>
              <a:gd name="T28" fmla="*/ 2147483647 w 44"/>
              <a:gd name="T29" fmla="*/ 2147483647 h 15"/>
              <a:gd name="T30" fmla="*/ 2147483647 w 44"/>
              <a:gd name="T31" fmla="*/ 2147483647 h 15"/>
              <a:gd name="T32" fmla="*/ 2147483647 w 44"/>
              <a:gd name="T33" fmla="*/ 0 h 15"/>
              <a:gd name="T34" fmla="*/ 2147483647 w 44"/>
              <a:gd name="T35" fmla="*/ 214748364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15"/>
              <a:gd name="T56" fmla="*/ 44 w 4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15">
                <a:moveTo>
                  <a:pt x="44" y="10"/>
                </a:moveTo>
                <a:lnTo>
                  <a:pt x="38" y="10"/>
                </a:lnTo>
                <a:lnTo>
                  <a:pt x="33" y="10"/>
                </a:lnTo>
                <a:lnTo>
                  <a:pt x="28" y="11"/>
                </a:lnTo>
                <a:lnTo>
                  <a:pt x="22" y="12"/>
                </a:lnTo>
                <a:lnTo>
                  <a:pt x="17" y="14"/>
                </a:lnTo>
                <a:lnTo>
                  <a:pt x="12" y="15"/>
                </a:lnTo>
                <a:lnTo>
                  <a:pt x="6" y="15"/>
                </a:lnTo>
                <a:lnTo>
                  <a:pt x="0" y="14"/>
                </a:lnTo>
                <a:lnTo>
                  <a:pt x="6" y="12"/>
                </a:lnTo>
                <a:lnTo>
                  <a:pt x="12" y="11"/>
                </a:lnTo>
                <a:lnTo>
                  <a:pt x="17" y="9"/>
                </a:lnTo>
                <a:lnTo>
                  <a:pt x="22" y="7"/>
                </a:lnTo>
                <a:lnTo>
                  <a:pt x="28" y="4"/>
                </a:lnTo>
                <a:lnTo>
                  <a:pt x="33" y="2"/>
                </a:lnTo>
                <a:lnTo>
                  <a:pt x="38" y="1"/>
                </a:lnTo>
                <a:lnTo>
                  <a:pt x="44" y="0"/>
                </a:lnTo>
                <a:lnTo>
                  <a:pt x="44" y="10"/>
                </a:lnTo>
                <a:close/>
              </a:path>
            </a:pathLst>
          </a:custGeom>
          <a:solidFill>
            <a:srgbClr val="FF0702"/>
          </a:solidFill>
          <a:ln w="9525">
            <a:noFill/>
            <a:round/>
            <a:headEnd/>
            <a:tailEnd/>
          </a:ln>
        </p:spPr>
        <p:txBody>
          <a:bodyPr/>
          <a:lstStyle/>
          <a:p>
            <a:endParaRPr lang="en-US"/>
          </a:p>
        </p:txBody>
      </p:sp>
      <p:sp>
        <p:nvSpPr>
          <p:cNvPr id="43015" name="Freeform 17"/>
          <p:cNvSpPr>
            <a:spLocks/>
          </p:cNvSpPr>
          <p:nvPr/>
        </p:nvSpPr>
        <p:spPr bwMode="auto">
          <a:xfrm>
            <a:off x="6824663" y="3243263"/>
            <a:ext cx="1546225" cy="1525587"/>
          </a:xfrm>
          <a:custGeom>
            <a:avLst/>
            <a:gdLst>
              <a:gd name="T0" fmla="*/ 2147483647 w 1948"/>
              <a:gd name="T1" fmla="*/ 2147483647 h 1921"/>
              <a:gd name="T2" fmla="*/ 2147483647 w 1948"/>
              <a:gd name="T3" fmla="*/ 2147483647 h 1921"/>
              <a:gd name="T4" fmla="*/ 2147483647 w 1948"/>
              <a:gd name="T5" fmla="*/ 2147483647 h 1921"/>
              <a:gd name="T6" fmla="*/ 2147483647 w 1948"/>
              <a:gd name="T7" fmla="*/ 2147483647 h 1921"/>
              <a:gd name="T8" fmla="*/ 2147483647 w 1948"/>
              <a:gd name="T9" fmla="*/ 2147483647 h 1921"/>
              <a:gd name="T10" fmla="*/ 2147483647 w 1948"/>
              <a:gd name="T11" fmla="*/ 2147483647 h 1921"/>
              <a:gd name="T12" fmla="*/ 2147483647 w 1948"/>
              <a:gd name="T13" fmla="*/ 2147483647 h 1921"/>
              <a:gd name="T14" fmla="*/ 2147483647 w 1948"/>
              <a:gd name="T15" fmla="*/ 2147483647 h 1921"/>
              <a:gd name="T16" fmla="*/ 2147483647 w 1948"/>
              <a:gd name="T17" fmla="*/ 2147483647 h 1921"/>
              <a:gd name="T18" fmla="*/ 2147483647 w 1948"/>
              <a:gd name="T19" fmla="*/ 2147483647 h 1921"/>
              <a:gd name="T20" fmla="*/ 2147483647 w 1948"/>
              <a:gd name="T21" fmla="*/ 2147483647 h 1921"/>
              <a:gd name="T22" fmla="*/ 2147483647 w 1948"/>
              <a:gd name="T23" fmla="*/ 2147483647 h 1921"/>
              <a:gd name="T24" fmla="*/ 2147483647 w 1948"/>
              <a:gd name="T25" fmla="*/ 2147483647 h 1921"/>
              <a:gd name="T26" fmla="*/ 2147483647 w 1948"/>
              <a:gd name="T27" fmla="*/ 2147483647 h 1921"/>
              <a:gd name="T28" fmla="*/ 2147483647 w 1948"/>
              <a:gd name="T29" fmla="*/ 2147483647 h 1921"/>
              <a:gd name="T30" fmla="*/ 2147483647 w 1948"/>
              <a:gd name="T31" fmla="*/ 2147483647 h 1921"/>
              <a:gd name="T32" fmla="*/ 2147483647 w 1948"/>
              <a:gd name="T33" fmla="*/ 2147483647 h 1921"/>
              <a:gd name="T34" fmla="*/ 2147483647 w 1948"/>
              <a:gd name="T35" fmla="*/ 2147483647 h 1921"/>
              <a:gd name="T36" fmla="*/ 2147483647 w 1948"/>
              <a:gd name="T37" fmla="*/ 2147483647 h 1921"/>
              <a:gd name="T38" fmla="*/ 2147483647 w 1948"/>
              <a:gd name="T39" fmla="*/ 2147483647 h 1921"/>
              <a:gd name="T40" fmla="*/ 2147483647 w 1948"/>
              <a:gd name="T41" fmla="*/ 2147483647 h 1921"/>
              <a:gd name="T42" fmla="*/ 2147483647 w 1948"/>
              <a:gd name="T43" fmla="*/ 2147483647 h 1921"/>
              <a:gd name="T44" fmla="*/ 2147483647 w 1948"/>
              <a:gd name="T45" fmla="*/ 2147483647 h 1921"/>
              <a:gd name="T46" fmla="*/ 2147483647 w 1948"/>
              <a:gd name="T47" fmla="*/ 2147483647 h 1921"/>
              <a:gd name="T48" fmla="*/ 2147483647 w 1948"/>
              <a:gd name="T49" fmla="*/ 2147483647 h 1921"/>
              <a:gd name="T50" fmla="*/ 2147483647 w 1948"/>
              <a:gd name="T51" fmla="*/ 2147483647 h 1921"/>
              <a:gd name="T52" fmla="*/ 2147483647 w 1948"/>
              <a:gd name="T53" fmla="*/ 2147483647 h 1921"/>
              <a:gd name="T54" fmla="*/ 2147483647 w 1948"/>
              <a:gd name="T55" fmla="*/ 2147483647 h 1921"/>
              <a:gd name="T56" fmla="*/ 2147483647 w 1948"/>
              <a:gd name="T57" fmla="*/ 2147483647 h 1921"/>
              <a:gd name="T58" fmla="*/ 2147483647 w 1948"/>
              <a:gd name="T59" fmla="*/ 2147483647 h 1921"/>
              <a:gd name="T60" fmla="*/ 2147483647 w 1948"/>
              <a:gd name="T61" fmla="*/ 2147483647 h 1921"/>
              <a:gd name="T62" fmla="*/ 2147483647 w 1948"/>
              <a:gd name="T63" fmla="*/ 2147483647 h 1921"/>
              <a:gd name="T64" fmla="*/ 2147483647 w 1948"/>
              <a:gd name="T65" fmla="*/ 2147483647 h 1921"/>
              <a:gd name="T66" fmla="*/ 2147483647 w 1948"/>
              <a:gd name="T67" fmla="*/ 2147483647 h 1921"/>
              <a:gd name="T68" fmla="*/ 2147483647 w 1948"/>
              <a:gd name="T69" fmla="*/ 2147483647 h 1921"/>
              <a:gd name="T70" fmla="*/ 2147483647 w 1948"/>
              <a:gd name="T71" fmla="*/ 2147483647 h 1921"/>
              <a:gd name="T72" fmla="*/ 2147483647 w 1948"/>
              <a:gd name="T73" fmla="*/ 2147483647 h 1921"/>
              <a:gd name="T74" fmla="*/ 2147483647 w 1948"/>
              <a:gd name="T75" fmla="*/ 2147483647 h 1921"/>
              <a:gd name="T76" fmla="*/ 2147483647 w 1948"/>
              <a:gd name="T77" fmla="*/ 2147483647 h 1921"/>
              <a:gd name="T78" fmla="*/ 2147483647 w 1948"/>
              <a:gd name="T79" fmla="*/ 2147483647 h 1921"/>
              <a:gd name="T80" fmla="*/ 2147483647 w 1948"/>
              <a:gd name="T81" fmla="*/ 2147483647 h 1921"/>
              <a:gd name="T82" fmla="*/ 2147483647 w 1948"/>
              <a:gd name="T83" fmla="*/ 2147483647 h 1921"/>
              <a:gd name="T84" fmla="*/ 2147483647 w 1948"/>
              <a:gd name="T85" fmla="*/ 2147483647 h 1921"/>
              <a:gd name="T86" fmla="*/ 2147483647 w 1948"/>
              <a:gd name="T87" fmla="*/ 2147483647 h 1921"/>
              <a:gd name="T88" fmla="*/ 2147483647 w 1948"/>
              <a:gd name="T89" fmla="*/ 2147483647 h 1921"/>
              <a:gd name="T90" fmla="*/ 2147483647 w 1948"/>
              <a:gd name="T91" fmla="*/ 2147483647 h 1921"/>
              <a:gd name="T92" fmla="*/ 2147483647 w 1948"/>
              <a:gd name="T93" fmla="*/ 2147483647 h 1921"/>
              <a:gd name="T94" fmla="*/ 2147483647 w 1948"/>
              <a:gd name="T95" fmla="*/ 2147483647 h 1921"/>
              <a:gd name="T96" fmla="*/ 2147483647 w 1948"/>
              <a:gd name="T97" fmla="*/ 2147483647 h 1921"/>
              <a:gd name="T98" fmla="*/ 2147483647 w 1948"/>
              <a:gd name="T99" fmla="*/ 2147483647 h 1921"/>
              <a:gd name="T100" fmla="*/ 0 w 1948"/>
              <a:gd name="T101" fmla="*/ 2147483647 h 1921"/>
              <a:gd name="T102" fmla="*/ 2147483647 w 1948"/>
              <a:gd name="T103" fmla="*/ 2147483647 h 1921"/>
              <a:gd name="T104" fmla="*/ 2147483647 w 1948"/>
              <a:gd name="T105" fmla="*/ 2147483647 h 1921"/>
              <a:gd name="T106" fmla="*/ 2147483647 w 1948"/>
              <a:gd name="T107" fmla="*/ 2147483647 h 1921"/>
              <a:gd name="T108" fmla="*/ 2147483647 w 1948"/>
              <a:gd name="T109" fmla="*/ 2147483647 h 1921"/>
              <a:gd name="T110" fmla="*/ 2147483647 w 1948"/>
              <a:gd name="T111" fmla="*/ 2147483647 h 1921"/>
              <a:gd name="T112" fmla="*/ 2147483647 w 1948"/>
              <a:gd name="T113" fmla="*/ 2147483647 h 1921"/>
              <a:gd name="T114" fmla="*/ 2147483647 w 1948"/>
              <a:gd name="T115" fmla="*/ 2147483647 h 1921"/>
              <a:gd name="T116" fmla="*/ 2147483647 w 1948"/>
              <a:gd name="T117" fmla="*/ 2147483647 h 1921"/>
              <a:gd name="T118" fmla="*/ 2147483647 w 1948"/>
              <a:gd name="T119" fmla="*/ 2147483647 h 1921"/>
              <a:gd name="T120" fmla="*/ 2147483647 w 1948"/>
              <a:gd name="T121" fmla="*/ 2147483647 h 1921"/>
              <a:gd name="T122" fmla="*/ 2147483647 w 1948"/>
              <a:gd name="T123" fmla="*/ 2147483647 h 19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48"/>
              <a:gd name="T187" fmla="*/ 0 h 1921"/>
              <a:gd name="T188" fmla="*/ 1948 w 1948"/>
              <a:gd name="T189" fmla="*/ 1921 h 19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48" h="1921">
                <a:moveTo>
                  <a:pt x="1396" y="344"/>
                </a:moveTo>
                <a:lnTo>
                  <a:pt x="1391" y="340"/>
                </a:lnTo>
                <a:lnTo>
                  <a:pt x="1379" y="331"/>
                </a:lnTo>
                <a:lnTo>
                  <a:pt x="1360" y="319"/>
                </a:lnTo>
                <a:lnTo>
                  <a:pt x="1339" y="305"/>
                </a:lnTo>
                <a:lnTo>
                  <a:pt x="1317" y="290"/>
                </a:lnTo>
                <a:lnTo>
                  <a:pt x="1297" y="276"/>
                </a:lnTo>
                <a:lnTo>
                  <a:pt x="1282" y="266"/>
                </a:lnTo>
                <a:lnTo>
                  <a:pt x="1273" y="260"/>
                </a:lnTo>
                <a:lnTo>
                  <a:pt x="1256" y="257"/>
                </a:lnTo>
                <a:lnTo>
                  <a:pt x="1239" y="256"/>
                </a:lnTo>
                <a:lnTo>
                  <a:pt x="1223" y="254"/>
                </a:lnTo>
                <a:lnTo>
                  <a:pt x="1208" y="252"/>
                </a:lnTo>
                <a:lnTo>
                  <a:pt x="1192" y="249"/>
                </a:lnTo>
                <a:lnTo>
                  <a:pt x="1177" y="248"/>
                </a:lnTo>
                <a:lnTo>
                  <a:pt x="1161" y="246"/>
                </a:lnTo>
                <a:lnTo>
                  <a:pt x="1146" y="244"/>
                </a:lnTo>
                <a:lnTo>
                  <a:pt x="1130" y="242"/>
                </a:lnTo>
                <a:lnTo>
                  <a:pt x="1115" y="240"/>
                </a:lnTo>
                <a:lnTo>
                  <a:pt x="1099" y="239"/>
                </a:lnTo>
                <a:lnTo>
                  <a:pt x="1082" y="237"/>
                </a:lnTo>
                <a:lnTo>
                  <a:pt x="1067" y="236"/>
                </a:lnTo>
                <a:lnTo>
                  <a:pt x="1050" y="234"/>
                </a:lnTo>
                <a:lnTo>
                  <a:pt x="1034" y="233"/>
                </a:lnTo>
                <a:lnTo>
                  <a:pt x="1017" y="232"/>
                </a:lnTo>
                <a:lnTo>
                  <a:pt x="963" y="222"/>
                </a:lnTo>
                <a:lnTo>
                  <a:pt x="938" y="218"/>
                </a:lnTo>
                <a:lnTo>
                  <a:pt x="915" y="218"/>
                </a:lnTo>
                <a:lnTo>
                  <a:pt x="894" y="221"/>
                </a:lnTo>
                <a:lnTo>
                  <a:pt x="872" y="224"/>
                </a:lnTo>
                <a:lnTo>
                  <a:pt x="851" y="231"/>
                </a:lnTo>
                <a:lnTo>
                  <a:pt x="830" y="238"/>
                </a:lnTo>
                <a:lnTo>
                  <a:pt x="811" y="246"/>
                </a:lnTo>
                <a:lnTo>
                  <a:pt x="791" y="256"/>
                </a:lnTo>
                <a:lnTo>
                  <a:pt x="771" y="266"/>
                </a:lnTo>
                <a:lnTo>
                  <a:pt x="752" y="276"/>
                </a:lnTo>
                <a:lnTo>
                  <a:pt x="732" y="286"/>
                </a:lnTo>
                <a:lnTo>
                  <a:pt x="713" y="297"/>
                </a:lnTo>
                <a:lnTo>
                  <a:pt x="693" y="305"/>
                </a:lnTo>
                <a:lnTo>
                  <a:pt x="672" y="314"/>
                </a:lnTo>
                <a:lnTo>
                  <a:pt x="652" y="320"/>
                </a:lnTo>
                <a:lnTo>
                  <a:pt x="631" y="325"/>
                </a:lnTo>
                <a:lnTo>
                  <a:pt x="588" y="336"/>
                </a:lnTo>
                <a:lnTo>
                  <a:pt x="549" y="352"/>
                </a:lnTo>
                <a:lnTo>
                  <a:pt x="513" y="372"/>
                </a:lnTo>
                <a:lnTo>
                  <a:pt x="481" y="395"/>
                </a:lnTo>
                <a:lnTo>
                  <a:pt x="452" y="421"/>
                </a:lnTo>
                <a:lnTo>
                  <a:pt x="426" y="451"/>
                </a:lnTo>
                <a:lnTo>
                  <a:pt x="402" y="483"/>
                </a:lnTo>
                <a:lnTo>
                  <a:pt x="380" y="518"/>
                </a:lnTo>
                <a:lnTo>
                  <a:pt x="359" y="554"/>
                </a:lnTo>
                <a:lnTo>
                  <a:pt x="339" y="590"/>
                </a:lnTo>
                <a:lnTo>
                  <a:pt x="322" y="627"/>
                </a:lnTo>
                <a:lnTo>
                  <a:pt x="305" y="665"/>
                </a:lnTo>
                <a:lnTo>
                  <a:pt x="288" y="703"/>
                </a:lnTo>
                <a:lnTo>
                  <a:pt x="271" y="740"/>
                </a:lnTo>
                <a:lnTo>
                  <a:pt x="255" y="775"/>
                </a:lnTo>
                <a:lnTo>
                  <a:pt x="238" y="809"/>
                </a:lnTo>
                <a:lnTo>
                  <a:pt x="233" y="886"/>
                </a:lnTo>
                <a:lnTo>
                  <a:pt x="235" y="959"/>
                </a:lnTo>
                <a:lnTo>
                  <a:pt x="240" y="1031"/>
                </a:lnTo>
                <a:lnTo>
                  <a:pt x="251" y="1100"/>
                </a:lnTo>
                <a:lnTo>
                  <a:pt x="266" y="1168"/>
                </a:lnTo>
                <a:lnTo>
                  <a:pt x="285" y="1234"/>
                </a:lnTo>
                <a:lnTo>
                  <a:pt x="311" y="1298"/>
                </a:lnTo>
                <a:lnTo>
                  <a:pt x="339" y="1361"/>
                </a:lnTo>
                <a:lnTo>
                  <a:pt x="396" y="1463"/>
                </a:lnTo>
                <a:lnTo>
                  <a:pt x="1396" y="344"/>
                </a:lnTo>
                <a:lnTo>
                  <a:pt x="1570" y="482"/>
                </a:lnTo>
                <a:lnTo>
                  <a:pt x="599" y="1586"/>
                </a:lnTo>
                <a:lnTo>
                  <a:pt x="688" y="1621"/>
                </a:lnTo>
                <a:lnTo>
                  <a:pt x="706" y="1636"/>
                </a:lnTo>
                <a:lnTo>
                  <a:pt x="724" y="1647"/>
                </a:lnTo>
                <a:lnTo>
                  <a:pt x="744" y="1655"/>
                </a:lnTo>
                <a:lnTo>
                  <a:pt x="763" y="1661"/>
                </a:lnTo>
                <a:lnTo>
                  <a:pt x="783" y="1664"/>
                </a:lnTo>
                <a:lnTo>
                  <a:pt x="805" y="1667"/>
                </a:lnTo>
                <a:lnTo>
                  <a:pt x="826" y="1667"/>
                </a:lnTo>
                <a:lnTo>
                  <a:pt x="847" y="1666"/>
                </a:lnTo>
                <a:lnTo>
                  <a:pt x="869" y="1664"/>
                </a:lnTo>
                <a:lnTo>
                  <a:pt x="892" y="1662"/>
                </a:lnTo>
                <a:lnTo>
                  <a:pt x="914" y="1660"/>
                </a:lnTo>
                <a:lnTo>
                  <a:pt x="937" y="1659"/>
                </a:lnTo>
                <a:lnTo>
                  <a:pt x="960" y="1658"/>
                </a:lnTo>
                <a:lnTo>
                  <a:pt x="983" y="1656"/>
                </a:lnTo>
                <a:lnTo>
                  <a:pt x="1005" y="1658"/>
                </a:lnTo>
                <a:lnTo>
                  <a:pt x="1028" y="1661"/>
                </a:lnTo>
                <a:lnTo>
                  <a:pt x="1067" y="1663"/>
                </a:lnTo>
                <a:lnTo>
                  <a:pt x="1106" y="1662"/>
                </a:lnTo>
                <a:lnTo>
                  <a:pt x="1142" y="1659"/>
                </a:lnTo>
                <a:lnTo>
                  <a:pt x="1178" y="1654"/>
                </a:lnTo>
                <a:lnTo>
                  <a:pt x="1214" y="1646"/>
                </a:lnTo>
                <a:lnTo>
                  <a:pt x="1248" y="1636"/>
                </a:lnTo>
                <a:lnTo>
                  <a:pt x="1282" y="1624"/>
                </a:lnTo>
                <a:lnTo>
                  <a:pt x="1315" y="1609"/>
                </a:lnTo>
                <a:lnTo>
                  <a:pt x="1346" y="1593"/>
                </a:lnTo>
                <a:lnTo>
                  <a:pt x="1377" y="1575"/>
                </a:lnTo>
                <a:lnTo>
                  <a:pt x="1407" y="1554"/>
                </a:lnTo>
                <a:lnTo>
                  <a:pt x="1436" y="1532"/>
                </a:lnTo>
                <a:lnTo>
                  <a:pt x="1465" y="1508"/>
                </a:lnTo>
                <a:lnTo>
                  <a:pt x="1491" y="1482"/>
                </a:lnTo>
                <a:lnTo>
                  <a:pt x="1518" y="1455"/>
                </a:lnTo>
                <a:lnTo>
                  <a:pt x="1543" y="1426"/>
                </a:lnTo>
                <a:lnTo>
                  <a:pt x="1561" y="1401"/>
                </a:lnTo>
                <a:lnTo>
                  <a:pt x="1578" y="1375"/>
                </a:lnTo>
                <a:lnTo>
                  <a:pt x="1595" y="1351"/>
                </a:lnTo>
                <a:lnTo>
                  <a:pt x="1612" y="1326"/>
                </a:lnTo>
                <a:lnTo>
                  <a:pt x="1629" y="1300"/>
                </a:lnTo>
                <a:lnTo>
                  <a:pt x="1646" y="1275"/>
                </a:lnTo>
                <a:lnTo>
                  <a:pt x="1663" y="1250"/>
                </a:lnTo>
                <a:lnTo>
                  <a:pt x="1680" y="1224"/>
                </a:lnTo>
                <a:lnTo>
                  <a:pt x="1678" y="1166"/>
                </a:lnTo>
                <a:lnTo>
                  <a:pt x="1687" y="1108"/>
                </a:lnTo>
                <a:lnTo>
                  <a:pt x="1702" y="1051"/>
                </a:lnTo>
                <a:lnTo>
                  <a:pt x="1720" y="995"/>
                </a:lnTo>
                <a:lnTo>
                  <a:pt x="1734" y="940"/>
                </a:lnTo>
                <a:lnTo>
                  <a:pt x="1744" y="886"/>
                </a:lnTo>
                <a:lnTo>
                  <a:pt x="1744" y="830"/>
                </a:lnTo>
                <a:lnTo>
                  <a:pt x="1730" y="775"/>
                </a:lnTo>
                <a:lnTo>
                  <a:pt x="1713" y="733"/>
                </a:lnTo>
                <a:lnTo>
                  <a:pt x="1691" y="686"/>
                </a:lnTo>
                <a:lnTo>
                  <a:pt x="1664" y="638"/>
                </a:lnTo>
                <a:lnTo>
                  <a:pt x="1637" y="590"/>
                </a:lnTo>
                <a:lnTo>
                  <a:pt x="1611" y="548"/>
                </a:lnTo>
                <a:lnTo>
                  <a:pt x="1590" y="513"/>
                </a:lnTo>
                <a:lnTo>
                  <a:pt x="1576" y="490"/>
                </a:lnTo>
                <a:lnTo>
                  <a:pt x="1570" y="482"/>
                </a:lnTo>
                <a:lnTo>
                  <a:pt x="1396" y="344"/>
                </a:lnTo>
                <a:lnTo>
                  <a:pt x="1576" y="151"/>
                </a:lnTo>
                <a:lnTo>
                  <a:pt x="1600" y="174"/>
                </a:lnTo>
                <a:lnTo>
                  <a:pt x="1624" y="196"/>
                </a:lnTo>
                <a:lnTo>
                  <a:pt x="1648" y="221"/>
                </a:lnTo>
                <a:lnTo>
                  <a:pt x="1671" y="244"/>
                </a:lnTo>
                <a:lnTo>
                  <a:pt x="1693" y="270"/>
                </a:lnTo>
                <a:lnTo>
                  <a:pt x="1716" y="297"/>
                </a:lnTo>
                <a:lnTo>
                  <a:pt x="1738" y="327"/>
                </a:lnTo>
                <a:lnTo>
                  <a:pt x="1760" y="359"/>
                </a:lnTo>
                <a:lnTo>
                  <a:pt x="1781" y="395"/>
                </a:lnTo>
                <a:lnTo>
                  <a:pt x="1802" y="435"/>
                </a:lnTo>
                <a:lnTo>
                  <a:pt x="1823" y="479"/>
                </a:lnTo>
                <a:lnTo>
                  <a:pt x="1844" y="527"/>
                </a:lnTo>
                <a:lnTo>
                  <a:pt x="1866" y="580"/>
                </a:lnTo>
                <a:lnTo>
                  <a:pt x="1887" y="640"/>
                </a:lnTo>
                <a:lnTo>
                  <a:pt x="1908" y="706"/>
                </a:lnTo>
                <a:lnTo>
                  <a:pt x="1929" y="777"/>
                </a:lnTo>
                <a:lnTo>
                  <a:pt x="1928" y="824"/>
                </a:lnTo>
                <a:lnTo>
                  <a:pt x="1930" y="871"/>
                </a:lnTo>
                <a:lnTo>
                  <a:pt x="1935" y="915"/>
                </a:lnTo>
                <a:lnTo>
                  <a:pt x="1941" y="960"/>
                </a:lnTo>
                <a:lnTo>
                  <a:pt x="1945" y="1005"/>
                </a:lnTo>
                <a:lnTo>
                  <a:pt x="1948" y="1050"/>
                </a:lnTo>
                <a:lnTo>
                  <a:pt x="1948" y="1095"/>
                </a:lnTo>
                <a:lnTo>
                  <a:pt x="1944" y="1141"/>
                </a:lnTo>
                <a:lnTo>
                  <a:pt x="1929" y="1154"/>
                </a:lnTo>
                <a:lnTo>
                  <a:pt x="1923" y="1172"/>
                </a:lnTo>
                <a:lnTo>
                  <a:pt x="1922" y="1194"/>
                </a:lnTo>
                <a:lnTo>
                  <a:pt x="1919" y="1214"/>
                </a:lnTo>
                <a:lnTo>
                  <a:pt x="1905" y="1234"/>
                </a:lnTo>
                <a:lnTo>
                  <a:pt x="1896" y="1255"/>
                </a:lnTo>
                <a:lnTo>
                  <a:pt x="1889" y="1278"/>
                </a:lnTo>
                <a:lnTo>
                  <a:pt x="1883" y="1302"/>
                </a:lnTo>
                <a:lnTo>
                  <a:pt x="1877" y="1325"/>
                </a:lnTo>
                <a:lnTo>
                  <a:pt x="1870" y="1346"/>
                </a:lnTo>
                <a:lnTo>
                  <a:pt x="1859" y="1368"/>
                </a:lnTo>
                <a:lnTo>
                  <a:pt x="1843" y="1387"/>
                </a:lnTo>
                <a:lnTo>
                  <a:pt x="1827" y="1402"/>
                </a:lnTo>
                <a:lnTo>
                  <a:pt x="1813" y="1418"/>
                </a:lnTo>
                <a:lnTo>
                  <a:pt x="1800" y="1434"/>
                </a:lnTo>
                <a:lnTo>
                  <a:pt x="1789" y="1451"/>
                </a:lnTo>
                <a:lnTo>
                  <a:pt x="1778" y="1469"/>
                </a:lnTo>
                <a:lnTo>
                  <a:pt x="1769" y="1487"/>
                </a:lnTo>
                <a:lnTo>
                  <a:pt x="1760" y="1505"/>
                </a:lnTo>
                <a:lnTo>
                  <a:pt x="1751" y="1523"/>
                </a:lnTo>
                <a:lnTo>
                  <a:pt x="1741" y="1541"/>
                </a:lnTo>
                <a:lnTo>
                  <a:pt x="1731" y="1558"/>
                </a:lnTo>
                <a:lnTo>
                  <a:pt x="1721" y="1576"/>
                </a:lnTo>
                <a:lnTo>
                  <a:pt x="1708" y="1592"/>
                </a:lnTo>
                <a:lnTo>
                  <a:pt x="1694" y="1607"/>
                </a:lnTo>
                <a:lnTo>
                  <a:pt x="1679" y="1622"/>
                </a:lnTo>
                <a:lnTo>
                  <a:pt x="1661" y="1635"/>
                </a:lnTo>
                <a:lnTo>
                  <a:pt x="1641" y="1646"/>
                </a:lnTo>
                <a:lnTo>
                  <a:pt x="1627" y="1668"/>
                </a:lnTo>
                <a:lnTo>
                  <a:pt x="1611" y="1689"/>
                </a:lnTo>
                <a:lnTo>
                  <a:pt x="1595" y="1708"/>
                </a:lnTo>
                <a:lnTo>
                  <a:pt x="1578" y="1727"/>
                </a:lnTo>
                <a:lnTo>
                  <a:pt x="1559" y="1745"/>
                </a:lnTo>
                <a:lnTo>
                  <a:pt x="1541" y="1762"/>
                </a:lnTo>
                <a:lnTo>
                  <a:pt x="1521" y="1779"/>
                </a:lnTo>
                <a:lnTo>
                  <a:pt x="1502" y="1792"/>
                </a:lnTo>
                <a:lnTo>
                  <a:pt x="1480" y="1806"/>
                </a:lnTo>
                <a:lnTo>
                  <a:pt x="1459" y="1819"/>
                </a:lnTo>
                <a:lnTo>
                  <a:pt x="1436" y="1830"/>
                </a:lnTo>
                <a:lnTo>
                  <a:pt x="1414" y="1840"/>
                </a:lnTo>
                <a:lnTo>
                  <a:pt x="1391" y="1849"/>
                </a:lnTo>
                <a:lnTo>
                  <a:pt x="1368" y="1856"/>
                </a:lnTo>
                <a:lnTo>
                  <a:pt x="1344" y="1862"/>
                </a:lnTo>
                <a:lnTo>
                  <a:pt x="1320" y="1866"/>
                </a:lnTo>
                <a:lnTo>
                  <a:pt x="1303" y="1879"/>
                </a:lnTo>
                <a:lnTo>
                  <a:pt x="1283" y="1888"/>
                </a:lnTo>
                <a:lnTo>
                  <a:pt x="1263" y="1895"/>
                </a:lnTo>
                <a:lnTo>
                  <a:pt x="1243" y="1900"/>
                </a:lnTo>
                <a:lnTo>
                  <a:pt x="1222" y="1902"/>
                </a:lnTo>
                <a:lnTo>
                  <a:pt x="1200" y="1903"/>
                </a:lnTo>
                <a:lnTo>
                  <a:pt x="1178" y="1903"/>
                </a:lnTo>
                <a:lnTo>
                  <a:pt x="1156" y="1902"/>
                </a:lnTo>
                <a:lnTo>
                  <a:pt x="1133" y="1901"/>
                </a:lnTo>
                <a:lnTo>
                  <a:pt x="1110" y="1900"/>
                </a:lnTo>
                <a:lnTo>
                  <a:pt x="1088" y="1898"/>
                </a:lnTo>
                <a:lnTo>
                  <a:pt x="1066" y="1898"/>
                </a:lnTo>
                <a:lnTo>
                  <a:pt x="1043" y="1900"/>
                </a:lnTo>
                <a:lnTo>
                  <a:pt x="1023" y="1902"/>
                </a:lnTo>
                <a:lnTo>
                  <a:pt x="1002" y="1906"/>
                </a:lnTo>
                <a:lnTo>
                  <a:pt x="981" y="1913"/>
                </a:lnTo>
                <a:lnTo>
                  <a:pt x="948" y="1919"/>
                </a:lnTo>
                <a:lnTo>
                  <a:pt x="914" y="1921"/>
                </a:lnTo>
                <a:lnTo>
                  <a:pt x="882" y="1921"/>
                </a:lnTo>
                <a:lnTo>
                  <a:pt x="851" y="1917"/>
                </a:lnTo>
                <a:lnTo>
                  <a:pt x="820" y="1911"/>
                </a:lnTo>
                <a:lnTo>
                  <a:pt x="790" y="1903"/>
                </a:lnTo>
                <a:lnTo>
                  <a:pt x="761" y="1893"/>
                </a:lnTo>
                <a:lnTo>
                  <a:pt x="731" y="1881"/>
                </a:lnTo>
                <a:lnTo>
                  <a:pt x="702" y="1867"/>
                </a:lnTo>
                <a:lnTo>
                  <a:pt x="674" y="1855"/>
                </a:lnTo>
                <a:lnTo>
                  <a:pt x="646" y="1840"/>
                </a:lnTo>
                <a:lnTo>
                  <a:pt x="617" y="1826"/>
                </a:lnTo>
                <a:lnTo>
                  <a:pt x="588" y="1812"/>
                </a:lnTo>
                <a:lnTo>
                  <a:pt x="559" y="1799"/>
                </a:lnTo>
                <a:lnTo>
                  <a:pt x="531" y="1787"/>
                </a:lnTo>
                <a:lnTo>
                  <a:pt x="502" y="1776"/>
                </a:lnTo>
                <a:lnTo>
                  <a:pt x="485" y="1764"/>
                </a:lnTo>
                <a:lnTo>
                  <a:pt x="466" y="1753"/>
                </a:lnTo>
                <a:lnTo>
                  <a:pt x="447" y="1745"/>
                </a:lnTo>
                <a:lnTo>
                  <a:pt x="428" y="1737"/>
                </a:lnTo>
                <a:lnTo>
                  <a:pt x="409" y="1730"/>
                </a:lnTo>
                <a:lnTo>
                  <a:pt x="389" y="1722"/>
                </a:lnTo>
                <a:lnTo>
                  <a:pt x="371" y="1713"/>
                </a:lnTo>
                <a:lnTo>
                  <a:pt x="353" y="1700"/>
                </a:lnTo>
                <a:lnTo>
                  <a:pt x="319" y="1661"/>
                </a:lnTo>
                <a:lnTo>
                  <a:pt x="285" y="1622"/>
                </a:lnTo>
                <a:lnTo>
                  <a:pt x="254" y="1583"/>
                </a:lnTo>
                <a:lnTo>
                  <a:pt x="223" y="1542"/>
                </a:lnTo>
                <a:lnTo>
                  <a:pt x="193" y="1501"/>
                </a:lnTo>
                <a:lnTo>
                  <a:pt x="165" y="1459"/>
                </a:lnTo>
                <a:lnTo>
                  <a:pt x="140" y="1417"/>
                </a:lnTo>
                <a:lnTo>
                  <a:pt x="116" y="1374"/>
                </a:lnTo>
                <a:lnTo>
                  <a:pt x="94" y="1330"/>
                </a:lnTo>
                <a:lnTo>
                  <a:pt x="74" y="1285"/>
                </a:lnTo>
                <a:lnTo>
                  <a:pt x="57" y="1238"/>
                </a:lnTo>
                <a:lnTo>
                  <a:pt x="43" y="1191"/>
                </a:lnTo>
                <a:lnTo>
                  <a:pt x="32" y="1142"/>
                </a:lnTo>
                <a:lnTo>
                  <a:pt x="24" y="1093"/>
                </a:lnTo>
                <a:lnTo>
                  <a:pt x="19" y="1042"/>
                </a:lnTo>
                <a:lnTo>
                  <a:pt x="18" y="989"/>
                </a:lnTo>
                <a:lnTo>
                  <a:pt x="4" y="937"/>
                </a:lnTo>
                <a:lnTo>
                  <a:pt x="0" y="887"/>
                </a:lnTo>
                <a:lnTo>
                  <a:pt x="1" y="835"/>
                </a:lnTo>
                <a:lnTo>
                  <a:pt x="9" y="784"/>
                </a:lnTo>
                <a:lnTo>
                  <a:pt x="20" y="733"/>
                </a:lnTo>
                <a:lnTo>
                  <a:pt x="35" y="685"/>
                </a:lnTo>
                <a:lnTo>
                  <a:pt x="51" y="637"/>
                </a:lnTo>
                <a:lnTo>
                  <a:pt x="69" y="589"/>
                </a:lnTo>
                <a:lnTo>
                  <a:pt x="92" y="558"/>
                </a:lnTo>
                <a:lnTo>
                  <a:pt x="111" y="525"/>
                </a:lnTo>
                <a:lnTo>
                  <a:pt x="130" y="491"/>
                </a:lnTo>
                <a:lnTo>
                  <a:pt x="146" y="457"/>
                </a:lnTo>
                <a:lnTo>
                  <a:pt x="163" y="423"/>
                </a:lnTo>
                <a:lnTo>
                  <a:pt x="183" y="391"/>
                </a:lnTo>
                <a:lnTo>
                  <a:pt x="207" y="359"/>
                </a:lnTo>
                <a:lnTo>
                  <a:pt x="235" y="330"/>
                </a:lnTo>
                <a:lnTo>
                  <a:pt x="331" y="239"/>
                </a:lnTo>
                <a:lnTo>
                  <a:pt x="333" y="230"/>
                </a:lnTo>
                <a:lnTo>
                  <a:pt x="336" y="222"/>
                </a:lnTo>
                <a:lnTo>
                  <a:pt x="342" y="216"/>
                </a:lnTo>
                <a:lnTo>
                  <a:pt x="349" y="210"/>
                </a:lnTo>
                <a:lnTo>
                  <a:pt x="356" y="206"/>
                </a:lnTo>
                <a:lnTo>
                  <a:pt x="364" y="201"/>
                </a:lnTo>
                <a:lnTo>
                  <a:pt x="372" y="196"/>
                </a:lnTo>
                <a:lnTo>
                  <a:pt x="379" y="193"/>
                </a:lnTo>
                <a:lnTo>
                  <a:pt x="413" y="180"/>
                </a:lnTo>
                <a:lnTo>
                  <a:pt x="448" y="168"/>
                </a:lnTo>
                <a:lnTo>
                  <a:pt x="482" y="154"/>
                </a:lnTo>
                <a:lnTo>
                  <a:pt x="517" y="140"/>
                </a:lnTo>
                <a:lnTo>
                  <a:pt x="550" y="126"/>
                </a:lnTo>
                <a:lnTo>
                  <a:pt x="585" y="111"/>
                </a:lnTo>
                <a:lnTo>
                  <a:pt x="618" y="97"/>
                </a:lnTo>
                <a:lnTo>
                  <a:pt x="653" y="83"/>
                </a:lnTo>
                <a:lnTo>
                  <a:pt x="687" y="70"/>
                </a:lnTo>
                <a:lnTo>
                  <a:pt x="722" y="57"/>
                </a:lnTo>
                <a:lnTo>
                  <a:pt x="756" y="45"/>
                </a:lnTo>
                <a:lnTo>
                  <a:pt x="792" y="35"/>
                </a:lnTo>
                <a:lnTo>
                  <a:pt x="828" y="26"/>
                </a:lnTo>
                <a:lnTo>
                  <a:pt x="865" y="18"/>
                </a:lnTo>
                <a:lnTo>
                  <a:pt x="903" y="12"/>
                </a:lnTo>
                <a:lnTo>
                  <a:pt x="941" y="9"/>
                </a:lnTo>
                <a:lnTo>
                  <a:pt x="971" y="5"/>
                </a:lnTo>
                <a:lnTo>
                  <a:pt x="1003" y="3"/>
                </a:lnTo>
                <a:lnTo>
                  <a:pt x="1036" y="0"/>
                </a:lnTo>
                <a:lnTo>
                  <a:pt x="1072" y="0"/>
                </a:lnTo>
                <a:lnTo>
                  <a:pt x="1109" y="2"/>
                </a:lnTo>
                <a:lnTo>
                  <a:pt x="1147" y="5"/>
                </a:lnTo>
                <a:lnTo>
                  <a:pt x="1187" y="10"/>
                </a:lnTo>
                <a:lnTo>
                  <a:pt x="1228" y="15"/>
                </a:lnTo>
                <a:lnTo>
                  <a:pt x="1269" y="24"/>
                </a:lnTo>
                <a:lnTo>
                  <a:pt x="1312" y="35"/>
                </a:lnTo>
                <a:lnTo>
                  <a:pt x="1355" y="48"/>
                </a:lnTo>
                <a:lnTo>
                  <a:pt x="1399" y="63"/>
                </a:lnTo>
                <a:lnTo>
                  <a:pt x="1443" y="81"/>
                </a:lnTo>
                <a:lnTo>
                  <a:pt x="1487" y="102"/>
                </a:lnTo>
                <a:lnTo>
                  <a:pt x="1532" y="125"/>
                </a:lnTo>
                <a:lnTo>
                  <a:pt x="1576" y="151"/>
                </a:lnTo>
                <a:lnTo>
                  <a:pt x="1396" y="344"/>
                </a:lnTo>
                <a:close/>
              </a:path>
            </a:pathLst>
          </a:custGeom>
          <a:solidFill>
            <a:schemeClr val="hlink">
              <a:alpha val="50195"/>
            </a:schemeClr>
          </a:solidFill>
          <a:ln w="9525">
            <a:no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sz="3400" smtClean="0"/>
              <a:t>TRANSDERMAL NICOTINE PATCH:</a:t>
            </a:r>
            <a:br>
              <a:rPr lang="en-US" sz="3400" smtClean="0"/>
            </a:br>
            <a:r>
              <a:rPr lang="en-US" sz="3400" smtClean="0"/>
              <a:t>ADD’L PATIENT EDUCATION</a:t>
            </a:r>
            <a:r>
              <a:rPr lang="en-US" smtClean="0"/>
              <a:t> </a:t>
            </a:r>
            <a:r>
              <a:rPr lang="en-US" sz="2200" smtClean="0"/>
              <a:t>(cont’d)</a:t>
            </a:r>
          </a:p>
        </p:txBody>
      </p:sp>
      <p:sp>
        <p:nvSpPr>
          <p:cNvPr id="44035" name="Rectangle 3"/>
          <p:cNvSpPr>
            <a:spLocks noGrp="1" noChangeArrowheads="1"/>
          </p:cNvSpPr>
          <p:nvPr>
            <p:ph type="body" idx="4294967295"/>
          </p:nvPr>
        </p:nvSpPr>
        <p:spPr>
          <a:xfrm>
            <a:off x="933450" y="2133600"/>
            <a:ext cx="7924800" cy="4167188"/>
          </a:xfrm>
        </p:spPr>
        <p:txBody>
          <a:bodyPr/>
          <a:lstStyle/>
          <a:p>
            <a:pPr marL="228600" indent="-228600" eaLnBrk="1" hangingPunct="1">
              <a:lnSpc>
                <a:spcPct val="90000"/>
              </a:lnSpc>
            </a:pPr>
            <a:r>
              <a:rPr lang="en-US" sz="2600" smtClean="0"/>
              <a:t>Side effects to expect in first hour:</a:t>
            </a:r>
          </a:p>
          <a:p>
            <a:pPr marL="571500" lvl="1" indent="-228600" eaLnBrk="1" hangingPunct="1"/>
            <a:r>
              <a:rPr lang="en-US" sz="2600" smtClean="0"/>
              <a:t>Mild itching</a:t>
            </a:r>
          </a:p>
          <a:p>
            <a:pPr marL="571500" lvl="1" indent="-228600" eaLnBrk="1" hangingPunct="1"/>
            <a:r>
              <a:rPr lang="en-US" sz="2600" smtClean="0"/>
              <a:t>Burning</a:t>
            </a:r>
          </a:p>
          <a:p>
            <a:pPr marL="571500" lvl="1" indent="-228600" eaLnBrk="1" hangingPunct="1"/>
            <a:r>
              <a:rPr lang="en-US" sz="2600" smtClean="0"/>
              <a:t>Tingling</a:t>
            </a:r>
          </a:p>
          <a:p>
            <a:pPr marL="228600" indent="-228600" eaLnBrk="1" hangingPunct="1">
              <a:lnSpc>
                <a:spcPct val="90000"/>
              </a:lnSpc>
            </a:pPr>
            <a:r>
              <a:rPr lang="en-US" sz="2600" smtClean="0"/>
              <a:t>Additional possible side effects:</a:t>
            </a:r>
          </a:p>
          <a:p>
            <a:pPr marL="571500" lvl="1" indent="-228600" eaLnBrk="1" hangingPunct="1"/>
            <a:r>
              <a:rPr lang="en-US" sz="2600" smtClean="0"/>
              <a:t>Vivid dreams or sleep disturbances</a:t>
            </a:r>
          </a:p>
          <a:p>
            <a:pPr marL="571500" lvl="1" indent="-228600" eaLnBrk="1" hangingPunct="1"/>
            <a:r>
              <a:rPr lang="en-US" sz="2600" smtClean="0"/>
              <a:t>Headache</a:t>
            </a:r>
            <a:endParaRPr lang="en-US" sz="24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z="3400" smtClean="0"/>
              <a:t>TRANSDERMAL NICOTINE PATCH:</a:t>
            </a:r>
            <a:br>
              <a:rPr lang="en-US" sz="3400" smtClean="0"/>
            </a:br>
            <a:r>
              <a:rPr lang="en-US" sz="3400" smtClean="0"/>
              <a:t>ADD’L PATIENT EDUCATION</a:t>
            </a:r>
            <a:r>
              <a:rPr lang="en-US" smtClean="0"/>
              <a:t> </a:t>
            </a:r>
            <a:r>
              <a:rPr lang="en-US" sz="2200" smtClean="0"/>
              <a:t>(cont’d)</a:t>
            </a:r>
          </a:p>
        </p:txBody>
      </p:sp>
      <p:sp>
        <p:nvSpPr>
          <p:cNvPr id="45059" name="Rectangle 3"/>
          <p:cNvSpPr>
            <a:spLocks noGrp="1" noChangeArrowheads="1"/>
          </p:cNvSpPr>
          <p:nvPr>
            <p:ph type="body" idx="4294967295"/>
          </p:nvPr>
        </p:nvSpPr>
        <p:spPr>
          <a:xfrm>
            <a:off x="407988" y="2057400"/>
            <a:ext cx="8421687" cy="4624388"/>
          </a:xfrm>
        </p:spPr>
        <p:txBody>
          <a:bodyPr/>
          <a:lstStyle/>
          <a:p>
            <a:pPr marL="228600" indent="-228600" eaLnBrk="1" hangingPunct="1"/>
            <a:r>
              <a:rPr lang="en-US" sz="2600" smtClean="0"/>
              <a:t>After patch removal, skin may appear red for 24 hours</a:t>
            </a:r>
          </a:p>
          <a:p>
            <a:pPr marL="571500" lvl="1" indent="-228600" eaLnBrk="1" hangingPunct="1"/>
            <a:r>
              <a:rPr lang="en-US" sz="2400" smtClean="0"/>
              <a:t>If skin stays red more than 4 days or if it swells or a rash appears, contact health care provider—do not apply new patch</a:t>
            </a:r>
          </a:p>
          <a:p>
            <a:pPr marL="228600" indent="-228600" eaLnBrk="1" hangingPunct="1">
              <a:spcBef>
                <a:spcPct val="60000"/>
              </a:spcBef>
            </a:pPr>
            <a:r>
              <a:rPr lang="en-US" sz="2600" smtClean="0"/>
              <a:t>Local skin reactions (redness, burning, itching)</a:t>
            </a:r>
          </a:p>
          <a:p>
            <a:pPr marL="571500" lvl="1" indent="-228600" eaLnBrk="1" hangingPunct="1"/>
            <a:r>
              <a:rPr lang="en-US" sz="2400" smtClean="0"/>
              <a:t>Usually caused by adhesive</a:t>
            </a:r>
          </a:p>
          <a:p>
            <a:pPr marL="571500" lvl="1" indent="-228600" eaLnBrk="1" hangingPunct="1"/>
            <a:r>
              <a:rPr lang="en-US" sz="2400" smtClean="0"/>
              <a:t>Up to 50% of patients experience this reaction</a:t>
            </a:r>
          </a:p>
          <a:p>
            <a:pPr marL="571500" lvl="1" indent="-228600" eaLnBrk="1" hangingPunct="1"/>
            <a:r>
              <a:rPr lang="en-US" sz="2400" smtClean="0"/>
              <a:t>Fewer than 5% of patients discontinue therapy</a:t>
            </a:r>
          </a:p>
          <a:p>
            <a:pPr marL="571500" lvl="1" indent="-228600" eaLnBrk="1" hangingPunct="1"/>
            <a:r>
              <a:rPr lang="en-US" sz="2400" smtClean="0"/>
              <a:t>Avoid use in patients with </a:t>
            </a:r>
            <a:r>
              <a:rPr lang="en-US" sz="2400" smtClean="0">
                <a:cs typeface="Times New Roman" pitchFamily="18" charset="0"/>
              </a:rPr>
              <a:t>dermatologic conditions (e.g., psoriasis, eczema, atopic dermatitis)</a:t>
            </a:r>
            <a:endParaRPr lang="en-US" sz="26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66700" y="2038350"/>
            <a:ext cx="6191250" cy="4322763"/>
          </a:xfrm>
        </p:spPr>
        <p:txBody>
          <a:bodyPr/>
          <a:lstStyle/>
          <a:p>
            <a:pPr eaLnBrk="1" hangingPunct="1"/>
            <a:r>
              <a:rPr lang="en-US" sz="2400" smtClean="0"/>
              <a:t>Update released May 2008</a:t>
            </a:r>
          </a:p>
          <a:p>
            <a:pPr eaLnBrk="1" hangingPunct="1"/>
            <a:r>
              <a:rPr lang="en-US" sz="2400" smtClean="0"/>
              <a:t>Sponsored by the U.S. Department of Health and Human Services, Public Heath Service with:</a:t>
            </a:r>
          </a:p>
          <a:p>
            <a:pPr lvl="1" eaLnBrk="1" hangingPunct="1">
              <a:spcBef>
                <a:spcPct val="50000"/>
              </a:spcBef>
            </a:pPr>
            <a:r>
              <a:rPr lang="en-US" sz="2000" smtClean="0"/>
              <a:t>Agency for Healthcare Research and Quality</a:t>
            </a:r>
          </a:p>
          <a:p>
            <a:pPr lvl="1" eaLnBrk="1" hangingPunct="1"/>
            <a:r>
              <a:rPr lang="en-US" sz="2000" smtClean="0"/>
              <a:t>National Heart, Lung, &amp; Blood Institute</a:t>
            </a:r>
          </a:p>
          <a:p>
            <a:pPr lvl="1" eaLnBrk="1" hangingPunct="1"/>
            <a:r>
              <a:rPr lang="en-US" sz="2000" smtClean="0"/>
              <a:t>National Institute on Drug Abuse</a:t>
            </a:r>
          </a:p>
          <a:p>
            <a:pPr lvl="1" eaLnBrk="1" hangingPunct="1"/>
            <a:r>
              <a:rPr lang="en-US" sz="2000" smtClean="0"/>
              <a:t>Centers for Disease Control and Prevention</a:t>
            </a:r>
          </a:p>
          <a:p>
            <a:pPr lvl="1" eaLnBrk="1" hangingPunct="1"/>
            <a:r>
              <a:rPr lang="en-US" sz="2000" smtClean="0"/>
              <a:t>National Cancer Institute</a:t>
            </a:r>
          </a:p>
        </p:txBody>
      </p:sp>
      <p:sp>
        <p:nvSpPr>
          <p:cNvPr id="7171" name="Text Box 4"/>
          <p:cNvSpPr txBox="1">
            <a:spLocks noChangeArrowheads="1"/>
          </p:cNvSpPr>
          <p:nvPr/>
        </p:nvSpPr>
        <p:spPr bwMode="auto">
          <a:xfrm>
            <a:off x="381000" y="6026150"/>
            <a:ext cx="8382000" cy="519113"/>
          </a:xfrm>
          <a:prstGeom prst="rect">
            <a:avLst/>
          </a:prstGeom>
          <a:noFill/>
          <a:ln w="57150" algn="ctr">
            <a:noFill/>
            <a:miter lim="800000"/>
            <a:headEnd/>
            <a:tailEnd/>
          </a:ln>
        </p:spPr>
        <p:txBody>
          <a:bodyPr>
            <a:spAutoFit/>
          </a:bodyPr>
          <a:lstStyle/>
          <a:p>
            <a:pPr algn="ctr">
              <a:lnSpc>
                <a:spcPct val="100000"/>
              </a:lnSpc>
              <a:spcBef>
                <a:spcPct val="50000"/>
              </a:spcBef>
            </a:pPr>
            <a:r>
              <a:rPr kumimoji="0" lang="en-US" sz="2800" b="1">
                <a:solidFill>
                  <a:schemeClr val="tx2"/>
                </a:solidFill>
              </a:rPr>
              <a:t>www.surgeongeneral.gov/tobacco/</a:t>
            </a:r>
          </a:p>
        </p:txBody>
      </p:sp>
      <p:sp>
        <p:nvSpPr>
          <p:cNvPr id="7172" name="Rectangle 5"/>
          <p:cNvSpPr>
            <a:spLocks noGrp="1" noChangeArrowheads="1"/>
          </p:cNvSpPr>
          <p:nvPr>
            <p:ph type="title"/>
          </p:nvPr>
        </p:nvSpPr>
        <p:spPr>
          <a:xfrm>
            <a:off x="1358900" y="579438"/>
            <a:ext cx="7508875" cy="1143000"/>
          </a:xfrm>
        </p:spPr>
        <p:txBody>
          <a:bodyPr/>
          <a:lstStyle/>
          <a:p>
            <a:pPr eaLnBrk="1" hangingPunct="1"/>
            <a:r>
              <a:rPr lang="en-US" sz="2900" smtClean="0"/>
              <a:t>CLINICAL PRACTICE GUIDELINE for TREATING TOBACCO USE and DEPENDENCE</a:t>
            </a:r>
          </a:p>
        </p:txBody>
      </p:sp>
      <p:pic>
        <p:nvPicPr>
          <p:cNvPr id="7173" name="Picture 6" descr="TreatTobUse&amp;DepCover"/>
          <p:cNvPicPr>
            <a:picLocks noChangeAspect="1" noChangeArrowheads="1"/>
          </p:cNvPicPr>
          <p:nvPr/>
        </p:nvPicPr>
        <p:blipFill>
          <a:blip r:embed="rId3" cstate="print"/>
          <a:srcRect/>
          <a:stretch>
            <a:fillRect/>
          </a:stretch>
        </p:blipFill>
        <p:spPr bwMode="auto">
          <a:xfrm>
            <a:off x="6573838" y="2168525"/>
            <a:ext cx="2132012" cy="3297238"/>
          </a:xfrm>
          <a:prstGeom prst="rect">
            <a:avLst/>
          </a:prstGeom>
          <a:noFill/>
          <a:ln w="9525">
            <a:noFill/>
            <a:miter lim="800000"/>
            <a:headEnd/>
            <a:tailEnd/>
          </a:ln>
        </p:spPr>
      </p:pic>
      <p:sp>
        <p:nvSpPr>
          <p:cNvPr id="7174" name="Text Box 7"/>
          <p:cNvSpPr txBox="1">
            <a:spLocks noChangeArrowheads="1"/>
          </p:cNvSpPr>
          <p:nvPr/>
        </p:nvSpPr>
        <p:spPr bwMode="auto">
          <a:xfrm>
            <a:off x="8162925" y="6459538"/>
            <a:ext cx="784225" cy="228600"/>
          </a:xfrm>
          <a:prstGeom prst="rect">
            <a:avLst/>
          </a:prstGeom>
          <a:solidFill>
            <a:schemeClr val="tx1"/>
          </a:solidFill>
          <a:ln w="9525" algn="ctr">
            <a:noFill/>
            <a:miter lim="800000"/>
            <a:headEnd/>
            <a:tailEnd/>
          </a:ln>
        </p:spPr>
        <p:txBody>
          <a:bodyPr>
            <a:spAutoFit/>
          </a:bodyPr>
          <a:lstStyle/>
          <a:p>
            <a:pPr algn="ctr">
              <a:lnSpc>
                <a:spcPct val="100000"/>
              </a:lnSpc>
            </a:pPr>
            <a:r>
              <a:rPr kumimoji="0" lang="en-US" sz="900" b="1">
                <a:solidFill>
                  <a:schemeClr val="bg1"/>
                </a:solidFill>
              </a:rPr>
              <a:t>HANDOUT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z="3400" smtClean="0"/>
              <a:t>TRANSDERMAL NICOTINE PATCH: SUMMARY</a:t>
            </a:r>
          </a:p>
        </p:txBody>
      </p:sp>
      <p:sp>
        <p:nvSpPr>
          <p:cNvPr id="46083" name="Rectangle 3"/>
          <p:cNvSpPr>
            <a:spLocks noGrp="1" noChangeArrowheads="1"/>
          </p:cNvSpPr>
          <p:nvPr>
            <p:ph type="body" idx="4294967295"/>
          </p:nvPr>
        </p:nvSpPr>
        <p:spPr>
          <a:xfrm>
            <a:off x="4305300" y="1905000"/>
            <a:ext cx="4610100" cy="4706938"/>
          </a:xfrm>
        </p:spPr>
        <p:txBody>
          <a:bodyPr/>
          <a:lstStyle/>
          <a:p>
            <a:pPr marL="0" indent="0" defTabSz="120650" eaLnBrk="1" hangingPunct="1">
              <a:buFont typeface="Wingdings" pitchFamily="2" charset="2"/>
              <a:buNone/>
            </a:pPr>
            <a:r>
              <a:rPr lang="en-US" b="1" smtClean="0"/>
              <a:t>DISADVANTAGES</a:t>
            </a:r>
          </a:p>
          <a:p>
            <a:pPr marL="457200" lvl="1" indent="-228600" defTabSz="120650" eaLnBrk="1" hangingPunct="1">
              <a:spcBef>
                <a:spcPct val="50000"/>
              </a:spcBef>
              <a:buClr>
                <a:schemeClr val="tx1"/>
              </a:buClr>
            </a:pPr>
            <a:r>
              <a:rPr lang="en-US" sz="2600" smtClean="0"/>
              <a:t>Patients cannot titrate the dose to acutely manage withdrawal symptoms.</a:t>
            </a:r>
          </a:p>
          <a:p>
            <a:pPr marL="457200" lvl="1" indent="-228600" defTabSz="120650" eaLnBrk="1" hangingPunct="1">
              <a:spcBef>
                <a:spcPct val="50000"/>
              </a:spcBef>
              <a:buClr>
                <a:schemeClr val="tx1"/>
              </a:buClr>
            </a:pPr>
            <a:r>
              <a:rPr lang="en-US" sz="2600" smtClean="0"/>
              <a:t>Allergic reactions to the adhesive may occur.</a:t>
            </a:r>
          </a:p>
          <a:p>
            <a:pPr marL="457200" lvl="1" indent="-228600" defTabSz="120650" eaLnBrk="1" hangingPunct="1">
              <a:spcBef>
                <a:spcPct val="50000"/>
              </a:spcBef>
              <a:buClr>
                <a:schemeClr val="tx1"/>
              </a:buClr>
            </a:pPr>
            <a:r>
              <a:rPr lang="en-US" sz="2600" smtClean="0"/>
              <a:t>Patients with dermatologic conditions should not use the patch.</a:t>
            </a:r>
          </a:p>
        </p:txBody>
      </p:sp>
      <p:sp>
        <p:nvSpPr>
          <p:cNvPr id="46084" name="Rectangle 4"/>
          <p:cNvSpPr>
            <a:spLocks noChangeArrowheads="1"/>
          </p:cNvSpPr>
          <p:nvPr/>
        </p:nvSpPr>
        <p:spPr bwMode="auto">
          <a:xfrm>
            <a:off x="296863" y="1900238"/>
            <a:ext cx="3925887" cy="4318000"/>
          </a:xfrm>
          <a:prstGeom prst="rect">
            <a:avLst/>
          </a:prstGeom>
          <a:noFill/>
          <a:ln w="9525">
            <a:noFill/>
            <a:miter lim="800000"/>
            <a:headEnd/>
            <a:tailEnd/>
          </a:ln>
        </p:spPr>
        <p:txBody>
          <a:bodyPr/>
          <a:lstStyle/>
          <a:p>
            <a:pPr defTabSz="120650" eaLnBrk="1" hangingPunct="1">
              <a:lnSpc>
                <a:spcPct val="100000"/>
              </a:lnSpc>
              <a:spcBef>
                <a:spcPct val="100000"/>
              </a:spcBef>
              <a:buClr>
                <a:schemeClr val="tx1"/>
              </a:buClr>
              <a:buSzPct val="60000"/>
              <a:buFont typeface="Wingdings" pitchFamily="2" charset="2"/>
              <a:buNone/>
            </a:pPr>
            <a:r>
              <a:rPr kumimoji="0" lang="en-US" sz="2800" b="1">
                <a:latin typeface="Tahoma" pitchFamily="34" charset="0"/>
                <a:cs typeface="Arial" pitchFamily="34" charset="0"/>
              </a:rPr>
              <a:t>ADVANTAGES</a:t>
            </a:r>
          </a:p>
          <a:p>
            <a:pPr lvl="1" indent="-228600" defTabSz="120650" eaLnBrk="1" hangingPunct="1">
              <a:lnSpc>
                <a:spcPct val="100000"/>
              </a:lnSpc>
              <a:spcBef>
                <a:spcPct val="50000"/>
              </a:spcBef>
              <a:buClr>
                <a:schemeClr val="tx1"/>
              </a:buClr>
              <a:buSzPct val="55000"/>
              <a:buFont typeface="Wingdings" pitchFamily="2" charset="2"/>
              <a:buChar char="n"/>
            </a:pPr>
            <a:r>
              <a:rPr kumimoji="0" lang="en-US" sz="2600">
                <a:latin typeface="Tahoma" pitchFamily="34" charset="0"/>
                <a:cs typeface="Arial" pitchFamily="34" charset="0"/>
              </a:rPr>
              <a:t>Provides consistent nicotine levels.</a:t>
            </a:r>
          </a:p>
          <a:p>
            <a:pPr lvl="1" indent="-228600" defTabSz="120650" eaLnBrk="1" hangingPunct="1">
              <a:lnSpc>
                <a:spcPct val="100000"/>
              </a:lnSpc>
              <a:spcBef>
                <a:spcPct val="50000"/>
              </a:spcBef>
              <a:buClr>
                <a:schemeClr val="tx1"/>
              </a:buClr>
              <a:buSzPct val="55000"/>
              <a:buFont typeface="Wingdings" pitchFamily="2" charset="2"/>
              <a:buChar char="n"/>
            </a:pPr>
            <a:r>
              <a:rPr kumimoji="0" lang="en-US" sz="2600">
                <a:latin typeface="Tahoma" pitchFamily="34" charset="0"/>
                <a:cs typeface="Arial" pitchFamily="34" charset="0"/>
              </a:rPr>
              <a:t>Easy to use and conceal.</a:t>
            </a:r>
          </a:p>
          <a:p>
            <a:pPr lvl="1" indent="-228600" defTabSz="120650" eaLnBrk="1" hangingPunct="1">
              <a:lnSpc>
                <a:spcPct val="100000"/>
              </a:lnSpc>
              <a:spcBef>
                <a:spcPct val="50000"/>
              </a:spcBef>
              <a:buClr>
                <a:schemeClr val="tx1"/>
              </a:buClr>
              <a:buSzPct val="55000"/>
              <a:buFont typeface="Wingdings" pitchFamily="2" charset="2"/>
              <a:buChar char="n"/>
            </a:pPr>
            <a:r>
              <a:rPr kumimoji="0" lang="en-US" sz="2600">
                <a:latin typeface="Tahoma" pitchFamily="34" charset="0"/>
                <a:cs typeface="Arial" pitchFamily="34" charset="0"/>
              </a:rPr>
              <a:t>Once daily dosing associated with fewer compliance problems.</a:t>
            </a:r>
          </a:p>
        </p:txBody>
      </p:sp>
      <p:sp>
        <p:nvSpPr>
          <p:cNvPr id="46085" name="Line 5"/>
          <p:cNvSpPr>
            <a:spLocks noChangeShapeType="1"/>
          </p:cNvSpPr>
          <p:nvPr/>
        </p:nvSpPr>
        <p:spPr bwMode="auto">
          <a:xfrm>
            <a:off x="4214813" y="2032000"/>
            <a:ext cx="0" cy="43275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sz="4000" smtClean="0"/>
              <a:t>NICOTINE NASAL SPRAY</a:t>
            </a:r>
            <a:br>
              <a:rPr lang="en-US" sz="4000" smtClean="0"/>
            </a:br>
            <a:r>
              <a:rPr lang="en-US" altLang="en-US" sz="2800" smtClean="0"/>
              <a:t>Nicotrol NS</a:t>
            </a:r>
            <a:r>
              <a:rPr lang="en-US" altLang="en-US" sz="2800" baseline="30000" smtClean="0"/>
              <a:t> </a:t>
            </a:r>
            <a:r>
              <a:rPr lang="en-US" altLang="en-US" sz="2800" smtClean="0"/>
              <a:t>(Pfizer)</a:t>
            </a:r>
            <a:endParaRPr lang="en-US" sz="2800" smtClean="0"/>
          </a:p>
        </p:txBody>
      </p:sp>
      <p:sp>
        <p:nvSpPr>
          <p:cNvPr id="47107" name="Rectangle 3"/>
          <p:cNvSpPr>
            <a:spLocks noGrp="1" noChangeArrowheads="1"/>
          </p:cNvSpPr>
          <p:nvPr>
            <p:ph type="body" sz="half" idx="4294967295"/>
          </p:nvPr>
        </p:nvSpPr>
        <p:spPr>
          <a:xfrm>
            <a:off x="501650" y="2057400"/>
            <a:ext cx="4224338" cy="3998913"/>
          </a:xfrm>
        </p:spPr>
        <p:txBody>
          <a:bodyPr/>
          <a:lstStyle/>
          <a:p>
            <a:pPr marL="228600" indent="-228600" eaLnBrk="1" hangingPunct="1">
              <a:spcBef>
                <a:spcPct val="0"/>
              </a:spcBef>
              <a:spcAft>
                <a:spcPct val="20000"/>
              </a:spcAft>
            </a:pPr>
            <a:r>
              <a:rPr lang="en-US" sz="2400" smtClean="0"/>
              <a:t>Aqueous solution of nicotine in a 10-ml spray bottle</a:t>
            </a:r>
          </a:p>
          <a:p>
            <a:pPr marL="228600" indent="-228600" eaLnBrk="1" hangingPunct="1">
              <a:spcBef>
                <a:spcPct val="30000"/>
              </a:spcBef>
              <a:spcAft>
                <a:spcPct val="20000"/>
              </a:spcAft>
            </a:pPr>
            <a:r>
              <a:rPr lang="en-US" sz="2400" smtClean="0"/>
              <a:t>Each metered dose actuation delivers</a:t>
            </a:r>
          </a:p>
          <a:p>
            <a:pPr marL="571500" lvl="1" indent="-228600" eaLnBrk="1" hangingPunct="1">
              <a:spcBef>
                <a:spcPct val="0"/>
              </a:spcBef>
              <a:spcAft>
                <a:spcPct val="20000"/>
              </a:spcAft>
            </a:pPr>
            <a:r>
              <a:rPr lang="en-US" sz="2400" smtClean="0"/>
              <a:t>50 </a:t>
            </a:r>
            <a:r>
              <a:rPr lang="en-US" sz="2400" smtClean="0">
                <a:latin typeface="Arial" pitchFamily="34" charset="0"/>
                <a:cs typeface="Arial" pitchFamily="34" charset="0"/>
                <a:sym typeface="Symbol" pitchFamily="18" charset="2"/>
              </a:rPr>
              <a:t>mcL</a:t>
            </a:r>
            <a:r>
              <a:rPr lang="en-US" sz="2400" smtClean="0">
                <a:sym typeface="Symbol" pitchFamily="18" charset="2"/>
              </a:rPr>
              <a:t> spray</a:t>
            </a:r>
          </a:p>
          <a:p>
            <a:pPr marL="571500" lvl="1" indent="-228600" eaLnBrk="1" hangingPunct="1">
              <a:spcBef>
                <a:spcPct val="0"/>
              </a:spcBef>
              <a:spcAft>
                <a:spcPct val="20000"/>
              </a:spcAft>
            </a:pPr>
            <a:r>
              <a:rPr lang="en-US" sz="2400" smtClean="0"/>
              <a:t>0.5 mg nicotine</a:t>
            </a:r>
          </a:p>
          <a:p>
            <a:pPr marL="228600" indent="-228600" eaLnBrk="1" hangingPunct="1">
              <a:spcBef>
                <a:spcPct val="30000"/>
              </a:spcBef>
              <a:spcAft>
                <a:spcPct val="20000"/>
              </a:spcAft>
            </a:pPr>
            <a:r>
              <a:rPr lang="en-US" sz="2400" smtClean="0"/>
              <a:t>~100 doses/bottle</a:t>
            </a:r>
          </a:p>
          <a:p>
            <a:pPr marL="228600" indent="-228600" eaLnBrk="1" hangingPunct="1">
              <a:spcBef>
                <a:spcPct val="30000"/>
              </a:spcBef>
              <a:spcAft>
                <a:spcPct val="20000"/>
              </a:spcAft>
            </a:pPr>
            <a:r>
              <a:rPr lang="en-US" sz="2400" smtClean="0"/>
              <a:t>Rapid absorption across nasal mucosa</a:t>
            </a:r>
          </a:p>
        </p:txBody>
      </p:sp>
      <p:pic>
        <p:nvPicPr>
          <p:cNvPr id="47108" name="Picture 4" descr="Picture1"/>
          <p:cNvPicPr>
            <a:picLocks noGrp="1" noChangeAspect="1" noChangeArrowheads="1"/>
          </p:cNvPicPr>
          <p:nvPr>
            <p:ph sz="half" idx="4294967295"/>
          </p:nvPr>
        </p:nvPicPr>
        <p:blipFill>
          <a:blip r:embed="rId3" cstate="print"/>
          <a:srcRect/>
          <a:stretch>
            <a:fillRect/>
          </a:stretch>
        </p:blipFill>
        <p:spPr>
          <a:xfrm>
            <a:off x="4876800" y="2374900"/>
            <a:ext cx="3886200" cy="3362325"/>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smtClean="0"/>
              <a:t>NICOTINE NASAL SPRAY:</a:t>
            </a:r>
            <a:br>
              <a:rPr lang="en-US" smtClean="0"/>
            </a:br>
            <a:r>
              <a:rPr lang="en-US" smtClean="0"/>
              <a:t>DOSING &amp; ADMINISTRATION</a:t>
            </a:r>
          </a:p>
        </p:txBody>
      </p:sp>
      <p:sp>
        <p:nvSpPr>
          <p:cNvPr id="48131" name="Rectangle 3"/>
          <p:cNvSpPr>
            <a:spLocks noGrp="1" noChangeArrowheads="1"/>
          </p:cNvSpPr>
          <p:nvPr>
            <p:ph type="body" idx="4294967295"/>
          </p:nvPr>
        </p:nvSpPr>
        <p:spPr>
          <a:xfrm>
            <a:off x="871538" y="2043113"/>
            <a:ext cx="7969250" cy="4375150"/>
          </a:xfrm>
        </p:spPr>
        <p:txBody>
          <a:bodyPr/>
          <a:lstStyle/>
          <a:p>
            <a:pPr marL="228600" indent="-228600" eaLnBrk="1" hangingPunct="1">
              <a:lnSpc>
                <a:spcPct val="90000"/>
              </a:lnSpc>
            </a:pPr>
            <a:r>
              <a:rPr lang="en-US" sz="2600" smtClean="0"/>
              <a:t>One dose = 1 mg nicotine </a:t>
            </a:r>
          </a:p>
          <a:p>
            <a:pPr marL="457200" lvl="1" indent="0" eaLnBrk="1" hangingPunct="1">
              <a:lnSpc>
                <a:spcPct val="90000"/>
              </a:lnSpc>
              <a:spcBef>
                <a:spcPct val="0"/>
              </a:spcBef>
              <a:buFont typeface="Wingdings" pitchFamily="2" charset="2"/>
              <a:buNone/>
            </a:pPr>
            <a:r>
              <a:rPr lang="en-US" sz="2600" smtClean="0"/>
              <a:t>(2 sprays, one 0.5 mg spray in </a:t>
            </a:r>
            <a:r>
              <a:rPr lang="en-US" sz="2600" b="1" smtClean="0"/>
              <a:t>each</a:t>
            </a:r>
            <a:r>
              <a:rPr lang="en-US" sz="2600" smtClean="0"/>
              <a:t> nostril) </a:t>
            </a:r>
          </a:p>
          <a:p>
            <a:pPr marL="228600" indent="-228600" eaLnBrk="1" hangingPunct="1">
              <a:lnSpc>
                <a:spcPct val="90000"/>
              </a:lnSpc>
              <a:spcBef>
                <a:spcPct val="50000"/>
              </a:spcBef>
            </a:pPr>
            <a:r>
              <a:rPr lang="en-US" sz="2600" smtClean="0"/>
              <a:t>Start with 1–2 doses per hour</a:t>
            </a:r>
          </a:p>
          <a:p>
            <a:pPr marL="228600" indent="-228600" eaLnBrk="1" hangingPunct="1">
              <a:lnSpc>
                <a:spcPct val="90000"/>
              </a:lnSpc>
              <a:spcBef>
                <a:spcPct val="50000"/>
              </a:spcBef>
            </a:pPr>
            <a:r>
              <a:rPr lang="en-US" sz="2600" smtClean="0"/>
              <a:t>Increase prn to </a:t>
            </a:r>
            <a:r>
              <a:rPr lang="en-US" sz="2600" i="1" smtClean="0"/>
              <a:t>maximum</a:t>
            </a:r>
            <a:r>
              <a:rPr lang="en-US" sz="2600" smtClean="0"/>
              <a:t> dosage of 5 doses per hour or 40 mg (80 sprays; ~½ bottle) daily</a:t>
            </a:r>
          </a:p>
          <a:p>
            <a:pPr marL="228600" indent="-228600" eaLnBrk="1" hangingPunct="1">
              <a:lnSpc>
                <a:spcPct val="90000"/>
              </a:lnSpc>
              <a:spcBef>
                <a:spcPct val="50000"/>
              </a:spcBef>
            </a:pPr>
            <a:r>
              <a:rPr lang="en-US" sz="2600" smtClean="0"/>
              <a:t>For best results, patients should use at least 8 doses daily for the first 6–8 weeks</a:t>
            </a:r>
          </a:p>
          <a:p>
            <a:pPr marL="228600" indent="-228600" eaLnBrk="1" hangingPunct="1">
              <a:lnSpc>
                <a:spcPct val="90000"/>
              </a:lnSpc>
              <a:spcBef>
                <a:spcPct val="50000"/>
              </a:spcBef>
            </a:pPr>
            <a:r>
              <a:rPr lang="en-US" sz="2600" smtClean="0"/>
              <a:t>Termination: </a:t>
            </a:r>
          </a:p>
          <a:p>
            <a:pPr marL="457200" lvl="1" indent="0" eaLnBrk="1" hangingPunct="1">
              <a:lnSpc>
                <a:spcPct val="90000"/>
              </a:lnSpc>
              <a:spcBef>
                <a:spcPct val="50000"/>
              </a:spcBef>
            </a:pPr>
            <a:r>
              <a:rPr lang="en-US" sz="2600" smtClean="0"/>
              <a:t> Gradual tapering over an additional 4–6 weeks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r>
              <a:rPr lang="en-US" smtClean="0"/>
              <a:t>NICOTINE NASAL SPRAY: DIRECTIONS for USE</a:t>
            </a:r>
          </a:p>
        </p:txBody>
      </p:sp>
      <p:sp>
        <p:nvSpPr>
          <p:cNvPr id="49155" name="Rectangle 3"/>
          <p:cNvSpPr>
            <a:spLocks noGrp="1" noChangeArrowheads="1"/>
          </p:cNvSpPr>
          <p:nvPr>
            <p:ph type="body" sz="half" idx="4294967295"/>
          </p:nvPr>
        </p:nvSpPr>
        <p:spPr>
          <a:xfrm>
            <a:off x="838200" y="1943100"/>
            <a:ext cx="7410450" cy="1217613"/>
          </a:xfrm>
        </p:spPr>
        <p:txBody>
          <a:bodyPr/>
          <a:lstStyle/>
          <a:p>
            <a:pPr marL="228600" indent="-228600" eaLnBrk="1" hangingPunct="1"/>
            <a:r>
              <a:rPr lang="en-US" sz="2600" smtClean="0"/>
              <a:t>Press in circles on sides of bottle and pull to remove cap</a:t>
            </a:r>
          </a:p>
        </p:txBody>
      </p:sp>
      <p:pic>
        <p:nvPicPr>
          <p:cNvPr id="49156" name="Picture 4" descr="NS cap removal"/>
          <p:cNvPicPr>
            <a:picLocks noGrp="1" noChangeAspect="1" noChangeArrowheads="1"/>
          </p:cNvPicPr>
          <p:nvPr>
            <p:ph sz="half" idx="4294967295"/>
          </p:nvPr>
        </p:nvPicPr>
        <p:blipFill>
          <a:blip r:embed="rId3" cstate="print"/>
          <a:srcRect/>
          <a:stretch>
            <a:fillRect/>
          </a:stretch>
        </p:blipFill>
        <p:spPr>
          <a:xfrm>
            <a:off x="2076450" y="2887663"/>
            <a:ext cx="5334000" cy="3725862"/>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US" smtClean="0"/>
              <a:t>NICOTINE NASAL SPRAY: DIRECTIONS for USE</a:t>
            </a:r>
            <a:r>
              <a:rPr lang="en-US" sz="3600" smtClean="0"/>
              <a:t> </a:t>
            </a:r>
            <a:r>
              <a:rPr lang="en-US" sz="2200" smtClean="0"/>
              <a:t>(cont’d)</a:t>
            </a:r>
          </a:p>
        </p:txBody>
      </p:sp>
      <p:sp>
        <p:nvSpPr>
          <p:cNvPr id="50179" name="Rectangle 3"/>
          <p:cNvSpPr>
            <a:spLocks noGrp="1" noChangeArrowheads="1"/>
          </p:cNvSpPr>
          <p:nvPr>
            <p:ph type="body" sz="half" idx="4294967295"/>
          </p:nvPr>
        </p:nvSpPr>
        <p:spPr>
          <a:xfrm>
            <a:off x="495300" y="2133600"/>
            <a:ext cx="5670550" cy="4422775"/>
          </a:xfrm>
        </p:spPr>
        <p:txBody>
          <a:bodyPr/>
          <a:lstStyle/>
          <a:p>
            <a:pPr marL="228600" indent="-228600" eaLnBrk="1" hangingPunct="1">
              <a:spcBef>
                <a:spcPct val="20000"/>
              </a:spcBef>
            </a:pPr>
            <a:r>
              <a:rPr lang="en-US" sz="2400" smtClean="0"/>
              <a:t>Prime the pump (before first use)</a:t>
            </a:r>
          </a:p>
          <a:p>
            <a:pPr marL="628650" lvl="1" indent="-228600" eaLnBrk="1" hangingPunct="1"/>
            <a:r>
              <a:rPr lang="en-US" sz="2000" smtClean="0"/>
              <a:t>Re-prime (1-2 sprays) if spray not used for 24 hours</a:t>
            </a:r>
          </a:p>
          <a:p>
            <a:pPr marL="228600" indent="-228600" eaLnBrk="1" hangingPunct="1">
              <a:spcBef>
                <a:spcPct val="70000"/>
              </a:spcBef>
            </a:pPr>
            <a:r>
              <a:rPr lang="en-US" sz="2400" smtClean="0"/>
              <a:t>Blow nose (if not clear)</a:t>
            </a:r>
          </a:p>
          <a:p>
            <a:pPr marL="228600" indent="-228600" eaLnBrk="1" hangingPunct="1">
              <a:spcBef>
                <a:spcPct val="70000"/>
              </a:spcBef>
            </a:pPr>
            <a:r>
              <a:rPr lang="en-US" sz="2400" smtClean="0"/>
              <a:t>Tilt head back slightly and insert tip of bottle into nostril as far as comfortable</a:t>
            </a:r>
          </a:p>
          <a:p>
            <a:pPr marL="228600" indent="-228600" eaLnBrk="1" hangingPunct="1">
              <a:spcBef>
                <a:spcPct val="70000"/>
              </a:spcBef>
            </a:pPr>
            <a:r>
              <a:rPr lang="en-US" sz="2400" smtClean="0"/>
              <a:t>Breathe through mouth, and spray once in each nostril</a:t>
            </a:r>
          </a:p>
          <a:p>
            <a:pPr marL="228600" indent="-228600" eaLnBrk="1" hangingPunct="1">
              <a:spcBef>
                <a:spcPct val="70000"/>
              </a:spcBef>
            </a:pPr>
            <a:r>
              <a:rPr lang="en-US" sz="2400" smtClean="0"/>
              <a:t>Do not sniff or inhale while spraying</a:t>
            </a:r>
          </a:p>
        </p:txBody>
      </p:sp>
      <p:pic>
        <p:nvPicPr>
          <p:cNvPr id="50180" name="Picture 4" descr="NS actuation"/>
          <p:cNvPicPr>
            <a:picLocks noGrp="1" noChangeAspect="1" noChangeArrowheads="1"/>
          </p:cNvPicPr>
          <p:nvPr>
            <p:ph sz="quarter" idx="4294967295"/>
          </p:nvPr>
        </p:nvPicPr>
        <p:blipFill>
          <a:blip r:embed="rId3" cstate="print"/>
          <a:srcRect/>
          <a:stretch>
            <a:fillRect/>
          </a:stretch>
        </p:blipFill>
        <p:spPr>
          <a:xfrm>
            <a:off x="6280150" y="1962150"/>
            <a:ext cx="2563813" cy="4656138"/>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smtClean="0"/>
              <a:t>NICOTINE NASAL SPRAY:</a:t>
            </a:r>
            <a:br>
              <a:rPr lang="en-US" smtClean="0"/>
            </a:br>
            <a:r>
              <a:rPr lang="en-US" smtClean="0"/>
              <a:t>DIRECTIONS for USE</a:t>
            </a:r>
            <a:r>
              <a:rPr lang="en-US" sz="3600" smtClean="0"/>
              <a:t> </a:t>
            </a:r>
            <a:r>
              <a:rPr lang="en-US" sz="2200" smtClean="0"/>
              <a:t>(cont’d)</a:t>
            </a:r>
          </a:p>
        </p:txBody>
      </p:sp>
      <p:sp>
        <p:nvSpPr>
          <p:cNvPr id="51203" name="Rectangle 3"/>
          <p:cNvSpPr>
            <a:spLocks noGrp="1" noChangeArrowheads="1"/>
          </p:cNvSpPr>
          <p:nvPr>
            <p:ph type="body" idx="4294967295"/>
          </p:nvPr>
        </p:nvSpPr>
        <p:spPr>
          <a:xfrm>
            <a:off x="647700" y="2009775"/>
            <a:ext cx="8210550" cy="3998913"/>
          </a:xfrm>
        </p:spPr>
        <p:txBody>
          <a:bodyPr/>
          <a:lstStyle/>
          <a:p>
            <a:pPr marL="228600" indent="-228600" eaLnBrk="1" hangingPunct="1">
              <a:spcBef>
                <a:spcPct val="60000"/>
              </a:spcBef>
            </a:pPr>
            <a:r>
              <a:rPr lang="en-US" sz="2500" smtClean="0"/>
              <a:t>If nose runs, gently sniff to keep nasal spray in nose</a:t>
            </a:r>
          </a:p>
          <a:p>
            <a:pPr marL="228600" indent="-228600" eaLnBrk="1" hangingPunct="1">
              <a:spcBef>
                <a:spcPct val="60000"/>
              </a:spcBef>
            </a:pPr>
            <a:r>
              <a:rPr lang="en-US" sz="2500" smtClean="0"/>
              <a:t>Wait 2–3 minutes before blowing nose</a:t>
            </a:r>
          </a:p>
          <a:p>
            <a:pPr marL="228600" indent="-228600" eaLnBrk="1" hangingPunct="1">
              <a:spcBef>
                <a:spcPct val="60000"/>
              </a:spcBef>
            </a:pPr>
            <a:r>
              <a:rPr lang="en-US" sz="2500" smtClean="0"/>
              <a:t>Wait 5 </a:t>
            </a:r>
            <a:r>
              <a:rPr lang="en-US" sz="2400" smtClean="0"/>
              <a:t>minutes before driving or operating heavy machinery </a:t>
            </a:r>
          </a:p>
          <a:p>
            <a:pPr marL="628650" lvl="1" indent="-228600" eaLnBrk="1" hangingPunct="1">
              <a:spcBef>
                <a:spcPct val="60000"/>
              </a:spcBef>
            </a:pPr>
            <a:r>
              <a:rPr lang="en-US" sz="2200" smtClean="0"/>
              <a:t>Spray may cause tearing, coughing, and sneezing</a:t>
            </a:r>
          </a:p>
          <a:p>
            <a:pPr marL="228600" indent="-228600" eaLnBrk="1" hangingPunct="1">
              <a:spcBef>
                <a:spcPct val="60000"/>
              </a:spcBef>
            </a:pPr>
            <a:r>
              <a:rPr lang="en-US" sz="2500" smtClean="0"/>
              <a:t>Avoid contact with skin, eyes, and mouth</a:t>
            </a:r>
          </a:p>
          <a:p>
            <a:pPr marL="628650" lvl="1" indent="-228600" eaLnBrk="1" hangingPunct="1">
              <a:spcBef>
                <a:spcPct val="60000"/>
              </a:spcBef>
            </a:pPr>
            <a:r>
              <a:rPr lang="en-US" sz="2200" smtClean="0"/>
              <a:t>If contact occurs, rinse with water immediately</a:t>
            </a:r>
          </a:p>
          <a:p>
            <a:pPr marL="628650" lvl="1" indent="-228600" eaLnBrk="1" hangingPunct="1">
              <a:spcBef>
                <a:spcPct val="60000"/>
              </a:spcBef>
            </a:pPr>
            <a:r>
              <a:rPr lang="en-US" sz="2200" smtClean="0"/>
              <a:t>Nicotine is absorbed through skin and mucous membranes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mtClean="0"/>
              <a:t>NICOTINE NASAL SPRAY:</a:t>
            </a:r>
            <a:br>
              <a:rPr lang="en-US" smtClean="0"/>
            </a:br>
            <a:r>
              <a:rPr lang="en-US" sz="3400" smtClean="0"/>
              <a:t>ADDITIONAL PATIENT EDUCATION</a:t>
            </a:r>
          </a:p>
        </p:txBody>
      </p:sp>
      <p:sp>
        <p:nvSpPr>
          <p:cNvPr id="52227" name="Rectangle 3"/>
          <p:cNvSpPr>
            <a:spLocks noGrp="1" noChangeArrowheads="1"/>
          </p:cNvSpPr>
          <p:nvPr>
            <p:ph type="body" idx="4294967295"/>
          </p:nvPr>
        </p:nvSpPr>
        <p:spPr>
          <a:xfrm>
            <a:off x="838200" y="2114550"/>
            <a:ext cx="7753350" cy="4354513"/>
          </a:xfrm>
        </p:spPr>
        <p:txBody>
          <a:bodyPr/>
          <a:lstStyle/>
          <a:p>
            <a:pPr marL="228600" indent="-228600" eaLnBrk="1" hangingPunct="1">
              <a:lnSpc>
                <a:spcPct val="90000"/>
              </a:lnSpc>
              <a:spcBef>
                <a:spcPct val="45000"/>
              </a:spcBef>
            </a:pPr>
            <a:r>
              <a:rPr lang="en-US" sz="2600" smtClean="0"/>
              <a:t>What to expect (first week):</a:t>
            </a:r>
          </a:p>
          <a:p>
            <a:pPr marL="571500" lvl="1" indent="-228600" eaLnBrk="1" hangingPunct="1">
              <a:lnSpc>
                <a:spcPct val="90000"/>
              </a:lnSpc>
            </a:pPr>
            <a:r>
              <a:rPr lang="en-US" sz="2000" smtClean="0"/>
              <a:t>Hot peppery feeling in back of throat or nose</a:t>
            </a:r>
          </a:p>
          <a:p>
            <a:pPr marL="571500" lvl="1" indent="-228600" eaLnBrk="1" hangingPunct="1">
              <a:lnSpc>
                <a:spcPct val="90000"/>
              </a:lnSpc>
            </a:pPr>
            <a:r>
              <a:rPr lang="en-US" sz="2000" smtClean="0"/>
              <a:t>Sneezing</a:t>
            </a:r>
          </a:p>
          <a:p>
            <a:pPr marL="571500" lvl="1" indent="-228600" eaLnBrk="1" hangingPunct="1">
              <a:lnSpc>
                <a:spcPct val="90000"/>
              </a:lnSpc>
            </a:pPr>
            <a:r>
              <a:rPr lang="en-US" sz="2000" smtClean="0"/>
              <a:t>Coughing</a:t>
            </a:r>
          </a:p>
          <a:p>
            <a:pPr marL="571500" lvl="1" indent="-228600" eaLnBrk="1" hangingPunct="1">
              <a:lnSpc>
                <a:spcPct val="90000"/>
              </a:lnSpc>
            </a:pPr>
            <a:r>
              <a:rPr lang="en-US" sz="2000" smtClean="0"/>
              <a:t>Watery eyes</a:t>
            </a:r>
          </a:p>
          <a:p>
            <a:pPr marL="571500" lvl="1" indent="-228600" eaLnBrk="1" hangingPunct="1">
              <a:lnSpc>
                <a:spcPct val="90000"/>
              </a:lnSpc>
            </a:pPr>
            <a:r>
              <a:rPr lang="en-US" sz="2000" smtClean="0"/>
              <a:t>Runny nose</a:t>
            </a:r>
          </a:p>
          <a:p>
            <a:pPr marL="228600" indent="-228600" eaLnBrk="1" hangingPunct="1">
              <a:spcBef>
                <a:spcPct val="50000"/>
              </a:spcBef>
            </a:pPr>
            <a:r>
              <a:rPr lang="en-US" sz="2600" smtClean="0"/>
              <a:t>Side effects should lessen over a few days</a:t>
            </a:r>
          </a:p>
          <a:p>
            <a:pPr marL="571500" lvl="1" indent="-228600" eaLnBrk="1" hangingPunct="1"/>
            <a:r>
              <a:rPr lang="en-US" sz="2000" smtClean="0"/>
              <a:t>Regular use during the first week will help in development of tolerance to the irritant effects of the spray</a:t>
            </a:r>
          </a:p>
          <a:p>
            <a:pPr marL="228600" indent="-228600" eaLnBrk="1" hangingPunct="1">
              <a:spcBef>
                <a:spcPct val="50000"/>
              </a:spcBef>
            </a:pPr>
            <a:r>
              <a:rPr lang="en-US" sz="2600" smtClean="0"/>
              <a:t>If side effects do not decrease after a week, contact health care provider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en-US" smtClean="0"/>
              <a:t>NICOTINE NASAL SPRAY:</a:t>
            </a:r>
            <a:br>
              <a:rPr lang="en-US" smtClean="0"/>
            </a:br>
            <a:r>
              <a:rPr lang="en-US" smtClean="0"/>
              <a:t>SUMMARY</a:t>
            </a:r>
          </a:p>
        </p:txBody>
      </p:sp>
      <p:sp>
        <p:nvSpPr>
          <p:cNvPr id="53251" name="Rectangle 3"/>
          <p:cNvSpPr>
            <a:spLocks noGrp="1" noChangeArrowheads="1"/>
          </p:cNvSpPr>
          <p:nvPr>
            <p:ph type="body" idx="4294967295"/>
          </p:nvPr>
        </p:nvSpPr>
        <p:spPr>
          <a:xfrm>
            <a:off x="4216400" y="1895475"/>
            <a:ext cx="4564063" cy="4211638"/>
          </a:xfrm>
        </p:spPr>
        <p:txBody>
          <a:bodyPr/>
          <a:lstStyle/>
          <a:p>
            <a:pPr marL="0" indent="0" defTabSz="120650" eaLnBrk="1" hangingPunct="1">
              <a:lnSpc>
                <a:spcPct val="90000"/>
              </a:lnSpc>
              <a:buFont typeface="Wingdings" pitchFamily="2" charset="2"/>
              <a:buNone/>
            </a:pPr>
            <a:r>
              <a:rPr lang="en-US" b="1" smtClean="0"/>
              <a:t>DISADVANTAGES</a:t>
            </a:r>
          </a:p>
          <a:p>
            <a:pPr marL="457200" lvl="1" indent="-228600" defTabSz="120650" eaLnBrk="1" hangingPunct="1">
              <a:lnSpc>
                <a:spcPct val="90000"/>
              </a:lnSpc>
              <a:spcBef>
                <a:spcPct val="30000"/>
              </a:spcBef>
              <a:buClr>
                <a:schemeClr val="tx1"/>
              </a:buClr>
            </a:pPr>
            <a:r>
              <a:rPr lang="en-US" sz="2400" smtClean="0"/>
              <a:t>Need for frequent dosing can compromise compliance.</a:t>
            </a:r>
          </a:p>
          <a:p>
            <a:pPr marL="457200" lvl="1" indent="-228600" defTabSz="120650" eaLnBrk="1" hangingPunct="1">
              <a:lnSpc>
                <a:spcPct val="90000"/>
              </a:lnSpc>
              <a:spcBef>
                <a:spcPct val="30000"/>
              </a:spcBef>
              <a:buClr>
                <a:schemeClr val="tx1"/>
              </a:buClr>
            </a:pPr>
            <a:r>
              <a:rPr lang="en-US" sz="2400" smtClean="0"/>
              <a:t>Nasal/throat irritation may be bothersome.</a:t>
            </a:r>
          </a:p>
          <a:p>
            <a:pPr marL="457200" lvl="1" indent="-228600" defTabSz="120650" eaLnBrk="1" hangingPunct="1">
              <a:lnSpc>
                <a:spcPct val="90000"/>
              </a:lnSpc>
              <a:spcBef>
                <a:spcPct val="30000"/>
              </a:spcBef>
              <a:buClr>
                <a:schemeClr val="tx1"/>
              </a:buClr>
            </a:pPr>
            <a:r>
              <a:rPr lang="en-US" sz="2400" smtClean="0"/>
              <a:t>Higher dependence potential.</a:t>
            </a:r>
          </a:p>
          <a:p>
            <a:pPr marL="457200" lvl="1" indent="-228600" defTabSz="120650" eaLnBrk="1" hangingPunct="1">
              <a:lnSpc>
                <a:spcPct val="90000"/>
              </a:lnSpc>
              <a:spcBef>
                <a:spcPct val="30000"/>
              </a:spcBef>
              <a:buClr>
                <a:schemeClr val="tx1"/>
              </a:buClr>
            </a:pPr>
            <a:r>
              <a:rPr lang="en-US" sz="2400" smtClean="0"/>
              <a:t>Patients with chronic nasal disorders or severe reactive airway disease should not use the spray.</a:t>
            </a:r>
          </a:p>
        </p:txBody>
      </p:sp>
      <p:sp>
        <p:nvSpPr>
          <p:cNvPr id="53252" name="Rectangle 4"/>
          <p:cNvSpPr>
            <a:spLocks noChangeArrowheads="1"/>
          </p:cNvSpPr>
          <p:nvPr/>
        </p:nvSpPr>
        <p:spPr bwMode="auto">
          <a:xfrm>
            <a:off x="311150" y="1895475"/>
            <a:ext cx="3792538" cy="4318000"/>
          </a:xfrm>
          <a:prstGeom prst="rect">
            <a:avLst/>
          </a:prstGeom>
          <a:noFill/>
          <a:ln w="9525">
            <a:noFill/>
            <a:miter lim="800000"/>
            <a:headEnd/>
            <a:tailEnd/>
          </a:ln>
        </p:spPr>
        <p:txBody>
          <a:bodyPr/>
          <a:lstStyle/>
          <a:p>
            <a:pPr defTabSz="120650" eaLnBrk="1" hangingPunct="1">
              <a:lnSpc>
                <a:spcPct val="100000"/>
              </a:lnSpc>
              <a:spcBef>
                <a:spcPct val="100000"/>
              </a:spcBef>
              <a:buClr>
                <a:schemeClr val="tx1"/>
              </a:buClr>
              <a:buSzPct val="60000"/>
              <a:buFont typeface="Wingdings" pitchFamily="2" charset="2"/>
              <a:buNone/>
            </a:pPr>
            <a:r>
              <a:rPr kumimoji="0" lang="en-US" sz="2800" b="1">
                <a:latin typeface="Tahoma" pitchFamily="34" charset="0"/>
                <a:cs typeface="Arial" pitchFamily="34" charset="0"/>
              </a:rPr>
              <a:t>ADVANTAGES</a:t>
            </a:r>
          </a:p>
          <a:p>
            <a:pPr lvl="1" indent="-228600" defTabSz="120650" eaLnBrk="1" hangingPunct="1">
              <a:lnSpc>
                <a:spcPct val="90000"/>
              </a:lnSpc>
              <a:buClr>
                <a:schemeClr val="tx1"/>
              </a:buClr>
              <a:buSzPct val="55000"/>
              <a:buFont typeface="Wingdings" pitchFamily="2" charset="2"/>
              <a:buChar char="n"/>
            </a:pPr>
            <a:r>
              <a:rPr kumimoji="0" lang="en-US" sz="2400">
                <a:latin typeface="Tahoma" pitchFamily="34" charset="0"/>
                <a:cs typeface="Arial" pitchFamily="34" charset="0"/>
              </a:rPr>
              <a:t>Patients can easily titrate therapy to rapidly manage withdrawal symptoms.</a:t>
            </a:r>
          </a:p>
          <a:p>
            <a:pPr lvl="1" indent="-228600" defTabSz="120650" eaLnBrk="1" hangingPunct="1">
              <a:lnSpc>
                <a:spcPct val="100000"/>
              </a:lnSpc>
              <a:spcBef>
                <a:spcPct val="100000"/>
              </a:spcBef>
              <a:buClr>
                <a:schemeClr val="tx1"/>
              </a:buClr>
              <a:buSzPct val="55000"/>
              <a:buFont typeface="Wingdings" pitchFamily="2" charset="2"/>
              <a:buNone/>
            </a:pPr>
            <a:endParaRPr kumimoji="0" lang="en-US" sz="2400">
              <a:latin typeface="Tahoma" pitchFamily="34" charset="0"/>
              <a:cs typeface="Arial" pitchFamily="34" charset="0"/>
            </a:endParaRPr>
          </a:p>
        </p:txBody>
      </p:sp>
      <p:sp>
        <p:nvSpPr>
          <p:cNvPr id="53253" name="Line 5"/>
          <p:cNvSpPr>
            <a:spLocks noChangeShapeType="1"/>
          </p:cNvSpPr>
          <p:nvPr/>
        </p:nvSpPr>
        <p:spPr bwMode="auto">
          <a:xfrm>
            <a:off x="4159250" y="1908175"/>
            <a:ext cx="0" cy="43275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US" sz="4000" smtClean="0"/>
              <a:t>NICOTINE INHALER</a:t>
            </a:r>
            <a:br>
              <a:rPr lang="en-US" sz="4000" smtClean="0"/>
            </a:br>
            <a:r>
              <a:rPr lang="en-US" altLang="en-US" sz="2800" smtClean="0"/>
              <a:t>Nicotrol Inhaler (Pfizer)</a:t>
            </a:r>
            <a:endParaRPr lang="en-US" sz="2800" smtClean="0"/>
          </a:p>
        </p:txBody>
      </p:sp>
      <p:sp>
        <p:nvSpPr>
          <p:cNvPr id="54275" name="Rectangle 3"/>
          <p:cNvSpPr>
            <a:spLocks noGrp="1" noChangeArrowheads="1"/>
          </p:cNvSpPr>
          <p:nvPr>
            <p:ph type="body" sz="half" idx="4294967295"/>
          </p:nvPr>
        </p:nvSpPr>
        <p:spPr>
          <a:xfrm>
            <a:off x="304800" y="2093913"/>
            <a:ext cx="4648200" cy="3998912"/>
          </a:xfrm>
        </p:spPr>
        <p:txBody>
          <a:bodyPr/>
          <a:lstStyle/>
          <a:p>
            <a:pPr marL="228600" indent="-228600" eaLnBrk="1" hangingPunct="1">
              <a:spcBef>
                <a:spcPct val="30000"/>
              </a:spcBef>
              <a:spcAft>
                <a:spcPct val="10000"/>
              </a:spcAft>
            </a:pPr>
            <a:r>
              <a:rPr lang="en-US" sz="2600" smtClean="0"/>
              <a:t>Nicotine inhalation system consists of:</a:t>
            </a:r>
          </a:p>
          <a:p>
            <a:pPr marL="571500" lvl="1" indent="-228600" eaLnBrk="1" hangingPunct="1">
              <a:spcBef>
                <a:spcPct val="30000"/>
              </a:spcBef>
              <a:spcAft>
                <a:spcPct val="10000"/>
              </a:spcAft>
            </a:pPr>
            <a:r>
              <a:rPr lang="en-US" sz="2200" smtClean="0"/>
              <a:t>Mouthpiece</a:t>
            </a:r>
          </a:p>
          <a:p>
            <a:pPr marL="571500" lvl="1" indent="-228600" eaLnBrk="1" hangingPunct="1">
              <a:lnSpc>
                <a:spcPct val="90000"/>
              </a:lnSpc>
              <a:spcBef>
                <a:spcPct val="0"/>
              </a:spcBef>
              <a:spcAft>
                <a:spcPct val="10000"/>
              </a:spcAft>
            </a:pPr>
            <a:r>
              <a:rPr lang="en-US" sz="2200" smtClean="0"/>
              <a:t>Cartridge with porous plug containing 10 mg nicotine and 1 mg menthol</a:t>
            </a:r>
          </a:p>
          <a:p>
            <a:pPr marL="228600" indent="-228600" eaLnBrk="1" hangingPunct="1">
              <a:spcBef>
                <a:spcPct val="30000"/>
              </a:spcBef>
              <a:spcAft>
                <a:spcPct val="10000"/>
              </a:spcAft>
            </a:pPr>
            <a:r>
              <a:rPr lang="en-US" sz="2600" smtClean="0"/>
              <a:t>Delivers 4 mg nicotine vapor, </a:t>
            </a:r>
            <a:r>
              <a:rPr lang="en-US" altLang="en-US" sz="2600" smtClean="0"/>
              <a:t>absorbed across buccal mucosa</a:t>
            </a:r>
          </a:p>
        </p:txBody>
      </p:sp>
      <p:sp>
        <p:nvSpPr>
          <p:cNvPr id="54276" name="AutoShape 4" descr="P99321D4"/>
          <p:cNvSpPr>
            <a:spLocks noChangeAspect="1" noChangeArrowheads="1"/>
          </p:cNvSpPr>
          <p:nvPr/>
        </p:nvSpPr>
        <p:spPr bwMode="auto">
          <a:xfrm>
            <a:off x="4414838" y="3292475"/>
            <a:ext cx="296862" cy="296863"/>
          </a:xfrm>
          <a:prstGeom prst="rect">
            <a:avLst/>
          </a:prstGeom>
          <a:noFill/>
          <a:ln w="9525">
            <a:noFill/>
            <a:miter lim="800000"/>
            <a:headEnd/>
            <a:tailEnd/>
          </a:ln>
        </p:spPr>
        <p:txBody>
          <a:bodyPr/>
          <a:lstStyle/>
          <a:p>
            <a:endParaRPr lang="en-US">
              <a:cs typeface="Arial" pitchFamily="34" charset="0"/>
            </a:endParaRPr>
          </a:p>
        </p:txBody>
      </p:sp>
      <p:sp>
        <p:nvSpPr>
          <p:cNvPr id="54277" name="AutoShape 5" descr="P99321D4"/>
          <p:cNvSpPr>
            <a:spLocks noChangeAspect="1" noChangeArrowheads="1"/>
          </p:cNvSpPr>
          <p:nvPr/>
        </p:nvSpPr>
        <p:spPr bwMode="auto">
          <a:xfrm>
            <a:off x="4414838" y="3292475"/>
            <a:ext cx="296862" cy="296863"/>
          </a:xfrm>
          <a:prstGeom prst="rect">
            <a:avLst/>
          </a:prstGeom>
          <a:noFill/>
          <a:ln w="9525">
            <a:noFill/>
            <a:miter lim="800000"/>
            <a:headEnd/>
            <a:tailEnd/>
          </a:ln>
        </p:spPr>
        <p:txBody>
          <a:bodyPr/>
          <a:lstStyle/>
          <a:p>
            <a:endParaRPr lang="en-US">
              <a:cs typeface="Arial" pitchFamily="34" charset="0"/>
            </a:endParaRPr>
          </a:p>
        </p:txBody>
      </p:sp>
      <p:sp>
        <p:nvSpPr>
          <p:cNvPr id="54278" name="AutoShape 6" descr="P99321D4"/>
          <p:cNvSpPr>
            <a:spLocks noChangeAspect="1" noChangeArrowheads="1"/>
          </p:cNvSpPr>
          <p:nvPr/>
        </p:nvSpPr>
        <p:spPr bwMode="auto">
          <a:xfrm>
            <a:off x="4414838" y="3292475"/>
            <a:ext cx="296862" cy="296863"/>
          </a:xfrm>
          <a:prstGeom prst="rect">
            <a:avLst/>
          </a:prstGeom>
          <a:noFill/>
          <a:ln w="9525">
            <a:noFill/>
            <a:miter lim="800000"/>
            <a:headEnd/>
            <a:tailEnd/>
          </a:ln>
        </p:spPr>
        <p:txBody>
          <a:bodyPr/>
          <a:lstStyle/>
          <a:p>
            <a:endParaRPr lang="en-US">
              <a:cs typeface="Arial" pitchFamily="34" charset="0"/>
            </a:endParaRPr>
          </a:p>
        </p:txBody>
      </p:sp>
      <p:sp>
        <p:nvSpPr>
          <p:cNvPr id="54279" name="AutoShape 7" descr="P99321D4"/>
          <p:cNvSpPr>
            <a:spLocks noChangeAspect="1" noChangeArrowheads="1"/>
          </p:cNvSpPr>
          <p:nvPr/>
        </p:nvSpPr>
        <p:spPr bwMode="auto">
          <a:xfrm>
            <a:off x="4567238" y="3444875"/>
            <a:ext cx="296862" cy="296863"/>
          </a:xfrm>
          <a:prstGeom prst="rect">
            <a:avLst/>
          </a:prstGeom>
          <a:noFill/>
          <a:ln w="9525">
            <a:noFill/>
            <a:miter lim="800000"/>
            <a:headEnd/>
            <a:tailEnd/>
          </a:ln>
        </p:spPr>
        <p:txBody>
          <a:bodyPr/>
          <a:lstStyle/>
          <a:p>
            <a:endParaRPr lang="en-US">
              <a:cs typeface="Arial" pitchFamily="34" charset="0"/>
            </a:endParaRPr>
          </a:p>
        </p:txBody>
      </p:sp>
      <p:sp>
        <p:nvSpPr>
          <p:cNvPr id="54280" name="AutoShape 8" descr="P99321D4"/>
          <p:cNvSpPr>
            <a:spLocks noChangeAspect="1" noChangeArrowheads="1"/>
          </p:cNvSpPr>
          <p:nvPr/>
        </p:nvSpPr>
        <p:spPr bwMode="auto">
          <a:xfrm>
            <a:off x="4414838" y="3292475"/>
            <a:ext cx="296862" cy="296863"/>
          </a:xfrm>
          <a:prstGeom prst="rect">
            <a:avLst/>
          </a:prstGeom>
          <a:noFill/>
          <a:ln w="9525">
            <a:noFill/>
            <a:miter lim="800000"/>
            <a:headEnd/>
            <a:tailEnd/>
          </a:ln>
        </p:spPr>
        <p:txBody>
          <a:bodyPr/>
          <a:lstStyle/>
          <a:p>
            <a:endParaRPr lang="en-US">
              <a:cs typeface="Arial" pitchFamily="34" charset="0"/>
            </a:endParaRPr>
          </a:p>
        </p:txBody>
      </p:sp>
      <p:sp>
        <p:nvSpPr>
          <p:cNvPr id="54281" name="AutoShape 9" descr="P99321D4"/>
          <p:cNvSpPr>
            <a:spLocks noChangeAspect="1" noChangeArrowheads="1"/>
          </p:cNvSpPr>
          <p:nvPr/>
        </p:nvSpPr>
        <p:spPr bwMode="auto">
          <a:xfrm>
            <a:off x="4414838" y="3292475"/>
            <a:ext cx="296862" cy="296863"/>
          </a:xfrm>
          <a:prstGeom prst="rect">
            <a:avLst/>
          </a:prstGeom>
          <a:noFill/>
          <a:ln w="9525">
            <a:noFill/>
            <a:miter lim="800000"/>
            <a:headEnd/>
            <a:tailEnd/>
          </a:ln>
        </p:spPr>
        <p:txBody>
          <a:bodyPr/>
          <a:lstStyle/>
          <a:p>
            <a:endParaRPr lang="en-US">
              <a:cs typeface="Arial" pitchFamily="34" charset="0"/>
            </a:endParaRPr>
          </a:p>
        </p:txBody>
      </p:sp>
      <p:sp>
        <p:nvSpPr>
          <p:cNvPr id="54282" name="Rectangle 10"/>
          <p:cNvSpPr>
            <a:spLocks noChangeArrowheads="1"/>
          </p:cNvSpPr>
          <p:nvPr/>
        </p:nvSpPr>
        <p:spPr bwMode="auto">
          <a:xfrm>
            <a:off x="3467100" y="3371850"/>
            <a:ext cx="1143000" cy="152400"/>
          </a:xfrm>
          <a:prstGeom prst="rect">
            <a:avLst/>
          </a:prstGeom>
          <a:noFill/>
          <a:ln w="9525">
            <a:noFill/>
            <a:miter lim="800000"/>
            <a:headEnd/>
            <a:tailEnd/>
          </a:ln>
        </p:spPr>
        <p:txBody>
          <a:bodyPr wrap="none" anchor="ctr"/>
          <a:lstStyle/>
          <a:p>
            <a:endParaRPr lang="en-US">
              <a:cs typeface="Arial" pitchFamily="34" charset="0"/>
            </a:endParaRPr>
          </a:p>
        </p:txBody>
      </p:sp>
      <p:sp>
        <p:nvSpPr>
          <p:cNvPr id="54283" name="Rectangle 11"/>
          <p:cNvSpPr>
            <a:spLocks noChangeArrowheads="1"/>
          </p:cNvSpPr>
          <p:nvPr/>
        </p:nvSpPr>
        <p:spPr bwMode="auto">
          <a:xfrm>
            <a:off x="1981200" y="781050"/>
            <a:ext cx="4838700" cy="5219700"/>
          </a:xfrm>
          <a:prstGeom prst="rect">
            <a:avLst/>
          </a:prstGeom>
          <a:noFill/>
          <a:ln w="9525">
            <a:noFill/>
            <a:miter lim="800000"/>
            <a:headEnd/>
            <a:tailEnd/>
          </a:ln>
        </p:spPr>
        <p:txBody>
          <a:bodyPr wrap="none" anchor="ctr"/>
          <a:lstStyle/>
          <a:p>
            <a:endParaRPr lang="en-US">
              <a:cs typeface="Arial" pitchFamily="34" charset="0"/>
            </a:endParaRPr>
          </a:p>
        </p:txBody>
      </p:sp>
      <p:pic>
        <p:nvPicPr>
          <p:cNvPr id="54284" name="Picture 12" descr="Inhaler open slide"/>
          <p:cNvPicPr>
            <a:picLocks noGrp="1" noChangeAspect="1" noChangeArrowheads="1"/>
          </p:cNvPicPr>
          <p:nvPr>
            <p:ph sz="half" idx="4294967295"/>
          </p:nvPr>
        </p:nvPicPr>
        <p:blipFill>
          <a:blip r:embed="rId3" cstate="print"/>
          <a:srcRect/>
          <a:stretch>
            <a:fillRect/>
          </a:stretch>
        </p:blipFill>
        <p:spPr>
          <a:xfrm>
            <a:off x="5019675" y="2149475"/>
            <a:ext cx="3598863" cy="3814763"/>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pPr eaLnBrk="1" hangingPunct="1"/>
            <a:r>
              <a:rPr lang="en-US" altLang="en-US" smtClean="0"/>
              <a:t>NICOTINE INHALER: DOSING</a:t>
            </a:r>
          </a:p>
        </p:txBody>
      </p:sp>
      <p:sp>
        <p:nvSpPr>
          <p:cNvPr id="55299" name="Rectangle 3"/>
          <p:cNvSpPr>
            <a:spLocks noChangeArrowheads="1"/>
          </p:cNvSpPr>
          <p:nvPr/>
        </p:nvSpPr>
        <p:spPr bwMode="auto">
          <a:xfrm>
            <a:off x="552450" y="2228850"/>
            <a:ext cx="8202613" cy="3998913"/>
          </a:xfrm>
          <a:prstGeom prst="rect">
            <a:avLst/>
          </a:prstGeom>
          <a:noFill/>
          <a:ln w="9525">
            <a:noFill/>
            <a:miter lim="800000"/>
            <a:headEnd/>
            <a:tailEnd/>
          </a:ln>
        </p:spPr>
        <p:txBody>
          <a:bodyPr/>
          <a:lstStyle/>
          <a:p>
            <a:pPr marL="571500" lvl="1" indent="-228600" eaLnBrk="1" hangingPunct="1">
              <a:lnSpc>
                <a:spcPct val="90000"/>
              </a:lnSpc>
              <a:spcBef>
                <a:spcPct val="0"/>
              </a:spcBef>
              <a:spcAft>
                <a:spcPts val="1800"/>
              </a:spcAft>
              <a:buClr>
                <a:schemeClr val="tx1"/>
              </a:buClr>
              <a:buSzPct val="55000"/>
              <a:buFont typeface="Wingdings" pitchFamily="2" charset="2"/>
              <a:buChar char="n"/>
            </a:pPr>
            <a:r>
              <a:rPr kumimoji="0" lang="en-US" altLang="en-US" sz="2600">
                <a:latin typeface="Tahoma" pitchFamily="34" charset="0"/>
                <a:cs typeface="Arial" pitchFamily="34" charset="0"/>
              </a:rPr>
              <a:t>Start with at least 6 cartridges/day during the first 3-6 weeks of treatment</a:t>
            </a:r>
          </a:p>
          <a:p>
            <a:pPr marL="1028700" lvl="2" indent="-228600" eaLnBrk="1" hangingPunct="1">
              <a:lnSpc>
                <a:spcPct val="90000"/>
              </a:lnSpc>
              <a:spcBef>
                <a:spcPct val="0"/>
              </a:spcBef>
              <a:spcAft>
                <a:spcPts val="1800"/>
              </a:spcAft>
              <a:buClr>
                <a:srgbClr val="FF0000"/>
              </a:buClr>
              <a:buSzPct val="55000"/>
              <a:buFont typeface="Wingdings" pitchFamily="2" charset="2"/>
              <a:buChar char="n"/>
            </a:pPr>
            <a:r>
              <a:rPr kumimoji="0" lang="en-US" altLang="en-US" sz="2400">
                <a:latin typeface="Tahoma" pitchFamily="34" charset="0"/>
                <a:cs typeface="Arial" pitchFamily="34" charset="0"/>
              </a:rPr>
              <a:t>Increase prn to </a:t>
            </a:r>
            <a:r>
              <a:rPr kumimoji="0" lang="en-US" altLang="en-US" sz="2400" i="1">
                <a:latin typeface="Tahoma" pitchFamily="34" charset="0"/>
                <a:cs typeface="Arial" pitchFamily="34" charset="0"/>
              </a:rPr>
              <a:t>maximum</a:t>
            </a:r>
            <a:r>
              <a:rPr kumimoji="0" lang="en-US" altLang="en-US" sz="2400">
                <a:latin typeface="Tahoma" pitchFamily="34" charset="0"/>
                <a:cs typeface="Arial" pitchFamily="34" charset="0"/>
              </a:rPr>
              <a:t> of 16 cartridges/day</a:t>
            </a:r>
          </a:p>
          <a:p>
            <a:pPr marL="1028700" lvl="2" indent="-228600" eaLnBrk="1" hangingPunct="1">
              <a:lnSpc>
                <a:spcPct val="90000"/>
              </a:lnSpc>
              <a:spcBef>
                <a:spcPct val="0"/>
              </a:spcBef>
              <a:spcAft>
                <a:spcPts val="1800"/>
              </a:spcAft>
              <a:buClr>
                <a:srgbClr val="FF0000"/>
              </a:buClr>
              <a:buSzPct val="55000"/>
              <a:buFont typeface="Wingdings" pitchFamily="2" charset="2"/>
              <a:buChar char="n"/>
            </a:pPr>
            <a:r>
              <a:rPr kumimoji="0" lang="en-US" altLang="en-US" sz="2400">
                <a:latin typeface="Tahoma" pitchFamily="34" charset="0"/>
                <a:cs typeface="Arial" pitchFamily="34" charset="0"/>
              </a:rPr>
              <a:t>In general, use 1 cartridge every 1-2 hours</a:t>
            </a:r>
          </a:p>
          <a:p>
            <a:pPr marL="571500" lvl="1" indent="-228600" eaLnBrk="1" hangingPunct="1">
              <a:lnSpc>
                <a:spcPct val="90000"/>
              </a:lnSpc>
              <a:spcBef>
                <a:spcPct val="0"/>
              </a:spcBef>
              <a:spcAft>
                <a:spcPts val="1800"/>
              </a:spcAft>
              <a:buClr>
                <a:schemeClr val="tx1"/>
              </a:buClr>
              <a:buSzPct val="55000"/>
              <a:buFont typeface="Wingdings" pitchFamily="2" charset="2"/>
              <a:buChar char="n"/>
            </a:pPr>
            <a:r>
              <a:rPr kumimoji="0" lang="en-US" altLang="en-US" sz="2600">
                <a:latin typeface="Tahoma" pitchFamily="34" charset="0"/>
                <a:cs typeface="Arial" pitchFamily="34" charset="0"/>
              </a:rPr>
              <a:t>Recommended duration of therapy is 3 months</a:t>
            </a:r>
          </a:p>
          <a:p>
            <a:pPr marL="571500" lvl="1" indent="-228600" eaLnBrk="1" hangingPunct="1">
              <a:lnSpc>
                <a:spcPct val="90000"/>
              </a:lnSpc>
              <a:spcBef>
                <a:spcPct val="0"/>
              </a:spcBef>
              <a:spcAft>
                <a:spcPts val="1800"/>
              </a:spcAft>
              <a:buClr>
                <a:schemeClr val="tx1"/>
              </a:buClr>
              <a:buSzPct val="55000"/>
              <a:buFont typeface="Wingdings" pitchFamily="2" charset="2"/>
              <a:buChar char="n"/>
            </a:pPr>
            <a:r>
              <a:rPr kumimoji="0" lang="en-US" altLang="en-US" sz="2600">
                <a:latin typeface="Tahoma" pitchFamily="34" charset="0"/>
                <a:cs typeface="Arial" pitchFamily="34" charset="0"/>
              </a:rPr>
              <a:t>Gradually reduce daily dosage over the following 6–12 weeks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620&quot;&gt;&lt;/object&gt;&lt;object type=&quot;2&quot; unique_id=&quot;10621&quot;&gt;&lt;object type=&quot;3&quot; unique_id=&quot;10625&quot;&gt;&lt;property id=&quot;20148&quot; value=&quot;5&quot;/&gt;&lt;property id=&quot;20300&quot; value=&quot;Slide 2 - &amp;quot;“CIGARETTE SMOKING…&amp;quot;&quot;/&gt;&lt;property id=&quot;20307&quot; value=&quot;901&quot;/&gt;&lt;/object&gt;&lt;object type=&quot;3&quot; unique_id=&quot;10629&quot;&gt;&lt;property id=&quot;20148&quot; value=&quot;5&quot;/&gt;&lt;property id=&quot;20300&quot; value=&quot;Slide 3 - &amp;quot;TRENDS in ADULT SMOKING, by SEX—U.S., 1955–2009&amp;quot;&quot;/&gt;&lt;property id=&quot;20307&quot; value=&quot;969&quot;/&gt;&lt;/object&gt;&lt;object type=&quot;3&quot; unique_id=&quot;10644&quot;&gt;&lt;property id=&quot;20148&quot; value=&quot;5&quot;/&gt;&lt;property id=&quot;20300&quot; value=&quot;Slide 4&quot;/&gt;&lt;property id=&quot;20307&quot; value=&quot;977&quot;/&gt;&lt;/object&gt;&lt;object type=&quot;3&quot; unique_id=&quot;10645&quot;&gt;&lt;property id=&quot;20148&quot; value=&quot;5&quot;/&gt;&lt;property id=&quot;20300&quot; value=&quot;Slide 5 - &amp;quot;ANNUAL SMOKING-ATTRIBUTABLE ECONOMIC COSTS&amp;quot;&quot;/&gt;&lt;property id=&quot;20307&quot; value=&quot;919&quot;/&gt;&lt;/object&gt;&lt;object type=&quot;3&quot; unique_id=&quot;10646&quot;&gt;&lt;property id=&quot;20148&quot; value=&quot;5&quot;/&gt;&lt;property id=&quot;20300&quot; value=&quot;Slide 6 - &amp;quot;2004 REPORT of the &amp;#x0D;&amp;#x0A;SURGEON GENERAL:&amp;#x0D;&amp;#x0A;HEALTH CONSEQUENCES OF SMOKING &amp;quot;&quot;/&gt;&lt;property id=&quot;20307&quot; value=&quot;921&quot;/&gt;&lt;/object&gt;&lt;object type=&quot;3&quot; unique_id=&quot;10652&quot;&gt;&lt;property id=&quot;20148&quot; value=&quot;5&quot;/&gt;&lt;property id=&quot;20300&quot; value=&quot;Slide 7 - &amp;quot;QUITTING: HEALTH BENEFITS&amp;quot;&quot;/&gt;&lt;property id=&quot;20307&quot; value=&quot;928&quot;/&gt;&lt;/object&gt;&lt;object type=&quot;3&quot; unique_id=&quot;10682&quot;&gt;&lt;property id=&quot;20148&quot; value=&quot;5&quot;/&gt;&lt;property id=&quot;20300&quot; value=&quot;Slide 8 - &amp;quot;TOBACCO DEPENDENCE:&amp;#x0D;&amp;#x0A;A 2-PART PROBLEM&amp;quot;&quot;/&gt;&lt;property id=&quot;20307&quot; value=&quot;1005&quot;/&gt;&lt;/object&gt;&lt;object type=&quot;3&quot; unique_id=&quot;10691&quot;&gt;&lt;property id=&quot;20148&quot; value=&quot;5&quot;/&gt;&lt;property id=&quot;20300&quot; value=&quot;Slide 9 - &amp;quot;CLINICAL PRACTICE GUIDELINE for TREATING TOBACCO USE and DEPENDENCE&amp;quot;&quot;/&gt;&lt;property id=&quot;20307&quot; value=&quot;1014&quot;/&gt;&lt;/object&gt;&lt;object type=&quot;3&quot; unique_id=&quot;10692&quot;&gt;&lt;property id=&quot;20148&quot; value=&quot;5&quot;/&gt;&lt;property id=&quot;20300&quot; value=&quot;Slide 10 - &amp;quot;EFFECTS of CLINICIAN INTERVENTIONS&amp;quot;&quot;/&gt;&lt;property id=&quot;20307&quot; value=&quot;1015&quot;/&gt;&lt;/object&gt;&lt;object type=&quot;3&quot; unique_id=&quot;10694&quot;&gt;&lt;property id=&quot;20148&quot; value=&quot;5&quot;/&gt;&lt;property id=&quot;20300&quot; value=&quot;Slide 11&quot;/&gt;&lt;property id=&quot;20307&quot; value=&quot;1017&quot;/&gt;&lt;/object&gt;&lt;object type=&quot;3&quot; unique_id=&quot;10695&quot;&gt;&lt;property id=&quot;20148&quot; value=&quot;5&quot;/&gt;&lt;property id=&quot;20300&quot; value=&quot;Slide 12 - &amp;quot;The 5 A’s&amp;quot;&quot;/&gt;&lt;property id=&quot;20307&quot; value=&quot;1018&quot;/&gt;&lt;/object&gt;&lt;object type=&quot;3&quot; unique_id=&quot;10696&quot;&gt;&lt;property id=&quot;20148&quot; value=&quot;5&quot;/&gt;&lt;property id=&quot;20300&quot; value=&quot;Slide 13 - &amp;quot;The 5 A’s (cont’d)&amp;quot;&quot;/&gt;&lt;property id=&quot;20307&quot; value=&quot;1019&quot;/&gt;&lt;/object&gt;&lt;object type=&quot;3&quot; unique_id=&quot;10697&quot;&gt;&lt;property id=&quot;20148&quot; value=&quot;5&quot;/&gt;&lt;property id=&quot;20300&quot; value=&quot;Slide 14 - &amp;quot;The 5 A’s (cont’d)&amp;quot;&quot;/&gt;&lt;property id=&quot;20307&quot; value=&quot;1020&quot;/&gt;&lt;/object&gt;&lt;object type=&quot;3&quot; unique_id=&quot;10698&quot;&gt;&lt;property id=&quot;20148&quot; value=&quot;5&quot;/&gt;&lt;property id=&quot;20300&quot; value=&quot;Slide 15 - &amp;quot;The 5 A’s (cont’d)&amp;quot;&quot;/&gt;&lt;property id=&quot;20307&quot; value=&quot;1021&quot;/&gt;&lt;/object&gt;&lt;object type=&quot;3&quot; unique_id=&quot;10699&quot;&gt;&lt;property id=&quot;20148&quot; value=&quot;5&quot;/&gt;&lt;property id=&quot;20300&quot; value=&quot;Slide 16 - &amp;quot;The 5 A’s (cont’d)&amp;quot;&quot;/&gt;&lt;property id=&quot;20307&quot; value=&quot;1022&quot;/&gt;&lt;/object&gt;&lt;object type=&quot;3&quot; unique_id=&quot;10700&quot;&gt;&lt;property id=&quot;20148&quot; value=&quot;5&quot;/&gt;&lt;property id=&quot;20300&quot; value=&quot;Slide 17 - &amp;quot;The 5 A’s: REVIEW&amp;quot;&quot;/&gt;&lt;property id=&quot;20307&quot; value=&quot;1023&quot;/&gt;&lt;/object&gt;&lt;object type=&quot;3&quot; unique_id=&quot;10701&quot;&gt;&lt;property id=&quot;20148&quot; value=&quot;5&quot;/&gt;&lt;property id=&quot;20300&quot; value=&quot;Slide 18 - &amp;quot;The (DIFFICULT) DECISION &amp;#x0D;&amp;#x0A;to QUIT&amp;quot;&quot;/&gt;&lt;property id=&quot;20307&quot; value=&quot;1024&quot;/&gt;&lt;/object&gt;&lt;object type=&quot;3&quot; unique_id=&quot;10702&quot;&gt;&lt;property id=&quot;20148&quot; value=&quot;5&quot;/&gt;&lt;property id=&quot;20300&quot; value=&quot;Slide 19 - &amp;quot;HELPING PATIENTS QUIT IS a CLINICIAN’S RESPONSIBILITY&amp;quot;&quot;/&gt;&lt;property id=&quot;20307&quot; value=&quot;1025&quot;/&gt;&lt;/object&gt;&lt;object type=&quot;3&quot; unique_id=&quot;10703&quot;&gt;&lt;property id=&quot;20148&quot; value=&quot;5&quot;/&gt;&lt;property id=&quot;20300&quot; value=&quot;Slide 20 - &amp;quot;ASSESSING &amp;#x0D;&amp;#x0A;READINESS to QUIT&amp;quot;&quot;/&gt;&lt;property id=&quot;20307&quot; value=&quot;1026&quot;/&gt;&lt;/object&gt;&lt;object type=&quot;3&quot; unique_id=&quot;10704&quot;&gt;&lt;property id=&quot;20148&quot; value=&quot;5&quot;/&gt;&lt;property id=&quot;20300&quot; value=&quot;Slide 21&quot;/&gt;&lt;property id=&quot;20307&quot; value=&quot;1027&quot;/&gt;&lt;/object&gt;&lt;object type=&quot;3&quot; unique_id=&quot;10705&quot;&gt;&lt;property id=&quot;20148&quot; value=&quot;5&quot;/&gt;&lt;property id=&quot;20300&quot; value=&quot;Slide 22 - &amp;quot;IS a PATIENT READY to QUIT?&amp;quot;&quot;/&gt;&lt;property id=&quot;20307&quot; value=&quot;1028&quot;/&gt;&lt;/object&gt;&lt;object type=&quot;3&quot; unique_id=&quot;10706&quot;&gt;&lt;property id=&quot;20148&quot; value=&quot;5&quot;/&gt;&lt;property id=&quot;20300&quot; value=&quot;Slide 23&quot;/&gt;&lt;property id=&quot;20307&quot; value=&quot;1029&quot;/&gt;&lt;/object&gt;&lt;object type=&quot;3&quot; unique_id=&quot;10707&quot;&gt;&lt;property id=&quot;20148&quot; value=&quot;5&quot;/&gt;&lt;property id=&quot;20300&quot; value=&quot;Slide 24 - &amp;quot;STAGE 1: NOT READY to QUIT&amp;#x0D;&amp;#x0A;Counseling Strategies&amp;quot;&quot;/&gt;&lt;property id=&quot;20307&quot; value=&quot;1030&quot;/&gt;&lt;/object&gt;&lt;object type=&quot;3&quot; unique_id=&quot;10708&quot;&gt;&lt;property id=&quot;20148&quot; value=&quot;5&quot;/&gt;&lt;property id=&quot;20300&quot; value=&quot;Slide 25 - &amp;quot;STAGE 1: NOT READY to QUIT&amp;#x0D;&amp;#x0A;Counseling Strategies (cont’d)&amp;quot;&quot;/&gt;&lt;property id=&quot;20307&quot; value=&quot;1031&quot;/&gt;&lt;/object&gt;&lt;object type=&quot;3&quot; unique_id=&quot;10709&quot;&gt;&lt;property id=&quot;20148&quot; value=&quot;5&quot;/&gt;&lt;property id=&quot;20300&quot; value=&quot;Slide 26 - &amp;quot;STAGE 1: NOT READY to QUIT&amp;#x0D;&amp;#x0A;Counseling Strategies (cont’d)&amp;quot;&quot;/&gt;&lt;property id=&quot;20307&quot; value=&quot;1032&quot;/&gt;&lt;/object&gt;&lt;object type=&quot;3&quot; unique_id=&quot;10710&quot;&gt;&lt;property id=&quot;20148&quot; value=&quot;5&quot;/&gt;&lt;property id=&quot;20300&quot; value=&quot;Slide 27 - &amp;quot;STAGE 1: NOT READY to QUIT&amp;#x0D;&amp;#x0A;A Demonstration&amp;quot;&quot;/&gt;&lt;property id=&quot;20307&quot; value=&quot;1033&quot;/&gt;&lt;/object&gt;&lt;object type=&quot;3&quot; unique_id=&quot;10711&quot;&gt;&lt;property id=&quot;20148&quot; value=&quot;5&quot;/&gt;&lt;property id=&quot;20300&quot; value=&quot;Slide 28&quot;/&gt;&lt;property id=&quot;20307&quot; value=&quot;1034&quot;/&gt;&lt;/object&gt;&lt;object type=&quot;3&quot; unique_id=&quot;10712&quot;&gt;&lt;property id=&quot;20148&quot; value=&quot;5&quot;/&gt;&lt;property id=&quot;20300&quot; value=&quot;Slide 29 - &amp;quot;STAGE 2: READY to QUIT&amp;#x0D;&amp;#x0A;Three Key Elements of Counseling&amp;quot;&quot;/&gt;&lt;property id=&quot;20307&quot; value=&quot;1035&quot;/&gt;&lt;/object&gt;&lt;object type=&quot;3&quot; unique_id=&quot;10713&quot;&gt;&lt;property id=&quot;20148&quot; value=&quot;5&quot;/&gt;&lt;property id=&quot;20300&quot; value=&quot;Slide 30 - &amp;quot;STAGE 2: READY to QUIT&amp;#x0D;&amp;#x0A;Assess Tobacco Use History&amp;quot;&quot;/&gt;&lt;property id=&quot;20307&quot; value=&quot;1036&quot;/&gt;&lt;/object&gt;&lt;object type=&quot;3&quot; unique_id=&quot;10714&quot;&gt;&lt;property id=&quot;20148&quot; value=&quot;5&quot;/&gt;&lt;property id=&quot;20300&quot; value=&quot;Slide 31 - &amp;quot;STAGE 2: READY to QUIT&amp;#x0D;&amp;#x0A;Discuss Key Issues&amp;quot;&quot;/&gt;&lt;property id=&quot;20307&quot; value=&quot;1037&quot;/&gt;&lt;/object&gt;&lt;object type=&quot;3&quot; unique_id=&quot;10715&quot;&gt;&lt;property id=&quot;20148&quot; value=&quot;5&quot;/&gt;&lt;property id=&quot;20300&quot; value=&quot;Slide 32 - &amp;quot;STAGE 2: READY to QUIT&amp;#x0D;&amp;#x0A;Discuss Key Issues (cont’d)&amp;quot;&quot;/&gt;&lt;property id=&quot;20307&quot; value=&quot;1038&quot;/&gt;&lt;/object&gt;&lt;object type=&quot;3&quot; unique_id=&quot;10716&quot;&gt;&lt;property id=&quot;20148&quot; value=&quot;5&quot;/&gt;&lt;property id=&quot;20300&quot; value=&quot;Slide 33&quot;/&gt;&lt;property id=&quot;20307&quot; value=&quot;1039&quot;/&gt;&lt;/object&gt;&lt;object type=&quot;3&quot; unique_id=&quot;10717&quot;&gt;&lt;property id=&quot;20148&quot; value=&quot;5&quot;/&gt;&lt;property id=&quot;20300&quot; value=&quot;Slide 34 - &amp;quot;STAGE 2: READY to QUIT&amp;#x0D;&amp;#x0A;Discuss Key Issues (cont’d)&amp;quot;&quot;/&gt;&lt;property id=&quot;20307&quot; value=&quot;1040&quot;/&gt;&lt;/object&gt;&lt;object type=&quot;3&quot; unique_id=&quot;10718&quot;&gt;&lt;property id=&quot;20148&quot; value=&quot;5&quot;/&gt;&lt;property id=&quot;20300&quot; value=&quot;Slide 35 - &amp;quot;STAGE 2: READY to QUIT&amp;#x0D;&amp;#x0A;Discuss Key Issues (cont’d)&amp;quot;&quot;/&gt;&lt;property id=&quot;20307&quot; value=&quot;1041&quot;/&gt;&lt;/object&gt;&lt;object type=&quot;3&quot; unique_id=&quot;10719&quot;&gt;&lt;property id=&quot;20148&quot; value=&quot;5&quot;/&gt;&lt;property id=&quot;20300&quot; value=&quot;Slide 36 - &amp;quot;STAGE 2: READY to QUIT&amp;#x0D;&amp;#x0A;Facilitate Quitting Process&amp;quot;&quot;/&gt;&lt;property id=&quot;20307&quot; value=&quot;1042&quot;/&gt;&lt;/object&gt;&lt;object type=&quot;3&quot; unique_id=&quot;10720&quot;&gt;&lt;property id=&quot;20148&quot; value=&quot;5&quot;/&gt;&lt;property id=&quot;20300&quot; value=&quot;Slide 37 - &amp;quot;STAGE 2: READY to QUIT&amp;#x0D;&amp;#x0A;Facilitate Quitting Process (cont’d)&amp;quot;&quot;/&gt;&lt;property id=&quot;20307&quot; value=&quot;1043&quot;/&gt;&lt;/object&gt;&lt;object type=&quot;3&quot; unique_id=&quot;10721&quot;&gt;&lt;property id=&quot;20148&quot; value=&quot;5&quot;/&gt;&lt;property id=&quot;20300&quot; value=&quot;Slide 38 - &amp;quot;STAGE 2: READY to QUIT&amp;#x0D;&amp;#x0A;Facilitate Quitting Process (cont’d)&amp;quot;&quot;/&gt;&lt;property id=&quot;20307&quot; value=&quot;1044&quot;/&gt;&lt;/object&gt;&lt;object type=&quot;3&quot; unique_id=&quot;10722&quot;&gt;&lt;property id=&quot;20148&quot; value=&quot;5&quot;/&gt;&lt;property id=&quot;20300&quot; value=&quot;Slide 39 - &amp;quot;STAGE 2: READY to QUIT&amp;#x0D;&amp;#x0A;Facilitate Quitting Process (cont’d)&amp;quot;&quot;/&gt;&lt;property id=&quot;20307&quot; value=&quot;1045&quot;/&gt;&lt;/object&gt;&lt;object type=&quot;3&quot; unique_id=&quot;10723&quot;&gt;&lt;property id=&quot;20148&quot; value=&quot;5&quot;/&gt;&lt;property id=&quot;20300&quot; value=&quot;Slide 40 - &amp;quot;STAGE 2: READY to QUIT&amp;#x0D;&amp;#x0A;Facilitate Quitting Process (cont’d)&amp;quot;&quot;/&gt;&lt;property id=&quot;20307&quot; value=&quot;1046&quot;/&gt;&lt;/object&gt;&lt;object type=&quot;3&quot; unique_id=&quot;10724&quot;&gt;&lt;property id=&quot;20148&quot; value=&quot;5&quot;/&gt;&lt;property id=&quot;20300&quot; value=&quot;Slide 41 - &amp;quot;STAGE 2: READY to QUIT&amp;#x0D;&amp;#x0A;Facilitate Quitting Process (cont’d)&amp;quot;&quot;/&gt;&lt;property id=&quot;20307&quot; value=&quot;1047&quot;/&gt;&lt;/object&gt;&lt;object type=&quot;3&quot; unique_id=&quot;10725&quot;&gt;&lt;property id=&quot;20148&quot; value=&quot;5&quot;/&gt;&lt;property id=&quot;20300&quot; value=&quot;Slide 42 - &amp;quot;STAGE 2: READY to QUIT&amp;#x0D;&amp;#x0A;Facilitate Quitting Process (cont’d)&amp;quot;&quot;/&gt;&lt;property id=&quot;20307&quot; value=&quot;1048&quot;/&gt;&lt;/object&gt;&lt;object type=&quot;3&quot; unique_id=&quot;10726&quot;&gt;&lt;property id=&quot;20148&quot; value=&quot;5&quot;/&gt;&lt;property id=&quot;20300&quot; value=&quot;Slide 43 - &amp;quot;STAGE 2: READY to QUIT&amp;#x0D;&amp;#x0A;A Demonstration&amp;quot;&quot;/&gt;&lt;property id=&quot;20307&quot; value=&quot;1049&quot;/&gt;&lt;/object&gt;&lt;object type=&quot;3&quot; unique_id=&quot;10727&quot;&gt;&lt;property id=&quot;20148&quot; value=&quot;5&quot;/&gt;&lt;property id=&quot;20300&quot; value=&quot;Slide 44&quot;/&gt;&lt;property id=&quot;20307&quot; value=&quot;1050&quot;/&gt;&lt;/object&gt;&lt;object type=&quot;3&quot; unique_id=&quot;10729&quot;&gt;&lt;property id=&quot;20148&quot; value=&quot;5&quot;/&gt;&lt;property id=&quot;20300&quot; value=&quot;Slide 45 - &amp;quot;STAGE 3: RECENT QUITTERS&amp;#x0D;&amp;#x0A;Evaluate the Quit Attempt&amp;quot;&quot;/&gt;&lt;property id=&quot;20307&quot; value=&quot;1052&quot;/&gt;&lt;/object&gt;&lt;object type=&quot;3&quot; unique_id=&quot;10730&quot;&gt;&lt;property id=&quot;20148&quot; value=&quot;5&quot;/&gt;&lt;property id=&quot;20300&quot; value=&quot;Slide 46 - &amp;quot;STAGE 3: RECENT QUITTERS&amp;#x0D;&amp;#x0A;Facilitate Quitting Process&amp;quot;&quot;/&gt;&lt;property id=&quot;20307&quot; value=&quot;1053&quot;/&gt;&lt;/object&gt;&lt;object type=&quot;3&quot; unique_id=&quot;10731&quot;&gt;&lt;property id=&quot;20148&quot; value=&quot;5&quot;/&gt;&lt;property id=&quot;20300&quot; value=&quot;Slide 47 - &amp;quot;STAGE 3: RECENT QUITTER&amp;#x0D;&amp;#x0A;A Demonstration&amp;quot;&quot;/&gt;&lt;property id=&quot;20307&quot; value=&quot;1054&quot;/&gt;&lt;/object&gt;&lt;object type=&quot;3&quot; unique_id=&quot;10732&quot;&gt;&lt;property id=&quot;20148&quot; value=&quot;5&quot;/&gt;&lt;property id=&quot;20300&quot; value=&quot;Slide 48&quot;/&gt;&lt;property id=&quot;20307&quot; value=&quot;1055&quot;/&gt;&lt;/object&gt;&lt;object type=&quot;3&quot; unique_id=&quot;10733&quot;&gt;&lt;property id=&quot;20148&quot; value=&quot;5&quot;/&gt;&lt;property id=&quot;20300&quot; value=&quot;Slide 49&quot;/&gt;&lt;property id=&quot;20307&quot; value=&quot;1056&quot;/&gt;&lt;/object&gt;&lt;object type=&quot;3&quot; unique_id=&quot;10734&quot;&gt;&lt;property id=&quot;20148&quot; value=&quot;5&quot;/&gt;&lt;property id=&quot;20300&quot; value=&quot;Slide 50 - &amp;quot;STAGE 4: &amp;#x0D;&amp;#x0A;FORMER TOBACCO USERS&amp;quot;&quot;/&gt;&lt;property id=&quot;20307&quot; value=&quot;1057&quot;/&gt;&lt;/object&gt;&lt;object type=&quot;3&quot; unique_id=&quot;10738&quot;&gt;&lt;property id=&quot;20148&quot; value=&quot;5&quot;/&gt;&lt;property id=&quot;20300&quot; value=&quot;Slide 51 - &amp;quot;BRIEF COUNSELING: &amp;#x0D;&amp;#x0A;ASK, ADVISE, REFER (cont’d)&amp;quot;&quot;/&gt;&lt;property id=&quot;20307&quot; value=&quot;1061&quot;/&gt;&lt;/object&gt;&lt;object type=&quot;3&quot; unique_id=&quot;10739&quot;&gt;&lt;property id=&quot;20148&quot; value=&quot;5&quot;/&gt;&lt;property id=&quot;20300&quot; value=&quot;Slide 52 - &amp;quot;WHAT ARE &amp;#x0D;&amp;#x0A;“TOBACCO QUITLINES”?&amp;quot;&quot;/&gt;&lt;property id=&quot;20307&quot; value=&quot;1062&quot;/&gt;&lt;/object&gt;&lt;object type=&quot;3&quot; unique_id=&quot;10748&quot;&gt;&lt;property id=&quot;20148&quot; value=&quot;5&quot;/&gt;&lt;property id=&quot;20300&quot; value=&quot;Slide 53 - &amp;quot;METHODS for QUITTING&amp;quot;&quot;/&gt;&lt;property id=&quot;20307&quot; value=&quot;1071&quot;/&gt;&lt;/object&gt;&lt;object type=&quot;3&quot; unique_id=&quot;10749&quot;&gt;&lt;property id=&quot;20148&quot; value=&quot;5&quot;/&gt;&lt;property id=&quot;20300&quot; value=&quot;Slide 54 - &amp;quot;NONPHARMACOLOGIC METHODS&amp;quot;&quot;/&gt;&lt;property id=&quot;20307&quot; value=&quot;1072&quot;/&gt;&lt;/object&gt;&lt;object type=&quot;3&quot; unique_id=&quot;10750&quot;&gt;&lt;property id=&quot;20148&quot; value=&quot;5&quot;/&gt;&lt;property id=&quot;20300&quot; value=&quot;Slide 55 - &amp;quot;NONPHARMACOLOGIC METHODS (cont’d)&amp;quot;&quot;/&gt;&lt;property id=&quot;20307&quot; value=&quot;1073&quot;/&gt;&lt;/object&gt;&lt;object type=&quot;3&quot; unique_id=&quot;10751&quot;&gt;&lt;property id=&quot;20148&quot; value=&quot;5&quot;/&gt;&lt;property id=&quot;20300&quot; value=&quot;Slide 56 - &amp;quot;PHARMACOLOGIC METHODS: &amp;#x0D;&amp;#x0A;FIRST-LINE THERAPIES&amp;quot;&quot;/&gt;&lt;property id=&quot;20307&quot; value=&quot;1074&quot;/&gt;&lt;/object&gt;&lt;object type=&quot;3&quot; unique_id=&quot;10752&quot;&gt;&lt;property id=&quot;20148&quot; value=&quot;5&quot;/&gt;&lt;property id=&quot;20300&quot; value=&quot;Slide 57 - &amp;quot;PHARMACOTHERAPY&amp;quot;&quot;/&gt;&lt;property id=&quot;20307&quot; value=&quot;1075&quot;/&gt;&lt;/object&gt;&lt;object type=&quot;3&quot; unique_id=&quot;10753&quot;&gt;&lt;property id=&quot;20148&quot; value=&quot;5&quot;/&gt;&lt;property id=&quot;20300&quot; value=&quot;Slide 58 - &amp;quot;PHARMACOTHERAPY: &amp;#x0D;&amp;#x0A;USE in PREGNANCY&amp;quot;&quot;/&gt;&lt;property id=&quot;20307&quot; value=&quot;1076&quot;/&gt;&lt;/object&gt;&lt;object type=&quot;3&quot; unique_id=&quot;10754&quot;&gt;&lt;property id=&quot;20148&quot; value=&quot;5&quot;/&gt;&lt;property id=&quot;20300&quot; value=&quot;Slide 59 - &amp;quot;PHARMACOTHERAPY: &amp;#x0D;&amp;#x0A;OTHER SPECIAL POPULATIONS&amp;quot;&quot;/&gt;&lt;property id=&quot;20307&quot; value=&quot;1077&quot;/&gt;&lt;/object&gt;&lt;object type=&quot;3&quot; unique_id=&quot;10755&quot;&gt;&lt;property id=&quot;20148&quot; value=&quot;5&quot;/&gt;&lt;property id=&quot;20300&quot; value=&quot;Slide 60 - &amp;quot;NRT: RATIONALE for USE&amp;quot;&quot;/&gt;&lt;property id=&quot;20307&quot; value=&quot;1078&quot;/&gt;&lt;/object&gt;&lt;object type=&quot;3&quot; unique_id=&quot;10756&quot;&gt;&lt;property id=&quot;20148&quot; value=&quot;5&quot;/&gt;&lt;property id=&quot;20300&quot; value=&quot;Slide 61 - &amp;quot;NRT: PRODUCTS&amp;quot;&quot;/&gt;&lt;property id=&quot;20307&quot; value=&quot;1079&quot;/&gt;&lt;/object&gt;&lt;object type=&quot;3&quot; unique_id=&quot;10757&quot;&gt;&lt;property id=&quot;20148&quot; value=&quot;5&quot;/&gt;&lt;property id=&quot;20300&quot; value=&quot;Slide 62 - &amp;quot;PLASMA NICOTINE CONCENTRATIONS for NICOTINE-CONTAINING PRODUCTS&amp;quot;&quot;/&gt;&lt;property id=&quot;20307&quot; value=&quot;1080&quot;/&gt;&lt;/object&gt;&lt;object type=&quot;3&quot; unique_id=&quot;10758&quot;&gt;&lt;property id=&quot;20148&quot; value=&quot;5&quot;/&gt;&lt;property id=&quot;20300&quot; value=&quot;Slide 63 - &amp;quot;NRT: PRECAUTIONS&amp;quot;&quot;/&gt;&lt;property id=&quot;20307&quot; value=&quot;1081&quot;/&gt;&lt;/object&gt;&lt;object type=&quot;3&quot; unique_id=&quot;10759&quot;&gt;&lt;property id=&quot;20148&quot; value=&quot;5&quot;/&gt;&lt;property id=&quot;20300&quot; value=&quot;Slide 64 - &amp;quot;NICOTINE GUM&amp;#x0D;&amp;#x0A;Nicorette (GlaxoSmithKline); generics&amp;quot;&quot;/&gt;&lt;property id=&quot;20307&quot; value=&quot;1082&quot;/&gt;&lt;/object&gt;&lt;object type=&quot;3&quot; unique_id=&quot;10760&quot;&gt;&lt;property id=&quot;20148&quot; value=&quot;5&quot;/&gt;&lt;property id=&quot;20300&quot; value=&quot;Slide 65 - &amp;quot;NICOTINE GUM: DOSING &amp;quot;&quot;/&gt;&lt;property id=&quot;20307&quot; value=&quot;1083&quot;/&gt;&lt;/object&gt;&lt;object type=&quot;3&quot; unique_id=&quot;10761&quot;&gt;&lt;property id=&quot;20148&quot; value=&quot;5&quot;/&gt;&lt;property id=&quot;20300&quot; value=&quot;Slide 66 - &amp;quot;NICOTINE GUM: DOSING (cont’d)&amp;quot;&quot;/&gt;&lt;property id=&quot;20307&quot; value=&quot;1084&quot;/&gt;&lt;/object&gt;&lt;object type=&quot;3&quot; unique_id=&quot;10762&quot;&gt;&lt;property id=&quot;20148&quot; value=&quot;5&quot;/&gt;&lt;property id=&quot;20300&quot; value=&quot;Slide 67 - &amp;quot;NICOTINE GUM: &amp;#x0D;&amp;#x0A;DIRECTIONS for USE&amp;quot;&quot;/&gt;&lt;property id=&quot;20307&quot; value=&quot;1085&quot;/&gt;&lt;/object&gt;&lt;object type=&quot;3&quot; unique_id=&quot;10763&quot;&gt;&lt;property id=&quot;20148&quot; value=&quot;5&quot;/&gt;&lt;property id=&quot;20300&quot; value=&quot;Slide 68 - &amp;quot;NICOTINE GUM: &amp;#x0D;&amp;#x0A;CHEWING TECHNIQUE SUMMARY&amp;quot;&quot;/&gt;&lt;property id=&quot;20307&quot; value=&quot;1086&quot;/&gt;&lt;/object&gt;&lt;object type=&quot;3&quot; unique_id=&quot;10764&quot;&gt;&lt;property id=&quot;20148&quot; value=&quot;5&quot;/&gt;&lt;property id=&quot;20300&quot; value=&quot;Slide 69 - &amp;quot;NICOTINE GUM: ADDITIONAL PATIENT EDUCATION&amp;quot;&quot;/&gt;&lt;property id=&quot;20307&quot; value=&quot;1087&quot;/&gt;&lt;/object&gt;&lt;object type=&quot;3&quot; unique_id=&quot;10765&quot;&gt;&lt;property id=&quot;20148&quot; value=&quot;5&quot;/&gt;&lt;property id=&quot;20300&quot; value=&quot;Slide 70 - &amp;quot;NICOTINE GUM:&amp;#x0D;&amp;#x0A;ADD’L PATIENT EDUCATION (cont’d)&amp;quot;&quot;/&gt;&lt;property id=&quot;20307&quot; value=&quot;1088&quot;/&gt;&lt;/object&gt;&lt;object type=&quot;3&quot; unique_id=&quot;10766&quot;&gt;&lt;property id=&quot;20148&quot; value=&quot;5&quot;/&gt;&lt;property id=&quot;20300&quot; value=&quot;Slide 71 - &amp;quot;NICOTINE GUM:&amp;#x0D;&amp;#x0A;ADD’L PATIENT EDUCATION (cont’d)&amp;quot;&quot;/&gt;&lt;property id=&quot;20307&quot; value=&quot;1089&quot;/&gt;&lt;/object&gt;&lt;object type=&quot;3&quot; unique_id=&quot;10767&quot;&gt;&lt;property id=&quot;20148&quot; value=&quot;5&quot;/&gt;&lt;property id=&quot;20300&quot; value=&quot;Slide 72 - &amp;quot;NICOTINE GUM: SUMMARY&amp;quot;&quot;/&gt;&lt;property id=&quot;20307&quot; value=&quot;1090&quot;/&gt;&lt;/object&gt;&lt;object type=&quot;3&quot; unique_id=&quot;10768&quot;&gt;&lt;property id=&quot;20148&quot; value=&quot;5&quot;/&gt;&lt;property id=&quot;20300&quot; value=&quot;Slide 73 - &amp;quot;NICOTINE LOZENGE&amp;#x0D;&amp;#x0A;Nicorette Lozenge and Nicorette Mini Lozenge (GlaxoSmithKline); generics&amp;quot;&quot;/&gt;&lt;property id=&quot;20307&quot; value=&quot;1091&quot;/&gt;&lt;/object&gt;&lt;object type=&quot;3&quot; unique_id=&quot;10769&quot;&gt;&lt;property id=&quot;20148&quot; value=&quot;5&quot;/&gt;&lt;property id=&quot;20300&quot; value=&quot;Slide 74 - &amp;quot;NICOTINE LOZENGE: DOSING &amp;quot;&quot;/&gt;&lt;property id=&quot;20307&quot; value=&quot;1092&quot;/&gt;&lt;/object&gt;&lt;object type=&quot;3&quot; unique_id=&quot;10770&quot;&gt;&lt;property id=&quot;20148&quot; value=&quot;5&quot;/&gt;&lt;property id=&quot;20300&quot; value=&quot;Slide 75 - &amp;quot;NICOTINE LOZENGE: &amp;#x0D;&amp;#x0A;DOSING (cont’d)&amp;quot;&quot;/&gt;&lt;property id=&quot;20307&quot; value=&quot;1093&quot;/&gt;&lt;/object&gt;&lt;object type=&quot;3&quot; unique_id=&quot;10771&quot;&gt;&lt;property id=&quot;20148&quot; value=&quot;5&quot;/&gt;&lt;property id=&quot;20300&quot; value=&quot;Slide 76 - &amp;quot;NICOTINE LOZENGE: &amp;#x0D;&amp;#x0A;DIRECTIONS for USE&amp;quot;&quot;/&gt;&lt;property id=&quot;20307&quot; value=&quot;1094&quot;/&gt;&lt;/object&gt;&lt;object type=&quot;3&quot; unique_id=&quot;10772&quot;&gt;&lt;property id=&quot;20148&quot; value=&quot;5&quot;/&gt;&lt;property id=&quot;20300&quot; value=&quot;Slide 77 - &amp;quot;NICOTINE LOZENGE: ADDITIONAL PATIENT EDUCATION&amp;quot;&quot;/&gt;&lt;property id=&quot;20307&quot; value=&quot;1095&quot;/&gt;&lt;/object&gt;&lt;object type=&quot;3&quot; unique_id=&quot;10773&quot;&gt;&lt;property id=&quot;20148&quot; value=&quot;5&quot;/&gt;&lt;property id=&quot;20300&quot; value=&quot;Slide 78 - &amp;quot;NICOTINE LOZENGE:&amp;#x0D;&amp;#x0A;ADD’L PATIENT EDUCATION (cont’d)&amp;quot;&quot;/&gt;&lt;property id=&quot;20307&quot; value=&quot;1096&quot;/&gt;&lt;/object&gt;&lt;object type=&quot;3&quot; unique_id=&quot;10774&quot;&gt;&lt;property id=&quot;20148&quot; value=&quot;5&quot;/&gt;&lt;property id=&quot;20300&quot; value=&quot;Slide 79 - &amp;quot;NICOTINE LOZENGE: SUMMARY&amp;quot;&quot;/&gt;&lt;property id=&quot;20307&quot; value=&quot;1097&quot;/&gt;&lt;/object&gt;&lt;object type=&quot;3&quot; unique_id=&quot;10775&quot;&gt;&lt;property id=&quot;20148&quot; value=&quot;5&quot;/&gt;&lt;property id=&quot;20300&quot; value=&quot;Slide 80 - &amp;quot;TRANSDERMAL NICOTINE PATCH&amp;#x0D;&amp;#x0A;NicoDerm CQ (GlaxoSmithKline); generic&amp;quot;&quot;/&gt;&lt;property id=&quot;20307&quot; value=&quot;1098&quot;/&gt;&lt;/object&gt;&lt;object type=&quot;3&quot; unique_id=&quot;10776&quot;&gt;&lt;property id=&quot;20148&quot; value=&quot;5&quot;/&gt;&lt;property id=&quot;20300&quot; value=&quot;Slide 81 - &amp;quot;TRANSDERMAL NICOTINE PATCH:&amp;#x0D;&amp;#x0A;PREPARATION COMPARISON&amp;quot;&quot;/&gt;&lt;property id=&quot;20307&quot; value=&quot;1099&quot;/&gt;&lt;/object&gt;&lt;object type=&quot;3&quot; unique_id=&quot;10777&quot;&gt;&lt;property id=&quot;20148&quot; value=&quot;5&quot;/&gt;&lt;property id=&quot;20300&quot; value=&quot;Slide 82 - &amp;quot;TRANSDERMAL NICOTINE PATCH: DOSING&amp;quot;&quot;/&gt;&lt;property id=&quot;20307&quot; value=&quot;1100&quot;/&gt;&lt;/object&gt;&lt;object type=&quot;3&quot; unique_id=&quot;10778&quot;&gt;&lt;property id=&quot;20148&quot; value=&quot;5&quot;/&gt;&lt;property id=&quot;20300&quot; value=&quot;Slide 83 - &amp;quot;TRANSDERMAL NICOTINE PATCH:&amp;#x0D;&amp;#x0A;DIRECTIONS for USE&amp;quot;&quot;/&gt;&lt;property id=&quot;20307&quot; value=&quot;1101&quot;/&gt;&lt;/object&gt;&lt;object type=&quot;3&quot; unique_id=&quot;10779&quot;&gt;&lt;property id=&quot;20148&quot; value=&quot;5&quot;/&gt;&lt;property id=&quot;20300&quot; value=&quot;Slide 84 - &amp;quot;TRANSDERMAL NICOTINE PATCH:&amp;#x0D;&amp;#x0A;DIRECTIONS for USE (cont’d)&amp;quot;&quot;/&gt;&lt;property id=&quot;20307&quot; value=&quot;1102&quot;/&gt;&lt;/object&gt;&lt;object type=&quot;3&quot; unique_id=&quot;10780&quot;&gt;&lt;property id=&quot;20148&quot; value=&quot;5&quot;/&gt;&lt;property id=&quot;20300&quot; value=&quot;Slide 85 - &amp;quot;TRANSDERMAL NICOTINE PATCH:&amp;#x0D;&amp;#x0A;DIRECTIONS for USE (cont’d)&amp;quot;&quot;/&gt;&lt;property id=&quot;20307&quot; value=&quot;1103&quot;/&gt;&lt;/object&gt;&lt;object type=&quot;3&quot; unique_id=&quot;10781&quot;&gt;&lt;property id=&quot;20148&quot; value=&quot;5&quot;/&gt;&lt;property id=&quot;20300&quot; value=&quot;Slide 86 - &amp;quot;TRANSDERMAL NICOTINE PATCH:&amp;#x0D;&amp;#x0A;DIRECTIONS for USE (cont’d)&amp;quot;&quot;/&gt;&lt;property id=&quot;20307&quot; value=&quot;1104&quot;/&gt;&lt;/object&gt;&lt;object type=&quot;3&quot; unique_id=&quot;10782&quot;&gt;&lt;property id=&quot;20148&quot; value=&quot;5&quot;/&gt;&lt;property id=&quot;20300&quot; value=&quot;Slide 87 - &amp;quot;TRANSDERMAL NICOTINE PATCH:&amp;#x0D;&amp;#x0A;ADDITIONAL PATIENT EDUCATION&amp;quot;&quot;/&gt;&lt;property id=&quot;20307&quot; value=&quot;1105&quot;/&gt;&lt;/object&gt;&lt;object type=&quot;3&quot; unique_id=&quot;10783&quot;&gt;&lt;property id=&quot;20148&quot; value=&quot;5&quot;/&gt;&lt;property id=&quot;20300&quot; value=&quot;Slide 88 - &amp;quot;TRANSDERMAL NICOTINE PATCH:&amp;#x0D;&amp;#x0A;ADD’L PATIENT EDUCATION (cont’d)&amp;quot;&quot;/&gt;&lt;property id=&quot;20307&quot; value=&quot;1106&quot;/&gt;&lt;/object&gt;&lt;object type=&quot;3&quot; unique_id=&quot;10784&quot;&gt;&lt;property id=&quot;20148&quot; value=&quot;5&quot;/&gt;&lt;property id=&quot;20300&quot; value=&quot;Slide 89 - &amp;quot;TRANSDERMAL NICOTINE PATCH:&amp;#x0D;&amp;#x0A;ADD’L PATIENT EDUCATION (cont’d)&amp;quot;&quot;/&gt;&lt;property id=&quot;20307&quot; value=&quot;1107&quot;/&gt;&lt;/object&gt;&lt;object type=&quot;3&quot; unique_id=&quot;10785&quot;&gt;&lt;property id=&quot;20148&quot; value=&quot;5&quot;/&gt;&lt;property id=&quot;20300&quot; value=&quot;Slide 90 - &amp;quot;TRANSDERMAL NICOTINE PATCH: SUMMARY&amp;quot;&quot;/&gt;&lt;property id=&quot;20307&quot; value=&quot;1108&quot;/&gt;&lt;/object&gt;&lt;object type=&quot;3&quot; unique_id=&quot;10786&quot;&gt;&lt;property id=&quot;20148&quot; value=&quot;5&quot;/&gt;&lt;property id=&quot;20300&quot; value=&quot;Slide 91 - &amp;quot;NICOTINE NASAL SPRAY&amp;#x0D;&amp;#x0A;Nicotrol NS (Pfizer)&amp;quot;&quot;/&gt;&lt;property id=&quot;20307&quot; value=&quot;1109&quot;/&gt;&lt;/object&gt;&lt;object type=&quot;3&quot; unique_id=&quot;10787&quot;&gt;&lt;property id=&quot;20148&quot; value=&quot;5&quot;/&gt;&lt;property id=&quot;20300&quot; value=&quot;Slide 92 - &amp;quot;NICOTINE NASAL SPRAY:&amp;#x0D;&amp;#x0A;DOSING &amp;amp; ADMINISTRATION&amp;quot;&quot;/&gt;&lt;property id=&quot;20307&quot; value=&quot;1110&quot;/&gt;&lt;/object&gt;&lt;object type=&quot;3&quot; unique_id=&quot;10788&quot;&gt;&lt;property id=&quot;20148&quot; value=&quot;5&quot;/&gt;&lt;property id=&quot;20300&quot; value=&quot;Slide 93 - &amp;quot;NICOTINE NASAL SPRAY: DIRECTIONS for USE&amp;quot;&quot;/&gt;&lt;property id=&quot;20307&quot; value=&quot;1111&quot;/&gt;&lt;/object&gt;&lt;object type=&quot;3&quot; unique_id=&quot;10789&quot;&gt;&lt;property id=&quot;20148&quot; value=&quot;5&quot;/&gt;&lt;property id=&quot;20300&quot; value=&quot;Slide 94 - &amp;quot;NICOTINE NASAL SPRAY: DIRECTIONS for USE (cont’d)&amp;quot;&quot;/&gt;&lt;property id=&quot;20307&quot; value=&quot;1112&quot;/&gt;&lt;/object&gt;&lt;object type=&quot;3&quot; unique_id=&quot;10790&quot;&gt;&lt;property id=&quot;20148&quot; value=&quot;5&quot;/&gt;&lt;property id=&quot;20300&quot; value=&quot;Slide 95 - &amp;quot;NICOTINE NASAL SPRAY:&amp;#x0D;&amp;#x0A;DIRECTIONS for USE (cont’d)&amp;quot;&quot;/&gt;&lt;property id=&quot;20307&quot; value=&quot;1113&quot;/&gt;&lt;/object&gt;&lt;object type=&quot;3&quot; unique_id=&quot;10791&quot;&gt;&lt;property id=&quot;20148&quot; value=&quot;5&quot;/&gt;&lt;property id=&quot;20300&quot; value=&quot;Slide 96 - &amp;quot;NICOTINE NASAL SPRAY:&amp;#x0D;&amp;#x0A;ADDITIONAL PATIENT EDUCATION&amp;quot;&quot;/&gt;&lt;property id=&quot;20307&quot; value=&quot;1114&quot;/&gt;&lt;/object&gt;&lt;object type=&quot;3&quot; unique_id=&quot;10792&quot;&gt;&lt;property id=&quot;20148&quot; value=&quot;5&quot;/&gt;&lt;property id=&quot;20300&quot; value=&quot;Slide 97 - &amp;quot;NICOTINE NASAL SPRAY:&amp;#x0D;&amp;#x0A;SUMMARY&amp;quot;&quot;/&gt;&lt;property id=&quot;20307&quot; value=&quot;1115&quot;/&gt;&lt;/object&gt;&lt;object type=&quot;3&quot; unique_id=&quot;10793&quot;&gt;&lt;property id=&quot;20148&quot; value=&quot;5&quot;/&gt;&lt;property id=&quot;20300&quot; value=&quot;Slide 98 - &amp;quot;NICOTINE INHALER&amp;#x0D;&amp;#x0A;Nicotrol Inhaler (Pfizer)&amp;quot;&quot;/&gt;&lt;property id=&quot;20307&quot; value=&quot;1116&quot;/&gt;&lt;/object&gt;&lt;object type=&quot;3&quot; unique_id=&quot;10794&quot;&gt;&lt;property id=&quot;20148&quot; value=&quot;5&quot;/&gt;&lt;property id=&quot;20300&quot; value=&quot;Slide 99 - &amp;quot;NICOTINE INHALER: DOSING&amp;quot;&quot;/&gt;&lt;property id=&quot;20307&quot; value=&quot;1117&quot;/&gt;&lt;/object&gt;&lt;object type=&quot;3&quot; unique_id=&quot;10795&quot;&gt;&lt;property id=&quot;20148&quot; value=&quot;5&quot;/&gt;&lt;property id=&quot;20300&quot; value=&quot;Slide 100 - &amp;quot;NICOTINE INHALER:&amp;#x0D;&amp;#x0A;SCHEMATIC DIAGRAM&amp;quot;&quot;/&gt;&lt;property id=&quot;20307&quot; value=&quot;1118&quot;/&gt;&lt;/object&gt;&lt;object type=&quot;3&quot; unique_id=&quot;10796&quot;&gt;&lt;property id=&quot;20148&quot; value=&quot;5&quot;/&gt;&lt;property id=&quot;20300&quot; value=&quot;Slide 101 - &amp;quot;NICOTINE INHALER:&amp;#x0D;&amp;#x0A;DIRECTIONS for USE&amp;quot;&quot;/&gt;&lt;property id=&quot;20307&quot; value=&quot;1119&quot;/&gt;&lt;/object&gt;&lt;object type=&quot;3&quot; unique_id=&quot;10797&quot;&gt;&lt;property id=&quot;20148&quot; value=&quot;5&quot;/&gt;&lt;property id=&quot;20300&quot; value=&quot;Slide 102 - &amp;quot;NICOTINE INHALER:&amp;#x0D;&amp;#x0A;DIRECTIONS for USE (cont’d)&amp;quot;&quot;/&gt;&lt;property id=&quot;20307&quot; value=&quot;1120&quot;/&gt;&lt;/object&gt;&lt;object type=&quot;3&quot; unique_id=&quot;10798&quot;&gt;&lt;property id=&quot;20148&quot; value=&quot;5&quot;/&gt;&lt;property id=&quot;20300&quot; value=&quot;Slide 103 - &amp;quot;NICOTINE INHALER:&amp;#x0D;&amp;#x0A;DIRECTIONS for USE (cont’d)&amp;quot;&quot;/&gt;&lt;property id=&quot;20307&quot; value=&quot;1121&quot;/&gt;&lt;/object&gt;&lt;object type=&quot;3&quot; unique_id=&quot;10799&quot;&gt;&lt;property id=&quot;20148&quot; value=&quot;5&quot;/&gt;&lt;property id=&quot;20300&quot; value=&quot;Slide 104 - &amp;quot;NICOTINE INHALER:&amp;#x0D;&amp;#x0A;DIRECTIONS for USE (cont’d)&amp;quot;&quot;/&gt;&lt;property id=&quot;20307&quot; value=&quot;1122&quot;/&gt;&lt;/object&gt;&lt;object type=&quot;3&quot; unique_id=&quot;10800&quot;&gt;&lt;property id=&quot;20148&quot; value=&quot;5&quot;/&gt;&lt;property id=&quot;20300&quot; value=&quot;Slide 105 - &amp;quot;NICOTINE INHALER:&amp;#x0D;&amp;#x0A;DIRECTIONS for USE (cont’d)&amp;quot;&quot;/&gt;&lt;property id=&quot;20307&quot; value=&quot;1123&quot;/&gt;&lt;/object&gt;&lt;object type=&quot;3&quot; unique_id=&quot;10801&quot;&gt;&lt;property id=&quot;20148&quot; value=&quot;5&quot;/&gt;&lt;property id=&quot;20300&quot; value=&quot;Slide 106 - &amp;quot;NICOTINE INHALER:&amp;#x0D;&amp;#x0A;ADDITIONAL PATIENT EDUCATION&amp;quot;&quot;/&gt;&lt;property id=&quot;20307&quot; value=&quot;1124&quot;/&gt;&lt;/object&gt;&lt;object type=&quot;3&quot; unique_id=&quot;10802&quot;&gt;&lt;property id=&quot;20148&quot; value=&quot;5&quot;/&gt;&lt;property id=&quot;20300&quot; value=&quot;Slide 107 - &amp;quot;NICOTINE INHALER:&amp;#x0D;&amp;#x0A;ADD’L PATIENT EDUCATION (cont’d)&amp;quot;&quot;/&gt;&lt;property id=&quot;20307&quot; value=&quot;1125&quot;/&gt;&lt;/object&gt;&lt;object type=&quot;3&quot; unique_id=&quot;10803&quot;&gt;&lt;property id=&quot;20148&quot; value=&quot;5&quot;/&gt;&lt;property id=&quot;20300&quot; value=&quot;Slide 108 - &amp;quot;NICOTINE INHALER: SUMMARY&amp;quot;&quot;/&gt;&lt;property id=&quot;20307&quot; value=&quot;1126&quot;/&gt;&lt;/object&gt;&lt;object type=&quot;3&quot; unique_id=&quot;10804&quot;&gt;&lt;property id=&quot;20148&quot; value=&quot;5&quot;/&gt;&lt;property id=&quot;20300&quot; value=&quot;Slide 109 - &amp;quot;BUPROPION SR &amp;#x0D;&amp;#x0A;Zyban (GlaxoSmithKline); generic&amp;quot;&quot;/&gt;&lt;property id=&quot;20307&quot; value=&quot;1127&quot;/&gt;&lt;/object&gt;&lt;object type=&quot;3&quot; unique_id=&quot;10805&quot;&gt;&lt;property id=&quot;20148&quot; value=&quot;5&quot;/&gt;&lt;property id=&quot;20300&quot; value=&quot;Slide 110 - &amp;quot;BUPROPION:&amp;#x0D;&amp;#x0A;MECHANISM of ACTION&amp;quot;&quot;/&gt;&lt;property id=&quot;20307&quot; value=&quot;1128&quot;/&gt;&lt;/object&gt;&lt;object type=&quot;3&quot; unique_id=&quot;10806&quot;&gt;&lt;property id=&quot;20148&quot; value=&quot;5&quot;/&gt;&lt;property id=&quot;20300&quot; value=&quot;Slide 111 - &amp;quot;BUPROPION:&amp;#x0D;&amp;#x0A;PHARMACOKINETICS&amp;quot;&quot;/&gt;&lt;property id=&quot;20307&quot; value=&quot;1129&quot;/&gt;&lt;/object&gt;&lt;object type=&quot;3&quot; unique_id=&quot;10807&quot;&gt;&lt;property id=&quot;20148&quot; value=&quot;5&quot;/&gt;&lt;property id=&quot;20300&quot; value=&quot;Slide 112 - &amp;quot;BUPROPION:&amp;#x0D;&amp;#x0A;CONTRAINDICATIONS&amp;quot;&quot;/&gt;&lt;property id=&quot;20307&quot; value=&quot;1130&quot;/&gt;&lt;/object&gt;&lt;object type=&quot;3&quot; unique_id=&quot;10808&quot;&gt;&lt;property id=&quot;20148&quot; value=&quot;5&quot;/&gt;&lt;property id=&quot;20300&quot; value=&quot;Slide 113 - &amp;quot;&amp;#x0D;&amp;#x0A;BUPROPION:&amp;#x0D;&amp;#x0A;WARNINGS and PRECAUTIONS&amp;quot;&quot;/&gt;&lt;property id=&quot;20307&quot; value=&quot;1131&quot;/&gt;&lt;/object&gt;&lt;object type=&quot;3&quot; unique_id=&quot;10809&quot;&gt;&lt;property id=&quot;20148&quot; value=&quot;5&quot;/&gt;&lt;property id=&quot;20300&quot; value=&quot;Slide 114 - &amp;quot;BUPROPION:&amp;#x0D;&amp;#x0A;WARNINGS and PRECAUTIONS (cont’d)&amp;quot;&quot;/&gt;&lt;property id=&quot;20307&quot; value=&quot;1132&quot;/&gt;&lt;/object&gt;&lt;object type=&quot;3&quot; unique_id=&quot;10810&quot;&gt;&lt;property id=&quot;20148&quot; value=&quot;5&quot;/&gt;&lt;property id=&quot;20300&quot; value=&quot;Slide 115 - &amp;quot;BUPROPION SR: DOSING&amp;quot;&quot;/&gt;&lt;property id=&quot;20307&quot; value=&quot;1133&quot;/&gt;&lt;/object&gt;&lt;object type=&quot;3&quot; unique_id=&quot;10811&quot;&gt;&lt;property id=&quot;20148&quot; value=&quot;5&quot;/&gt;&lt;property id=&quot;20300&quot; value=&quot;Slide 116 - &amp;quot;BUPROPION:&amp;#x0D;&amp;#x0A;ADVERSE EFFECTS&amp;quot;&quot;/&gt;&lt;property id=&quot;20307&quot; value=&quot;1134&quot;/&gt;&lt;/object&gt;&lt;object type=&quot;3&quot; unique_id=&quot;10812&quot;&gt;&lt;property id=&quot;20148&quot; value=&quot;5&quot;/&gt;&lt;property id=&quot;20300&quot; value=&quot;Slide 117 - &amp;quot;BUPROPION: &amp;#x0D;&amp;#x0A;ADDITIONAL PATIENT EDUCATION&amp;quot;&quot;/&gt;&lt;property id=&quot;20307&quot; value=&quot;1135&quot;/&gt;&lt;/object&gt;&lt;object type=&quot;3&quot; unique_id=&quot;10813&quot;&gt;&lt;property id=&quot;20148&quot; value=&quot;5&quot;/&gt;&lt;property id=&quot;20300&quot; value=&quot;Slide 118 - &amp;quot;BUPROPION SR: SUMMARY&amp;quot;&quot;/&gt;&lt;property id=&quot;20307&quot; value=&quot;1136&quot;/&gt;&lt;/object&gt;&lt;object type=&quot;3&quot; unique_id=&quot;10814&quot;&gt;&lt;property id=&quot;20148&quot; value=&quot;5&quot;/&gt;&lt;property id=&quot;20300&quot; value=&quot;Slide 119 - &amp;quot;VARENICLINE &amp;#x0D;&amp;#x0A;Chantix (Pfizer)&amp;quot;&quot;/&gt;&lt;property id=&quot;20307&quot; value=&quot;1137&quot;/&gt;&lt;/object&gt;&lt;object type=&quot;3&quot; unique_id=&quot;10815&quot;&gt;&lt;property id=&quot;20148&quot; value=&quot;5&quot;/&gt;&lt;property id=&quot;20300&quot; value=&quot;Slide 120 - &amp;quot;VARENICLINE:&amp;#x0D;&amp;#x0A;MECHANISM of ACTION&amp;quot;&quot;/&gt;&lt;property id=&quot;20307&quot; value=&quot;1138&quot;/&gt;&lt;/object&gt;&lt;object type=&quot;3&quot; unique_id=&quot;10816&quot;&gt;&lt;property id=&quot;20148&quot; value=&quot;5&quot;/&gt;&lt;property id=&quot;20300&quot; value=&quot;Slide 121 - &amp;quot;VARENICLINE:&amp;#x0D;&amp;#x0A;PHARMACOKINETICS&amp;quot;&quot;/&gt;&lt;property id=&quot;20307&quot; value=&quot;1139&quot;/&gt;&lt;/object&gt;&lt;object type=&quot;3&quot; unique_id=&quot;10817&quot;&gt;&lt;property id=&quot;20148&quot; value=&quot;5&quot;/&gt;&lt;property id=&quot;20300&quot; value=&quot;Slide 122 - &amp;quot;&amp;#x0D;&amp;#x0A;VARENICLINE:&amp;#x0D;&amp;#x0A;WARNINGS and PRECAUTIONS&amp;quot;&quot;/&gt;&lt;property id=&quot;20307&quot; value=&quot;1140&quot;/&gt;&lt;/object&gt;&lt;object type=&quot;3&quot; unique_id=&quot;10818&quot;&gt;&lt;property id=&quot;20148&quot; value=&quot;5&quot;/&gt;&lt;property id=&quot;20300&quot; value=&quot;Slide 123 - &amp;quot;VARENICLINE:&amp;#x0D;&amp;#x0A;WARNINGS and PRECAUTIONS (cont’d)&amp;quot;&quot;/&gt;&lt;property id=&quot;20307&quot; value=&quot;1141&quot;/&gt;&lt;/object&gt;&lt;object type=&quot;3&quot; unique_id=&quot;10819&quot;&gt;&lt;property id=&quot;20148&quot; value=&quot;5&quot;/&gt;&lt;property id=&quot;20300&quot; value=&quot;Slide 124 - &amp;quot;VARENICLINE: DOSING&amp;quot;&quot;/&gt;&lt;property id=&quot;20307&quot; value=&quot;1142&quot;/&gt;&lt;/object&gt;&lt;object type=&quot;3&quot; unique_id=&quot;10820&quot;&gt;&lt;property id=&quot;20148&quot; value=&quot;5&quot;/&gt;&lt;property id=&quot;20300&quot; value=&quot;Slide 125 - &amp;quot;VARENICLINE:&amp;#x0D;&amp;#x0A;ADVERSE EFFECTS&amp;quot;&quot;/&gt;&lt;property id=&quot;20307&quot; value=&quot;1143&quot;/&gt;&lt;/object&gt;&lt;object type=&quot;3&quot; unique_id=&quot;10821&quot;&gt;&lt;property id=&quot;20148&quot; value=&quot;5&quot;/&gt;&lt;property id=&quot;20300&quot; value=&quot;Slide 126 - &amp;quot;VARENICLINE: &amp;#x0D;&amp;#x0A;ADDITIONAL PATIENT EDUCATION&amp;quot;&quot;/&gt;&lt;property id=&quot;20307&quot; value=&quot;1144&quot;/&gt;&lt;/object&gt;&lt;object type=&quot;3&quot; unique_id=&quot;10822&quot;&gt;&lt;property id=&quot;20148&quot; value=&quot;5&quot;/&gt;&lt;property id=&quot;20300&quot; value=&quot;Slide 127 - &amp;quot;VARENICLINE: &amp;#x0D;&amp;#x0A;ADDITIONAL PATIENT EDUCATION (cont’d)&amp;quot;&quot;/&gt;&lt;property id=&quot;20307&quot; value=&quot;1145&quot;/&gt;&lt;/object&gt;&lt;object type=&quot;3&quot; unique_id=&quot;10823&quot;&gt;&lt;property id=&quot;20148&quot; value=&quot;5&quot;/&gt;&lt;property id=&quot;20300&quot; value=&quot;Slide 128 - &amp;quot;VARENICLINE: SUMMARY&amp;quot;&quot;/&gt;&lt;property id=&quot;20307&quot; value=&quot;1146&quot;/&gt;&lt;/object&gt;&lt;object type=&quot;3&quot; unique_id=&quot;10824&quot;&gt;&lt;property id=&quot;20148&quot; value=&quot;5&quot;/&gt;&lt;property id=&quot;20300&quot; value=&quot;Slide 129 - &amp;quot;PHARMACOLOGIC METHODS: SECOND-LINE THERAPIES&amp;quot;&quot;/&gt;&lt;property id=&quot;20307&quot; value=&quot;1147&quot;/&gt;&lt;/object&gt;&lt;object type=&quot;3&quot; unique_id=&quot;10825&quot;&gt;&lt;property id=&quot;20148&quot; value=&quot;5&quot;/&gt;&lt;property id=&quot;20300&quot; value=&quot;Slide 130 - &amp;quot;HERBAL DRUGS &amp;#x0D;&amp;#x0A;for SMOKING CESSATION&amp;quot;&quot;/&gt;&lt;property id=&quot;20307&quot; value=&quot;1148&quot;/&gt;&lt;/object&gt;&lt;object type=&quot;3&quot; unique_id=&quot;10826&quot;&gt;&lt;property id=&quot;20148&quot; value=&quot;5&quot;/&gt;&lt;property id=&quot;20300&quot; value=&quot;Slide 131 - &amp;quot;LONG-TERM (6 month) QUIT RATES for AVAILABLE CESSATION MEDICATIONS&amp;quot;&quot;/&gt;&lt;property id=&quot;20307&quot; value=&quot;1149&quot;/&gt;&lt;/object&gt;&lt;object type=&quot;3&quot; unique_id=&quot;10827&quot;&gt;&lt;property id=&quot;20148&quot; value=&quot;5&quot;/&gt;&lt;property id=&quot;20300&quot; value=&quot;Slide 132 - &amp;quot;COMBINATION PHARMACOTHERAPY&amp;quot;&quot;/&gt;&lt;property id=&quot;20307&quot; value=&quot;1150&quot;/&gt;&lt;/object&gt;&lt;object type=&quot;3&quot; unique_id=&quot;10828&quot;&gt;&lt;property id=&quot;20148&quot; value=&quot;5&quot;/&gt;&lt;property id=&quot;20300&quot; value=&quot;Slide 133 - &amp;quot;COMPLIANCE IS KEY to QUITTING&amp;quot;&quot;/&gt;&lt;property id=&quot;20307&quot; value=&quot;1151&quot;/&gt;&lt;/object&gt;&lt;object type=&quot;3&quot; unique_id=&quot;10829&quot;&gt;&lt;property id=&quot;20148&quot; value=&quot;5&quot;/&gt;&lt;property id=&quot;20300&quot; value=&quot;Slide 134 - &amp;quot;COMPARATIVE DAILY COSTS &amp;#x0D;&amp;#x0A;of PHARMACOTHERAPY&amp;quot;&quot;/&gt;&lt;property id=&quot;20307&quot; value=&quot;1152&quot;/&gt;&lt;/object&gt;&lt;object type=&quot;3&quot; unique_id=&quot;61143&quot;&gt;&lt;property id=&quot;20148&quot; value=&quot;5&quot;/&gt;&lt;property id=&quot;20300&quot; value=&quot;Slide 1&quot;/&gt;&lt;property id=&quot;20307&quot; value=&quot;1154&quot;/&gt;&lt;/object&gt;&lt;object type=&quot;3&quot; unique_id=&quot;61144&quot;&gt;&lt;property id=&quot;20148&quot; value=&quot;5&quot;/&gt;&lt;property id=&quot;20300&quot; value=&quot;Slide 136 - &amp;quot;Address tobacco use &amp;#x0D;&amp;#x0A;    with all patients.&amp;#x0D;&amp;#x0A;&amp;#x0D;&amp;#x0A;At a minimum, &amp;#x0D;&amp;#x0A;    make a commitment to incorporate brief tobacco &amp;amp;#x09;i&quot;/&gt;&lt;property id=&quot;20307&quot; value=&quot;1155&quot;/&gt;&lt;/object&gt;&lt;object type=&quot;3&quot; unique_id=&quot;61147&quot;&gt;&lt;property id=&quot;20148&quot; value=&quot;5&quot;/&gt;&lt;property id=&quot;20300&quot; value=&quot;Slide 135 - &amp;quot;The RESPONSIBILITY of &amp;#x0D;&amp;#x0A;HEALTH PROFESSIONALS&amp;quot;&quot;/&gt;&lt;property id=&quot;20307&quot; value=&quot;1158&quot;/&gt;&lt;/object&gt;&lt;object type=&quot;3&quot; unique_id=&quot;61148&quot;&gt;&lt;property id=&quot;20148&quot; value=&quot;5&quot;/&gt;&lt;property id=&quot;20300&quot; value=&quot;Slide 137&quot;/&gt;&lt;property id=&quot;20307&quot; value=&quot;1159&quot;/&gt;&lt;/object&gt;&lt;/object&gt;&lt;/object&gt;&lt;/database&gt;"/>
  <p:tag name="SECTOMILLISECCONVERTED" val="1"/>
</p:tagLst>
</file>

<file path=ppt/theme/theme1.xml><?xml version="1.0" encoding="utf-8"?>
<a:theme xmlns:a="http://schemas.openxmlformats.org/drawingml/2006/main" name="1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30" tIns="45714" rIns="91430" bIns="45714" numCol="1" anchor="t" anchorCtr="0" compatLnSpc="1">
        <a:prstTxWarp prst="textNoShape">
          <a:avLst/>
        </a:prstTxWarp>
      </a:bodyPr>
      <a:lstStyle>
        <a:defPPr marL="0" marR="0" indent="0" algn="l" defTabSz="914400" rtl="0" eaLnBrk="0" fontAlgn="base" latinLnBrk="0" hangingPunct="0">
          <a:lnSpc>
            <a:spcPct val="80000"/>
          </a:lnSpc>
          <a:spcBef>
            <a:spcPct val="30000"/>
          </a:spcBef>
          <a:spcAft>
            <a:spcPct val="0"/>
          </a:spcAft>
          <a:buClrTx/>
          <a:buSzTx/>
          <a:buFontTx/>
          <a:buNone/>
          <a:tabLst/>
          <a:defRPr kumimoji="1"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30" tIns="45714" rIns="91430" bIns="45714" numCol="1" anchor="t" anchorCtr="0" compatLnSpc="1">
        <a:prstTxWarp prst="textNoShape">
          <a:avLst/>
        </a:prstTxWarp>
      </a:bodyPr>
      <a:lstStyle>
        <a:defPPr marL="0" marR="0" indent="0" algn="l" defTabSz="914400" rtl="0" eaLnBrk="0" fontAlgn="base" latinLnBrk="0" hangingPunct="0">
          <a:lnSpc>
            <a:spcPct val="80000"/>
          </a:lnSpc>
          <a:spcBef>
            <a:spcPct val="30000"/>
          </a:spcBef>
          <a:spcAft>
            <a:spcPct val="0"/>
          </a:spcAft>
          <a:buClrTx/>
          <a:buSzTx/>
          <a:buFontTx/>
          <a:buNone/>
          <a:tabLst/>
          <a:defRPr kumimoji="1" lang="en-US" sz="800" b="0" i="0" u="none" strike="noStrike" cap="none" normalizeH="0" baseline="0" smtClean="0">
            <a:ln>
              <a:noFill/>
            </a:ln>
            <a:solidFill>
              <a:schemeClr val="tx1"/>
            </a:solidFill>
            <a:effectLst/>
            <a:latin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Rx for Change TEMPLATE</Template>
  <TotalTime>25182</TotalTime>
  <Words>38244</Words>
  <Application>Microsoft Office PowerPoint</Application>
  <PresentationFormat>On-screen Show (4:3)</PresentationFormat>
  <Paragraphs>2724</Paragraphs>
  <Slides>137</Slides>
  <Notes>137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137</vt:i4>
      </vt:variant>
    </vt:vector>
  </HeadingPairs>
  <TitlesOfParts>
    <vt:vector size="142" baseType="lpstr">
      <vt:lpstr>1_Blends</vt:lpstr>
      <vt:lpstr>Chart</vt:lpstr>
      <vt:lpstr>Image File</vt:lpstr>
      <vt:lpstr>Bitmap Image</vt:lpstr>
      <vt:lpstr>Microsoft Excel 97-2003 Worksheet</vt:lpstr>
      <vt:lpstr>PowerPoint Presentation</vt:lpstr>
      <vt:lpstr>“CIGARETTE SMOKING…</vt:lpstr>
      <vt:lpstr>TRENDS in ADULT SMOKING, by SEX—U.S., 1955–2009</vt:lpstr>
      <vt:lpstr>PowerPoint Presentation</vt:lpstr>
      <vt:lpstr>ANNUAL SMOKING-ATTRIBUTABLE ECONOMIC COSTS</vt:lpstr>
      <vt:lpstr>2004 REPORT of the  SURGEON GENERAL: HEALTH CONSEQUENCES OF SMOKING </vt:lpstr>
      <vt:lpstr>QUITTING: HEALTH BENEFITS</vt:lpstr>
      <vt:lpstr>TOBACCO DEPENDENCE: A 2-PART PROBLEM</vt:lpstr>
      <vt:lpstr>CLINICAL PRACTICE GUIDELINE for TREATING TOBACCO USE and DEPENDENCE</vt:lpstr>
      <vt:lpstr>EFFECTS of CLINICIAN INTERVENTIONS</vt:lpstr>
      <vt:lpstr>PowerPoint Presentation</vt:lpstr>
      <vt:lpstr>The 5 A’s</vt:lpstr>
      <vt:lpstr>The 5 A’s (cont’d)</vt:lpstr>
      <vt:lpstr>The 5 A’s (cont’d)</vt:lpstr>
      <vt:lpstr>The 5 A’s (cont’d)</vt:lpstr>
      <vt:lpstr>The 5 A’s (cont’d)</vt:lpstr>
      <vt:lpstr>The 5 A’s: REVIEW</vt:lpstr>
      <vt:lpstr>The (DIFFICULT) DECISION  to QUIT</vt:lpstr>
      <vt:lpstr>HELPING PATIENTS QUIT IS a CLINICIAN’S RESPONSIBILITY</vt:lpstr>
      <vt:lpstr>ASSESSING  READINESS to QUIT</vt:lpstr>
      <vt:lpstr>PowerPoint Presentation</vt:lpstr>
      <vt:lpstr>IS a PATIENT READY to QUIT?</vt:lpstr>
      <vt:lpstr>PowerPoint Presentation</vt:lpstr>
      <vt:lpstr>STAGE 1: NOT READY to QUIT Counseling Strategies</vt:lpstr>
      <vt:lpstr>STAGE 1: NOT READY to QUIT Counseling Strategies (cont’d)</vt:lpstr>
      <vt:lpstr>STAGE 1: NOT READY to QUIT Counseling Strategies (cont’d)</vt:lpstr>
      <vt:lpstr>STAGE 1: NOT READY to QUIT A Demonstration</vt:lpstr>
      <vt:lpstr>PowerPoint Presentation</vt:lpstr>
      <vt:lpstr>STAGE 2: READY to QUIT Three Key Elements of Counseling</vt:lpstr>
      <vt:lpstr>STAGE 2: READY to QUIT Assess Tobacco Use History</vt:lpstr>
      <vt:lpstr>STAGE 2: READY to QUIT Discuss Key Issues</vt:lpstr>
      <vt:lpstr>STAGE 2: READY to QUIT Discuss Key Issues (cont’d)</vt:lpstr>
      <vt:lpstr>PowerPoint Presentation</vt:lpstr>
      <vt:lpstr>STAGE 2: READY to QUIT Discuss Key Issues (cont’d)</vt:lpstr>
      <vt:lpstr>STAGE 2: READY to QUIT Discuss Key Issues (cont’d)</vt:lpstr>
      <vt:lpstr>STAGE 2: READY to QUIT Facilitate Quitting Process</vt:lpstr>
      <vt:lpstr>STAGE 2: READY to QUIT Facilitate Quitting Process (cont’d)</vt:lpstr>
      <vt:lpstr>STAGE 2: READY to QUIT Facilitate Quitting Process (cont’d)</vt:lpstr>
      <vt:lpstr>STAGE 2: READY to QUIT Facilitate Quitting Process (cont’d)</vt:lpstr>
      <vt:lpstr>STAGE 2: READY to QUIT Facilitate Quitting Process (cont’d)</vt:lpstr>
      <vt:lpstr>STAGE 2: READY to QUIT Facilitate Quitting Process (cont’d)</vt:lpstr>
      <vt:lpstr>STAGE 2: READY to QUIT Facilitate Quitting Process (cont’d)</vt:lpstr>
      <vt:lpstr>STAGE 2: READY to QUIT A Demonstration</vt:lpstr>
      <vt:lpstr>PowerPoint Presentation</vt:lpstr>
      <vt:lpstr>STAGE 3: RECENT QUITTERS Evaluate the Quit Attempt</vt:lpstr>
      <vt:lpstr>STAGE 3: RECENT QUITTERS Facilitate Quitting Process</vt:lpstr>
      <vt:lpstr>STAGE 3: RECENT QUITTER A Demonstration</vt:lpstr>
      <vt:lpstr>PowerPoint Presentation</vt:lpstr>
      <vt:lpstr>PowerPoint Presentation</vt:lpstr>
      <vt:lpstr>STAGE 4:  FORMER TOBACCO USERS</vt:lpstr>
      <vt:lpstr>BRIEF COUNSELING:  ASK, ADVISE, REFER (cont’d)</vt:lpstr>
      <vt:lpstr>WHAT ARE  “TOBACCO QUITLINES”?</vt:lpstr>
      <vt:lpstr>METHODS for QUITTING</vt:lpstr>
      <vt:lpstr>NONPHARMACOLOGIC METHODS</vt:lpstr>
      <vt:lpstr>NONPHARMACOLOGIC METHODS (cont’d)</vt:lpstr>
      <vt:lpstr>PHARMACOLOGIC METHODS:  FIRST-LINE THERAPIES</vt:lpstr>
      <vt:lpstr>PHARMACOTHERAPY</vt:lpstr>
      <vt:lpstr>PHARMACOTHERAPY:  USE in PREGNANCY</vt:lpstr>
      <vt:lpstr>PHARMACOTHERAPY:  OTHER SPECIAL POPULATIONS</vt:lpstr>
      <vt:lpstr>NRT: RATIONALE for USE</vt:lpstr>
      <vt:lpstr>NRT: PRODUCTS</vt:lpstr>
      <vt:lpstr>PLASMA NICOTINE CONCENTRATIONS for NICOTINE-CONTAINING PRODUCTS</vt:lpstr>
      <vt:lpstr>NRT: PRECAUTIONS</vt:lpstr>
      <vt:lpstr>NICOTINE GUM Nicorette (GlaxoSmithKline); generics</vt:lpstr>
      <vt:lpstr>NICOTINE GUM: DOSING </vt:lpstr>
      <vt:lpstr>NICOTINE GUM: DOSING (cont’d)</vt:lpstr>
      <vt:lpstr>NICOTINE GUM:  DIRECTIONS for USE</vt:lpstr>
      <vt:lpstr>NICOTINE GUM:  CHEWING TECHNIQUE SUMMARY</vt:lpstr>
      <vt:lpstr>NICOTINE GUM: ADDITIONAL PATIENT EDUCATION</vt:lpstr>
      <vt:lpstr>NICOTINE GUM: ADD’L PATIENT EDUCATION (cont’d)</vt:lpstr>
      <vt:lpstr>NICOTINE GUM: ADD’L PATIENT EDUCATION (cont’d)</vt:lpstr>
      <vt:lpstr>NICOTINE GUM: SUMMARY</vt:lpstr>
      <vt:lpstr>NICOTINE LOZENGE Nicorette Lozenge and Nicorette Mini Lozenge (GlaxoSmithKline); generics</vt:lpstr>
      <vt:lpstr>NICOTINE LOZENGE: DOSING </vt:lpstr>
      <vt:lpstr>NICOTINE LOZENGE:  DOSING (cont’d)</vt:lpstr>
      <vt:lpstr>NICOTINE LOZENGE:  DIRECTIONS for USE</vt:lpstr>
      <vt:lpstr>NICOTINE LOZENGE: ADDITIONAL PATIENT EDUCATION</vt:lpstr>
      <vt:lpstr>NICOTINE LOZENGE: ADD’L PATIENT EDUCATION (cont’d)</vt:lpstr>
      <vt:lpstr>NICOTINE LOZENGE: SUMMARY</vt:lpstr>
      <vt:lpstr>TRANSDERMAL NICOTINE PATCH NicoDerm CQ (GlaxoSmithKline); generic</vt:lpstr>
      <vt:lpstr>TRANSDERMAL NICOTINE PATCH: PREPARATION COMPARISON</vt:lpstr>
      <vt:lpstr>TRANSDERMAL NICOTINE PATCH: DOSING</vt:lpstr>
      <vt:lpstr>TRANSDERMAL NICOTINE PATCH: DIRECTIONS for USE</vt:lpstr>
      <vt:lpstr>TRANSDERMAL NICOTINE PATCH: DIRECTIONS for USE (cont’d)</vt:lpstr>
      <vt:lpstr>TRANSDERMAL NICOTINE PATCH: DIRECTIONS for USE (cont’d)</vt:lpstr>
      <vt:lpstr>TRANSDERMAL NICOTINE PATCH: DIRECTIONS for USE (cont’d)</vt:lpstr>
      <vt:lpstr>TRANSDERMAL NICOTINE PATCH: ADDITIONAL PATIENT EDUCATION</vt:lpstr>
      <vt:lpstr>TRANSDERMAL NICOTINE PATCH: ADD’L PATIENT EDUCATION (cont’d)</vt:lpstr>
      <vt:lpstr>TRANSDERMAL NICOTINE PATCH: ADD’L PATIENT EDUCATION (cont’d)</vt:lpstr>
      <vt:lpstr>TRANSDERMAL NICOTINE PATCH: SUMMARY</vt:lpstr>
      <vt:lpstr>NICOTINE NASAL SPRAY Nicotrol NS (Pfizer)</vt:lpstr>
      <vt:lpstr>NICOTINE NASAL SPRAY: DOSING &amp; ADMINISTRATION</vt:lpstr>
      <vt:lpstr>NICOTINE NASAL SPRAY: DIRECTIONS for USE</vt:lpstr>
      <vt:lpstr>NICOTINE NASAL SPRAY: DIRECTIONS for USE (cont’d)</vt:lpstr>
      <vt:lpstr>NICOTINE NASAL SPRAY: DIRECTIONS for USE (cont’d)</vt:lpstr>
      <vt:lpstr>NICOTINE NASAL SPRAY: ADDITIONAL PATIENT EDUCATION</vt:lpstr>
      <vt:lpstr>NICOTINE NASAL SPRAY: SUMMARY</vt:lpstr>
      <vt:lpstr>NICOTINE INHALER Nicotrol Inhaler (Pfizer)</vt:lpstr>
      <vt:lpstr>NICOTINE INHALER: DOSING</vt:lpstr>
      <vt:lpstr>NICOTINE INHALER: SCHEMATIC DIAGRAM</vt:lpstr>
      <vt:lpstr>NICOTINE INHALER: DIRECTIONS for USE</vt:lpstr>
      <vt:lpstr>NICOTINE INHALER: DIRECTIONS for USE (cont’d)</vt:lpstr>
      <vt:lpstr>NICOTINE INHALER: DIRECTIONS for USE (cont’d)</vt:lpstr>
      <vt:lpstr>NICOTINE INHALER: DIRECTIONS for USE (cont’d)</vt:lpstr>
      <vt:lpstr>NICOTINE INHALER: DIRECTIONS for USE (cont’d)</vt:lpstr>
      <vt:lpstr>NICOTINE INHALER: ADDITIONAL PATIENT EDUCATION</vt:lpstr>
      <vt:lpstr>NICOTINE INHALER: ADD’L PATIENT EDUCATION (cont’d)</vt:lpstr>
      <vt:lpstr>NICOTINE INHALER: SUMMARY</vt:lpstr>
      <vt:lpstr>BUPROPION SR  Zyban (GlaxoSmithKline); generic</vt:lpstr>
      <vt:lpstr>BUPROPION: MECHANISM of ACTION</vt:lpstr>
      <vt:lpstr>BUPROPION: PHARMACOKINETICS</vt:lpstr>
      <vt:lpstr>BUPROPION: CONTRAINDICATIONS</vt:lpstr>
      <vt:lpstr> BUPROPION: WARNINGS and PRECAUTIONS</vt:lpstr>
      <vt:lpstr>BUPROPION: WARNINGS and PRECAUTIONS (cont’d)</vt:lpstr>
      <vt:lpstr>BUPROPION SR: DOSING</vt:lpstr>
      <vt:lpstr>BUPROPION: ADVERSE EFFECTS</vt:lpstr>
      <vt:lpstr>BUPROPION:  ADDITIONAL PATIENT EDUCATION</vt:lpstr>
      <vt:lpstr>BUPROPION SR: SUMMARY</vt:lpstr>
      <vt:lpstr>VARENICLINE  Chantix (Pfizer)</vt:lpstr>
      <vt:lpstr>VARENICLINE: MECHANISM of ACTION</vt:lpstr>
      <vt:lpstr>VARENICLINE: PHARMACOKINETICS</vt:lpstr>
      <vt:lpstr> VARENICLINE: WARNINGS and PRECAUTIONS</vt:lpstr>
      <vt:lpstr>VARENICLINE: WARNINGS and PRECAUTIONS (cont’d)</vt:lpstr>
      <vt:lpstr>VARENICLINE: DOSING</vt:lpstr>
      <vt:lpstr>VARENICLINE: ADVERSE EFFECTS</vt:lpstr>
      <vt:lpstr>VARENICLINE:  ADDITIONAL PATIENT EDUCATION</vt:lpstr>
      <vt:lpstr>VARENICLINE:  ADDITIONAL PATIENT EDUCATION (cont’d)</vt:lpstr>
      <vt:lpstr>VARENICLINE: SUMMARY</vt:lpstr>
      <vt:lpstr>PHARMACOLOGIC METHODS: SECOND-LINE THERAPIES</vt:lpstr>
      <vt:lpstr>HERBAL DRUGS  for SMOKING CESSATION</vt:lpstr>
      <vt:lpstr>LONG-TERM (6 month) QUIT RATES for AVAILABLE CESSATION MEDICATIONS</vt:lpstr>
      <vt:lpstr>COMBINATION PHARMACOTHERAPY</vt:lpstr>
      <vt:lpstr>COMPLIANCE IS KEY to QUITTING</vt:lpstr>
      <vt:lpstr>COMPARATIVE DAILY COSTS  of PHARMACOTHERAPY</vt:lpstr>
      <vt:lpstr>The RESPONSIBILITY of  HEALTH PROFESSIONALS</vt:lpstr>
      <vt:lpstr>Address tobacco use      with all patients.  At a minimum,      make a commitment to incorporate brief tobacco  interventions as part of routine patient care.  Ask, Advise, and Refer.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MODULES &amp; FORMS OF TOBACCO</dc:title>
  <dc:creator>Rx for Change</dc:creator>
  <cp:lastModifiedBy> </cp:lastModifiedBy>
  <cp:revision>2084</cp:revision>
  <cp:lastPrinted>2011-02-09T14:12:45Z</cp:lastPrinted>
  <dcterms:created xsi:type="dcterms:W3CDTF">2000-01-15T05:35:06Z</dcterms:created>
  <dcterms:modified xsi:type="dcterms:W3CDTF">2011-07-15T19:18:27Z</dcterms:modified>
</cp:coreProperties>
</file>